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6"/>
  </p:notesMasterIdLst>
  <p:sldIdLst>
    <p:sldId id="259"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400"/>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C9982-790C-4141-91CD-3F479E022D7A}" v="310" dt="2025-01-29T05:22:08.5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7225" autoAdjust="0"/>
  </p:normalViewPr>
  <p:slideViewPr>
    <p:cSldViewPr snapToGrid="0">
      <p:cViewPr>
        <p:scale>
          <a:sx n="25" d="100"/>
          <a:sy n="25" d="100"/>
        </p:scale>
        <p:origin x="1392" y="-7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1972B-A003-4264-9156-E27914A61A9A}" type="datetimeFigureOut">
              <a:rPr kumimoji="1" lang="ja-JP" altLang="en-US" smtClean="0"/>
              <a:t>2025/1/31</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BBECD-5F21-449D-9B3B-9DB390269C1D}" type="slidenum">
              <a:rPr kumimoji="1" lang="ja-JP" altLang="en-US" smtClean="0"/>
              <a:t>‹#›</a:t>
            </a:fld>
            <a:endParaRPr kumimoji="1" lang="ja-JP" altLang="en-US"/>
          </a:p>
        </p:txBody>
      </p:sp>
    </p:spTree>
    <p:extLst>
      <p:ext uri="{BB962C8B-B14F-4D97-AF65-F5344CB8AC3E}">
        <p14:creationId xmlns:p14="http://schemas.microsoft.com/office/powerpoint/2010/main" val="3530967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ADC272-0A29-4C41-95C6-613FC01BCA8D}" type="slidenum">
              <a:rPr kumimoji="1" lang="ja-JP" altLang="en-US" smtClean="0"/>
              <a:t>1</a:t>
            </a:fld>
            <a:endParaRPr kumimoji="1" lang="ja-JP" altLang="en-US"/>
          </a:p>
        </p:txBody>
      </p:sp>
    </p:spTree>
    <p:extLst>
      <p:ext uri="{BB962C8B-B14F-4D97-AF65-F5344CB8AC3E}">
        <p14:creationId xmlns:p14="http://schemas.microsoft.com/office/powerpoint/2010/main" val="92076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226536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64321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421588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178675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66866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70916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42349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44856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59832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249230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E8896A-5505-43D4-A567-3EF44F760115}"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364230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83E8896A-5505-43D4-A567-3EF44F760115}"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18B76DAE-A4D7-4BD5-AC51-C349BCD3FB99}" type="slidenum">
              <a:rPr kumimoji="1" lang="ja-JP" altLang="en-US" smtClean="0"/>
              <a:t>‹#›</a:t>
            </a:fld>
            <a:endParaRPr kumimoji="1" lang="ja-JP" altLang="en-US"/>
          </a:p>
        </p:txBody>
      </p:sp>
    </p:spTree>
    <p:extLst>
      <p:ext uri="{BB962C8B-B14F-4D97-AF65-F5344CB8AC3E}">
        <p14:creationId xmlns:p14="http://schemas.microsoft.com/office/powerpoint/2010/main" val="8240625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5" Type="http://schemas.openxmlformats.org/officeDocument/2006/relationships/image" Target="../media/image6.png"/><Relationship Id="rId19" Type="http://schemas.openxmlformats.org/officeDocument/2006/relationships/image" Target="../media/image10.png"/><Relationship Id="rId4" Type="http://schemas.openxmlformats.org/officeDocument/2006/relationships/image" Target="../media/image2.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1B33-F000-AA18-ECAD-D370E1F9CE3F}"/>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9B5D737D-BF35-F0B8-D010-0A22AB657C7E}"/>
              </a:ext>
            </a:extLst>
          </p:cNvPr>
          <p:cNvSpPr/>
          <p:nvPr/>
        </p:nvSpPr>
        <p:spPr>
          <a:xfrm>
            <a:off x="-37384" y="0"/>
            <a:ext cx="30312597" cy="70648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US" altLang="ja-JP" sz="9000" b="1" dirty="0">
                <a:solidFill>
                  <a:schemeClr val="bg1"/>
                </a:solidFill>
                <a:latin typeface="+mn-ea"/>
              </a:rPr>
              <a:t>230,345GHz</a:t>
            </a:r>
            <a:r>
              <a:rPr lang="ja-JP" altLang="en-US" sz="9000" b="1" dirty="0">
                <a:solidFill>
                  <a:schemeClr val="bg1"/>
                </a:solidFill>
                <a:latin typeface="+mn-ea"/>
              </a:rPr>
              <a:t>帯広帯域超伝導</a:t>
            </a:r>
            <a:r>
              <a:rPr lang="en-US" altLang="ja-JP" sz="9000" b="1" dirty="0">
                <a:solidFill>
                  <a:schemeClr val="bg1"/>
                </a:solidFill>
                <a:latin typeface="+mn-ea"/>
              </a:rPr>
              <a:t>mixer</a:t>
            </a:r>
            <a:r>
              <a:rPr lang="ja-JP" altLang="en-US" sz="9000" b="1" dirty="0">
                <a:solidFill>
                  <a:schemeClr val="bg1"/>
                </a:solidFill>
                <a:latin typeface="+mn-ea"/>
              </a:rPr>
              <a:t>を用いた</a:t>
            </a:r>
            <a:endParaRPr lang="en-US" altLang="ja-JP" sz="9000" b="1" dirty="0">
              <a:solidFill>
                <a:schemeClr val="bg1"/>
              </a:solidFill>
              <a:latin typeface="+mn-ea"/>
            </a:endParaRPr>
          </a:p>
          <a:p>
            <a:pPr algn="ctr"/>
            <a:r>
              <a:rPr lang="ja-JP" altLang="en-US" sz="9000" b="1" dirty="0">
                <a:solidFill>
                  <a:schemeClr val="bg1"/>
                </a:solidFill>
                <a:latin typeface="+mn-ea"/>
              </a:rPr>
              <a:t>受信機の開発</a:t>
            </a:r>
            <a:endParaRPr lang="en-US" altLang="ja-JP" sz="9000" b="1" dirty="0">
              <a:solidFill>
                <a:schemeClr val="bg1"/>
              </a:solidFill>
              <a:latin typeface="+mn-ea"/>
            </a:endParaRPr>
          </a:p>
          <a:p>
            <a:pPr algn="ctr"/>
            <a:endParaRPr lang="en-US" altLang="ja-JP" sz="3200" b="1" dirty="0">
              <a:solidFill>
                <a:schemeClr val="bg1"/>
              </a:solidFill>
              <a:latin typeface="+mn-ea"/>
            </a:endParaRPr>
          </a:p>
          <a:p>
            <a:pPr algn="ctr"/>
            <a:r>
              <a:rPr lang="en-US" altLang="ja-JP" sz="4800" b="1" dirty="0">
                <a:solidFill>
                  <a:schemeClr val="bg1"/>
                </a:solidFill>
                <a:latin typeface="+mn-ea"/>
              </a:rPr>
              <a:t>Development of a receiver using wideband SIS Mixers in the 230 GHz and 345 GHz Bands</a:t>
            </a:r>
          </a:p>
          <a:p>
            <a:pPr algn="ctr"/>
            <a:endParaRPr lang="en-US" altLang="ja-JP" sz="3200" b="1" dirty="0">
              <a:solidFill>
                <a:schemeClr val="bg1"/>
              </a:solidFill>
              <a:latin typeface="+mn-ea"/>
            </a:endParaRPr>
          </a:p>
          <a:p>
            <a:pPr algn="ctr"/>
            <a:r>
              <a:rPr kumimoji="1" lang="ja-JP" altLang="en-US" sz="4800" b="1" dirty="0">
                <a:solidFill>
                  <a:schemeClr val="bg1"/>
                </a:solidFill>
                <a:latin typeface="+mn-ea"/>
              </a:rPr>
              <a:t>大阪府立大学　生命環境科学域　理学類　物理科学課程　電波天文学研究室　</a:t>
            </a:r>
            <a:r>
              <a:rPr kumimoji="1" lang="en-US" altLang="ja-JP" sz="4800" b="1" dirty="0">
                <a:solidFill>
                  <a:schemeClr val="bg1"/>
                </a:solidFill>
                <a:latin typeface="+mn-ea"/>
              </a:rPr>
              <a:t>1211305140</a:t>
            </a:r>
            <a:r>
              <a:rPr kumimoji="1" lang="ja-JP" altLang="en-US" sz="4800" b="1" dirty="0">
                <a:solidFill>
                  <a:schemeClr val="bg1"/>
                </a:solidFill>
                <a:latin typeface="+mn-ea"/>
              </a:rPr>
              <a:t>　山下晃矢　</a:t>
            </a:r>
            <a:r>
              <a:rPr kumimoji="1" lang="en-US" altLang="ja-JP" sz="4800" b="1" dirty="0">
                <a:solidFill>
                  <a:schemeClr val="bg1"/>
                </a:solidFill>
                <a:latin typeface="+mn-ea"/>
              </a:rPr>
              <a:t>Kouya Yamashita</a:t>
            </a:r>
            <a:endParaRPr kumimoji="1" lang="ja-JP" altLang="en-US" sz="4800" b="1" dirty="0">
              <a:solidFill>
                <a:schemeClr val="bg1"/>
              </a:solidFill>
              <a:latin typeface="+mn-ea"/>
            </a:endParaRPr>
          </a:p>
        </p:txBody>
      </p:sp>
      <p:cxnSp>
        <p:nvCxnSpPr>
          <p:cNvPr id="14" name="直線コネクタ 13">
            <a:extLst>
              <a:ext uri="{FF2B5EF4-FFF2-40B4-BE49-F238E27FC236}">
                <a16:creationId xmlns:a16="http://schemas.microsoft.com/office/drawing/2014/main" id="{C9385B5E-4F90-616C-CFE0-37D13D7E48D7}"/>
              </a:ext>
            </a:extLst>
          </p:cNvPr>
          <p:cNvCxnSpPr>
            <a:cxnSpLocks/>
          </p:cNvCxnSpPr>
          <p:nvPr/>
        </p:nvCxnSpPr>
        <p:spPr>
          <a:xfrm>
            <a:off x="15258445" y="7543800"/>
            <a:ext cx="0" cy="35001200"/>
          </a:xfrm>
          <a:prstGeom prst="line">
            <a:avLst/>
          </a:prstGeom>
          <a:ln w="76200">
            <a:solidFill>
              <a:schemeClr val="tx2">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4" name="グループ化 33">
            <a:extLst>
              <a:ext uri="{FF2B5EF4-FFF2-40B4-BE49-F238E27FC236}">
                <a16:creationId xmlns:a16="http://schemas.microsoft.com/office/drawing/2014/main" id="{AD02C513-9F82-A11B-C33D-70503D227DD9}"/>
              </a:ext>
            </a:extLst>
          </p:cNvPr>
          <p:cNvGrpSpPr/>
          <p:nvPr/>
        </p:nvGrpSpPr>
        <p:grpSpPr>
          <a:xfrm>
            <a:off x="58422" y="7537351"/>
            <a:ext cx="15193737" cy="4784103"/>
            <a:chOff x="99571" y="5522932"/>
            <a:chExt cx="15193737" cy="4784103"/>
          </a:xfrm>
        </p:grpSpPr>
        <p:sp>
          <p:nvSpPr>
            <p:cNvPr id="21" name="テキスト ボックス 20">
              <a:extLst>
                <a:ext uri="{FF2B5EF4-FFF2-40B4-BE49-F238E27FC236}">
                  <a16:creationId xmlns:a16="http://schemas.microsoft.com/office/drawing/2014/main" id="{A6DDB04F-AA81-4A27-8375-E155AD6B2A88}"/>
                </a:ext>
              </a:extLst>
            </p:cNvPr>
            <p:cNvSpPr txBox="1"/>
            <p:nvPr/>
          </p:nvSpPr>
          <p:spPr>
            <a:xfrm>
              <a:off x="132049" y="5522932"/>
              <a:ext cx="6705599" cy="1015663"/>
            </a:xfrm>
            <a:prstGeom prst="rect">
              <a:avLst/>
            </a:prstGeom>
            <a:noFill/>
          </p:spPr>
          <p:txBody>
            <a:bodyPr wrap="square" rtlCol="0">
              <a:spAutoFit/>
            </a:bodyPr>
            <a:lstStyle/>
            <a:p>
              <a:pPr algn="just"/>
              <a:r>
                <a:rPr kumimoji="1" lang="en-US" altLang="ja-JP" sz="6000" b="1" dirty="0">
                  <a:solidFill>
                    <a:schemeClr val="accent2"/>
                  </a:solidFill>
                </a:rPr>
                <a:t>1.</a:t>
              </a:r>
              <a:r>
                <a:rPr kumimoji="1" lang="ja-JP" altLang="en-US" sz="6000" b="1" dirty="0">
                  <a:solidFill>
                    <a:schemeClr val="accent2"/>
                  </a:solidFill>
                </a:rPr>
                <a:t>研究背景と目的</a:t>
              </a:r>
            </a:p>
          </p:txBody>
        </p:sp>
        <p:sp>
          <p:nvSpPr>
            <p:cNvPr id="23" name="テキスト ボックス 22">
              <a:extLst>
                <a:ext uri="{FF2B5EF4-FFF2-40B4-BE49-F238E27FC236}">
                  <a16:creationId xmlns:a16="http://schemas.microsoft.com/office/drawing/2014/main" id="{C9A6764C-6222-7C5B-E8B5-FAC78C7CE9DB}"/>
                </a:ext>
              </a:extLst>
            </p:cNvPr>
            <p:cNvSpPr txBox="1"/>
            <p:nvPr/>
          </p:nvSpPr>
          <p:spPr>
            <a:xfrm>
              <a:off x="99571" y="6937053"/>
              <a:ext cx="15193737" cy="3046988"/>
            </a:xfrm>
            <a:prstGeom prst="rect">
              <a:avLst/>
            </a:prstGeom>
            <a:noFill/>
          </p:spPr>
          <p:txBody>
            <a:bodyPr wrap="square" rtlCol="0">
              <a:spAutoFit/>
            </a:bodyPr>
            <a:lstStyle/>
            <a:p>
              <a:r>
                <a:rPr kumimoji="1" lang="ja-JP" altLang="en-US" sz="3200" dirty="0"/>
                <a:t>星形成過程解明の重要な鍵となる分子雲の物理量を求めるため、</a:t>
              </a:r>
              <a:r>
                <a:rPr kumimoji="1" lang="en-US" altLang="ja-JP" sz="3200" dirty="0"/>
                <a:t>1.85m</a:t>
              </a:r>
              <a:r>
                <a:rPr kumimoji="1" lang="ja-JP" altLang="en-US" sz="3200" dirty="0"/>
                <a:t>電波望遠鏡では</a:t>
              </a:r>
              <a:r>
                <a:rPr kumimoji="1" lang="en-US" altLang="ja-JP" sz="3200" dirty="0"/>
                <a:t>230GHz</a:t>
              </a:r>
              <a:r>
                <a:rPr kumimoji="1" lang="ja-JP" altLang="en-US" sz="3200" dirty="0"/>
                <a:t>帯、</a:t>
              </a:r>
              <a:r>
                <a:rPr kumimoji="1" lang="en-US" altLang="ja-JP" sz="3200" dirty="0"/>
                <a:t>345GHz</a:t>
              </a:r>
              <a:r>
                <a:rPr kumimoji="1" lang="ja-JP" altLang="en-US" sz="3200" dirty="0"/>
                <a:t>帯の</a:t>
              </a:r>
              <a:r>
                <a:rPr kumimoji="1" lang="en-US" altLang="ja-JP" sz="3200" dirty="0"/>
                <a:t>2</a:t>
              </a:r>
              <a:r>
                <a:rPr kumimoji="1" lang="ja-JP" altLang="en-US" sz="3200" dirty="0"/>
                <a:t>帯域同時観測を行ってきた。さらに詳細な物理量を求めるために従来の観測帯域に</a:t>
              </a:r>
              <a:r>
                <a:rPr kumimoji="1" lang="en-US" altLang="ja-JP" sz="3200" dirty="0"/>
                <a:t>100GHz</a:t>
              </a:r>
              <a:r>
                <a:rPr kumimoji="1" lang="ja-JP" altLang="en-US" sz="3200" dirty="0"/>
                <a:t>帯を加えた</a:t>
              </a:r>
              <a:r>
                <a:rPr kumimoji="1" lang="en-US" altLang="ja-JP" sz="3200" dirty="0"/>
                <a:t>3</a:t>
              </a:r>
              <a:r>
                <a:rPr kumimoji="1" lang="ja-JP" altLang="en-US" sz="3200" dirty="0"/>
                <a:t>帯域同時観測を目標としている。私は、</a:t>
              </a:r>
              <a:r>
                <a:rPr kumimoji="1" lang="en-US" altLang="ja-JP" sz="3200" dirty="0"/>
                <a:t>1.85m</a:t>
              </a:r>
              <a:r>
                <a:rPr kumimoji="1" lang="ja-JP" altLang="en-US" sz="3200" dirty="0"/>
                <a:t>受信機の高性能化のため、</a:t>
              </a:r>
              <a:r>
                <a:rPr kumimoji="1" lang="en-US" altLang="ja-JP" sz="3200" dirty="0"/>
                <a:t>230</a:t>
              </a:r>
              <a:r>
                <a:rPr kumimoji="1" lang="ja-JP" altLang="en-US" sz="3200" dirty="0"/>
                <a:t>、</a:t>
              </a:r>
              <a:r>
                <a:rPr kumimoji="1" lang="en-US" altLang="ja-JP" sz="3200" dirty="0"/>
                <a:t>345GHz</a:t>
              </a:r>
              <a:r>
                <a:rPr kumimoji="1" lang="ja-JP" altLang="en-US" sz="3200" dirty="0"/>
                <a:t>帯広帯域超伝導</a:t>
              </a:r>
              <a:r>
                <a:rPr kumimoji="1" lang="en-US" altLang="ja-JP" sz="3200" dirty="0"/>
                <a:t>mixer</a:t>
              </a:r>
              <a:r>
                <a:rPr kumimoji="1" lang="ja-JP" altLang="en-US" sz="3200" dirty="0"/>
                <a:t>を用いた受信機の開発、評価を行った。また、超伝導</a:t>
              </a:r>
              <a:r>
                <a:rPr kumimoji="1" lang="en-US" altLang="ja-JP" sz="3200" dirty="0"/>
                <a:t>mixer</a:t>
              </a:r>
              <a:r>
                <a:rPr kumimoji="1" lang="ja-JP" altLang="en-US" sz="3200" dirty="0"/>
                <a:t>を扱う上で重要となるジョセフソン電流の振る舞いについて調査した。</a:t>
              </a:r>
              <a:endParaRPr kumimoji="1" lang="en-US" altLang="ja-JP" sz="3200" dirty="0"/>
            </a:p>
          </p:txBody>
        </p:sp>
        <p:cxnSp>
          <p:nvCxnSpPr>
            <p:cNvPr id="25" name="直線コネクタ 24">
              <a:extLst>
                <a:ext uri="{FF2B5EF4-FFF2-40B4-BE49-F238E27FC236}">
                  <a16:creationId xmlns:a16="http://schemas.microsoft.com/office/drawing/2014/main" id="{778A5D00-96E7-5445-D783-C9C4B966C838}"/>
                </a:ext>
              </a:extLst>
            </p:cNvPr>
            <p:cNvCxnSpPr>
              <a:cxnSpLocks/>
            </p:cNvCxnSpPr>
            <p:nvPr/>
          </p:nvCxnSpPr>
          <p:spPr>
            <a:xfrm>
              <a:off x="132049" y="6568933"/>
              <a:ext cx="14817376" cy="7987"/>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44A626AB-E85E-AF47-5381-08EBDFA3C1F7}"/>
                </a:ext>
              </a:extLst>
            </p:cNvPr>
            <p:cNvCxnSpPr>
              <a:cxnSpLocks/>
            </p:cNvCxnSpPr>
            <p:nvPr/>
          </p:nvCxnSpPr>
          <p:spPr>
            <a:xfrm flipH="1">
              <a:off x="132049" y="10307035"/>
              <a:ext cx="14817376" cy="0"/>
            </a:xfrm>
            <a:prstGeom prst="line">
              <a:avLst/>
            </a:prstGeom>
            <a:ln w="76200">
              <a:solidFill>
                <a:schemeClr val="tx2">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2" name="グループ化 1">
            <a:extLst>
              <a:ext uri="{FF2B5EF4-FFF2-40B4-BE49-F238E27FC236}">
                <a16:creationId xmlns:a16="http://schemas.microsoft.com/office/drawing/2014/main" id="{932A0843-D223-88CE-E61F-F895E3A114A6}"/>
              </a:ext>
            </a:extLst>
          </p:cNvPr>
          <p:cNvGrpSpPr/>
          <p:nvPr/>
        </p:nvGrpSpPr>
        <p:grpSpPr>
          <a:xfrm>
            <a:off x="0" y="21125871"/>
            <a:ext cx="15269869" cy="20950272"/>
            <a:chOff x="14770" y="20083419"/>
            <a:chExt cx="15269869" cy="20950272"/>
          </a:xfrm>
        </p:grpSpPr>
        <p:grpSp>
          <p:nvGrpSpPr>
            <p:cNvPr id="52" name="グループ化 51">
              <a:extLst>
                <a:ext uri="{FF2B5EF4-FFF2-40B4-BE49-F238E27FC236}">
                  <a16:creationId xmlns:a16="http://schemas.microsoft.com/office/drawing/2014/main" id="{D75C876C-4921-2A85-C6E9-13EB7E68270F}"/>
                </a:ext>
              </a:extLst>
            </p:cNvPr>
            <p:cNvGrpSpPr/>
            <p:nvPr/>
          </p:nvGrpSpPr>
          <p:grpSpPr>
            <a:xfrm>
              <a:off x="90901" y="20083419"/>
              <a:ext cx="15193738" cy="4296871"/>
              <a:chOff x="132048" y="5522932"/>
              <a:chExt cx="15193738" cy="4296871"/>
            </a:xfrm>
          </p:grpSpPr>
          <p:sp>
            <p:nvSpPr>
              <p:cNvPr id="1346" name="テキスト ボックス 1345">
                <a:extLst>
                  <a:ext uri="{FF2B5EF4-FFF2-40B4-BE49-F238E27FC236}">
                    <a16:creationId xmlns:a16="http://schemas.microsoft.com/office/drawing/2014/main" id="{F3F0C4BF-B824-38EC-A0BA-FD4815C38EFE}"/>
                  </a:ext>
                </a:extLst>
              </p:cNvPr>
              <p:cNvSpPr txBox="1"/>
              <p:nvPr/>
            </p:nvSpPr>
            <p:spPr>
              <a:xfrm>
                <a:off x="132048" y="5522932"/>
                <a:ext cx="11213279" cy="1015663"/>
              </a:xfrm>
              <a:prstGeom prst="rect">
                <a:avLst/>
              </a:prstGeom>
              <a:noFill/>
            </p:spPr>
            <p:txBody>
              <a:bodyPr wrap="square" rtlCol="0">
                <a:spAutoFit/>
              </a:bodyPr>
              <a:lstStyle/>
              <a:p>
                <a:pPr algn="just"/>
                <a:r>
                  <a:rPr kumimoji="1" lang="en-US" altLang="ja-JP" sz="6000" b="1" dirty="0">
                    <a:solidFill>
                      <a:schemeClr val="accent2"/>
                    </a:solidFill>
                  </a:rPr>
                  <a:t>3.</a:t>
                </a:r>
                <a:r>
                  <a:rPr kumimoji="1" lang="ja-JP" altLang="en-US" sz="6000" b="1" dirty="0">
                    <a:solidFill>
                      <a:schemeClr val="accent2"/>
                    </a:solidFill>
                  </a:rPr>
                  <a:t>ジョセフソン電流とその抑制</a:t>
                </a:r>
              </a:p>
            </p:txBody>
          </p:sp>
          <p:sp>
            <p:nvSpPr>
              <p:cNvPr id="1348" name="テキスト ボックス 1347">
                <a:extLst>
                  <a:ext uri="{FF2B5EF4-FFF2-40B4-BE49-F238E27FC236}">
                    <a16:creationId xmlns:a16="http://schemas.microsoft.com/office/drawing/2014/main" id="{E5274ACE-9683-18C4-299D-5817120D0841}"/>
                  </a:ext>
                </a:extLst>
              </p:cNvPr>
              <p:cNvSpPr txBox="1"/>
              <p:nvPr/>
            </p:nvSpPr>
            <p:spPr>
              <a:xfrm>
                <a:off x="132049" y="6772815"/>
                <a:ext cx="15193737" cy="3046988"/>
              </a:xfrm>
              <a:prstGeom prst="rect">
                <a:avLst/>
              </a:prstGeom>
              <a:noFill/>
            </p:spPr>
            <p:txBody>
              <a:bodyPr wrap="square" rtlCol="0">
                <a:spAutoFit/>
              </a:bodyPr>
              <a:lstStyle/>
              <a:p>
                <a:r>
                  <a:rPr kumimoji="1" lang="en-US" altLang="ja-JP" sz="3200" dirty="0"/>
                  <a:t>SIS</a:t>
                </a:r>
                <a:r>
                  <a:rPr kumimoji="1" lang="ja-JP" altLang="en-US" sz="3200" dirty="0"/>
                  <a:t>接合では超伝導で見られるトンネル効果によって生じるジョセフソン電流が発生する。 </a:t>
                </a:r>
                <a:r>
                  <a:rPr kumimoji="1" lang="en-US" altLang="ja-JP" sz="3200" dirty="0"/>
                  <a:t>SIS-mixer</a:t>
                </a:r>
                <a:r>
                  <a:rPr kumimoji="1" lang="ja-JP" altLang="en-US" sz="3200" dirty="0"/>
                  <a:t>の雑音を下げる上でジョセフソン電流は抑制する必要がある。</a:t>
                </a:r>
                <a:r>
                  <a:rPr kumimoji="1" lang="en-US" altLang="ja-JP" sz="3200" dirty="0"/>
                  <a:t>SIS</a:t>
                </a:r>
                <a:r>
                  <a:rPr kumimoji="1" lang="ja-JP" altLang="en-US" sz="3200" dirty="0"/>
                  <a:t>接合にかける電圧がゼロの状態では直流ジョセフソン電流が、電圧を加えると交流ジョセフソン電流が発生する。ジョセフソン電流は外部から磁場をかけることで抑制することができる。今回は、超電導コイルに電流を流し磁場を発生させている。</a:t>
                </a:r>
                <a:endParaRPr kumimoji="1" lang="en-US" altLang="ja-JP" sz="3200" dirty="0"/>
              </a:p>
            </p:txBody>
          </p:sp>
          <p:cxnSp>
            <p:nvCxnSpPr>
              <p:cNvPr id="1353" name="直線コネクタ 1352">
                <a:extLst>
                  <a:ext uri="{FF2B5EF4-FFF2-40B4-BE49-F238E27FC236}">
                    <a16:creationId xmlns:a16="http://schemas.microsoft.com/office/drawing/2014/main" id="{5B766EAD-0B0D-F993-FBDA-94D93BDFB7BB}"/>
                  </a:ext>
                </a:extLst>
              </p:cNvPr>
              <p:cNvCxnSpPr>
                <a:cxnSpLocks/>
              </p:cNvCxnSpPr>
              <p:nvPr/>
            </p:nvCxnSpPr>
            <p:spPr>
              <a:xfrm>
                <a:off x="132049" y="6568933"/>
                <a:ext cx="15005557"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402" name="グループ化 1401">
              <a:extLst>
                <a:ext uri="{FF2B5EF4-FFF2-40B4-BE49-F238E27FC236}">
                  <a16:creationId xmlns:a16="http://schemas.microsoft.com/office/drawing/2014/main" id="{4C442734-BD7F-390F-21F3-B2150EE03EC9}"/>
                </a:ext>
              </a:extLst>
            </p:cNvPr>
            <p:cNvGrpSpPr/>
            <p:nvPr/>
          </p:nvGrpSpPr>
          <p:grpSpPr>
            <a:xfrm>
              <a:off x="222216" y="23946177"/>
              <a:ext cx="14874241" cy="5440028"/>
              <a:chOff x="-1" y="22085135"/>
              <a:chExt cx="14874241" cy="5440028"/>
            </a:xfrm>
          </p:grpSpPr>
          <p:grpSp>
            <p:nvGrpSpPr>
              <p:cNvPr id="1395" name="グループ化 1394">
                <a:extLst>
                  <a:ext uri="{FF2B5EF4-FFF2-40B4-BE49-F238E27FC236}">
                    <a16:creationId xmlns:a16="http://schemas.microsoft.com/office/drawing/2014/main" id="{68FD0FAD-4C8F-3924-3EA1-A5FFD219E354}"/>
                  </a:ext>
                </a:extLst>
              </p:cNvPr>
              <p:cNvGrpSpPr/>
              <p:nvPr/>
            </p:nvGrpSpPr>
            <p:grpSpPr>
              <a:xfrm>
                <a:off x="-1" y="22085135"/>
                <a:ext cx="14874241" cy="4820144"/>
                <a:chOff x="-1" y="22085135"/>
                <a:chExt cx="14874241" cy="4820144"/>
              </a:xfrm>
            </p:grpSpPr>
            <p:grpSp>
              <p:nvGrpSpPr>
                <p:cNvPr id="1389" name="グループ化 1388">
                  <a:extLst>
                    <a:ext uri="{FF2B5EF4-FFF2-40B4-BE49-F238E27FC236}">
                      <a16:creationId xmlns:a16="http://schemas.microsoft.com/office/drawing/2014/main" id="{E80F68BE-21B8-D0F5-D344-04CF70262DE7}"/>
                    </a:ext>
                  </a:extLst>
                </p:cNvPr>
                <p:cNvGrpSpPr/>
                <p:nvPr/>
              </p:nvGrpSpPr>
              <p:grpSpPr>
                <a:xfrm>
                  <a:off x="-1" y="22085135"/>
                  <a:ext cx="8333662" cy="4820144"/>
                  <a:chOff x="68405" y="21931758"/>
                  <a:chExt cx="8333662" cy="4820144"/>
                </a:xfrm>
              </p:grpSpPr>
              <p:pic>
                <p:nvPicPr>
                  <p:cNvPr id="1356" name="図 1355" descr="グラフ, 折れ線グラフ&#10;&#10;自動的に生成された説明">
                    <a:extLst>
                      <a:ext uri="{FF2B5EF4-FFF2-40B4-BE49-F238E27FC236}">
                        <a16:creationId xmlns:a16="http://schemas.microsoft.com/office/drawing/2014/main" id="{DC54782F-8B9B-27AC-E10D-ADBC96C3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067" y="21931758"/>
                    <a:ext cx="7200000" cy="4320000"/>
                  </a:xfrm>
                  <a:prstGeom prst="rect">
                    <a:avLst/>
                  </a:prstGeom>
                </p:spPr>
              </p:pic>
              <p:grpSp>
                <p:nvGrpSpPr>
                  <p:cNvPr id="1359" name="グループ化 1358">
                    <a:extLst>
                      <a:ext uri="{FF2B5EF4-FFF2-40B4-BE49-F238E27FC236}">
                        <a16:creationId xmlns:a16="http://schemas.microsoft.com/office/drawing/2014/main" id="{60558406-24F7-97B8-F45B-08B6D78284A0}"/>
                      </a:ext>
                    </a:extLst>
                  </p:cNvPr>
                  <p:cNvGrpSpPr/>
                  <p:nvPr/>
                </p:nvGrpSpPr>
                <p:grpSpPr>
                  <a:xfrm>
                    <a:off x="68405" y="22666236"/>
                    <a:ext cx="6613474" cy="4085666"/>
                    <a:chOff x="2142380" y="27364161"/>
                    <a:chExt cx="6613474" cy="4085666"/>
                  </a:xfrm>
                </p:grpSpPr>
                <p:sp>
                  <p:nvSpPr>
                    <p:cNvPr id="1360" name="テキスト ボックス 1359">
                      <a:extLst>
                        <a:ext uri="{FF2B5EF4-FFF2-40B4-BE49-F238E27FC236}">
                          <a16:creationId xmlns:a16="http://schemas.microsoft.com/office/drawing/2014/main" id="{CF29408F-D0A8-C6F4-34EB-68C5B7C9874B}"/>
                        </a:ext>
                      </a:extLst>
                    </p:cNvPr>
                    <p:cNvSpPr txBox="1"/>
                    <p:nvPr/>
                  </p:nvSpPr>
                  <p:spPr>
                    <a:xfrm>
                      <a:off x="6336221" y="30865052"/>
                      <a:ext cx="2175138" cy="584775"/>
                    </a:xfrm>
                    <a:prstGeom prst="rect">
                      <a:avLst/>
                    </a:prstGeom>
                    <a:noFill/>
                  </p:spPr>
                  <p:txBody>
                    <a:bodyPr wrap="square" rtlCol="0">
                      <a:spAutoFit/>
                    </a:bodyPr>
                    <a:lstStyle/>
                    <a:p>
                      <a:r>
                        <a:rPr kumimoji="1" lang="ja-JP" altLang="en-US" sz="3200" b="1" dirty="0">
                          <a:solidFill>
                            <a:sysClr val="windowText" lastClr="000000"/>
                          </a:solidFill>
                          <a:latin typeface="+mn-ea"/>
                        </a:rPr>
                        <a:t>抑制前</a:t>
                      </a:r>
                      <a:endParaRPr kumimoji="1" lang="en-US" altLang="ja-JP" sz="3200" b="1" dirty="0">
                        <a:solidFill>
                          <a:sysClr val="windowText" lastClr="000000"/>
                        </a:solidFill>
                        <a:latin typeface="+mn-ea"/>
                      </a:endParaRPr>
                    </a:p>
                  </p:txBody>
                </p:sp>
                <p:sp>
                  <p:nvSpPr>
                    <p:cNvPr id="1367" name="楕円 1366">
                      <a:extLst>
                        <a:ext uri="{FF2B5EF4-FFF2-40B4-BE49-F238E27FC236}">
                          <a16:creationId xmlns:a16="http://schemas.microsoft.com/office/drawing/2014/main" id="{7D61BBB1-9404-A76F-00AC-0DEAE8AC9EC7}"/>
                        </a:ext>
                      </a:extLst>
                    </p:cNvPr>
                    <p:cNvSpPr/>
                    <p:nvPr/>
                  </p:nvSpPr>
                  <p:spPr>
                    <a:xfrm>
                      <a:off x="6876869" y="28003194"/>
                      <a:ext cx="447480" cy="1305787"/>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70" name="直線矢印コネクタ 1369">
                      <a:extLst>
                        <a:ext uri="{FF2B5EF4-FFF2-40B4-BE49-F238E27FC236}">
                          <a16:creationId xmlns:a16="http://schemas.microsoft.com/office/drawing/2014/main" id="{1F52A8E9-8E95-428A-BB8A-70E143CA4D97}"/>
                        </a:ext>
                      </a:extLst>
                    </p:cNvPr>
                    <p:cNvCxnSpPr>
                      <a:cxnSpLocks/>
                    </p:cNvCxnSpPr>
                    <p:nvPr/>
                  </p:nvCxnSpPr>
                  <p:spPr>
                    <a:xfrm>
                      <a:off x="5287618" y="27894780"/>
                      <a:ext cx="1410045" cy="501967"/>
                    </a:xfrm>
                    <a:prstGeom prst="straightConnector1">
                      <a:avLst/>
                    </a:prstGeom>
                    <a:ln w="285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71" name="テキスト ボックス 1370">
                      <a:extLst>
                        <a:ext uri="{FF2B5EF4-FFF2-40B4-BE49-F238E27FC236}">
                          <a16:creationId xmlns:a16="http://schemas.microsoft.com/office/drawing/2014/main" id="{84B6E939-BDE7-FBC5-FA97-95B5A56FCEE9}"/>
                        </a:ext>
                      </a:extLst>
                    </p:cNvPr>
                    <p:cNvSpPr txBox="1"/>
                    <p:nvPr/>
                  </p:nvSpPr>
                  <p:spPr>
                    <a:xfrm>
                      <a:off x="2142381" y="27364161"/>
                      <a:ext cx="4541520" cy="584775"/>
                    </a:xfrm>
                    <a:prstGeom prst="rect">
                      <a:avLst/>
                    </a:prstGeom>
                    <a:noFill/>
                  </p:spPr>
                  <p:txBody>
                    <a:bodyPr wrap="square">
                      <a:spAutoFit/>
                    </a:bodyPr>
                    <a:lstStyle/>
                    <a:p>
                      <a:r>
                        <a:rPr kumimoji="1" lang="ja-JP" altLang="en-US" sz="3200" b="1" dirty="0">
                          <a:latin typeface="+mn-ea"/>
                        </a:rPr>
                        <a:t>直流ジョセフソン電流</a:t>
                      </a:r>
                      <a:endParaRPr lang="ja-JP" altLang="en-US" sz="3200" b="1" dirty="0"/>
                    </a:p>
                  </p:txBody>
                </p:sp>
                <p:sp>
                  <p:nvSpPr>
                    <p:cNvPr id="1380" name="楕円 1379">
                      <a:extLst>
                        <a:ext uri="{FF2B5EF4-FFF2-40B4-BE49-F238E27FC236}">
                          <a16:creationId xmlns:a16="http://schemas.microsoft.com/office/drawing/2014/main" id="{7402D27C-5E00-2DDD-83B6-4707C70D380C}"/>
                        </a:ext>
                      </a:extLst>
                    </p:cNvPr>
                    <p:cNvSpPr/>
                    <p:nvPr/>
                  </p:nvSpPr>
                  <p:spPr>
                    <a:xfrm rot="16200000" flipH="1">
                      <a:off x="7732872" y="27566601"/>
                      <a:ext cx="614460" cy="143150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83" name="直線矢印コネクタ 1382">
                      <a:extLst>
                        <a:ext uri="{FF2B5EF4-FFF2-40B4-BE49-F238E27FC236}">
                          <a16:creationId xmlns:a16="http://schemas.microsoft.com/office/drawing/2014/main" id="{FA633C9B-9B05-CC78-624A-F8DDEA1F4AA6}"/>
                        </a:ext>
                      </a:extLst>
                    </p:cNvPr>
                    <p:cNvCxnSpPr>
                      <a:cxnSpLocks/>
                    </p:cNvCxnSpPr>
                    <p:nvPr/>
                  </p:nvCxnSpPr>
                  <p:spPr>
                    <a:xfrm flipV="1">
                      <a:off x="4977021" y="28711130"/>
                      <a:ext cx="2573105" cy="1797049"/>
                    </a:xfrm>
                    <a:prstGeom prst="straightConnector1">
                      <a:avLst/>
                    </a:prstGeom>
                    <a:ln w="285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84" name="テキスト ボックス 1383">
                      <a:extLst>
                        <a:ext uri="{FF2B5EF4-FFF2-40B4-BE49-F238E27FC236}">
                          <a16:creationId xmlns:a16="http://schemas.microsoft.com/office/drawing/2014/main" id="{3A101A2C-9903-5A2B-5B1A-F57B6077448E}"/>
                        </a:ext>
                      </a:extLst>
                    </p:cNvPr>
                    <p:cNvSpPr txBox="1"/>
                    <p:nvPr/>
                  </p:nvSpPr>
                  <p:spPr>
                    <a:xfrm>
                      <a:off x="2142380" y="30695775"/>
                      <a:ext cx="4724389" cy="584775"/>
                    </a:xfrm>
                    <a:prstGeom prst="rect">
                      <a:avLst/>
                    </a:prstGeom>
                    <a:noFill/>
                  </p:spPr>
                  <p:txBody>
                    <a:bodyPr wrap="square">
                      <a:spAutoFit/>
                    </a:bodyPr>
                    <a:lstStyle/>
                    <a:p>
                      <a:r>
                        <a:rPr kumimoji="1" lang="ja-JP" altLang="en-US" sz="3200" b="1" dirty="0">
                          <a:latin typeface="+mn-ea"/>
                        </a:rPr>
                        <a:t>交流ジョセフソン電流</a:t>
                      </a:r>
                      <a:endParaRPr lang="ja-JP" altLang="en-US" sz="3200" b="1" dirty="0"/>
                    </a:p>
                  </p:txBody>
                </p:sp>
              </p:grpSp>
            </p:grpSp>
            <p:sp>
              <p:nvSpPr>
                <p:cNvPr id="1385" name="テキスト ボックス 1384">
                  <a:extLst>
                    <a:ext uri="{FF2B5EF4-FFF2-40B4-BE49-F238E27FC236}">
                      <a16:creationId xmlns:a16="http://schemas.microsoft.com/office/drawing/2014/main" id="{8160702B-F64C-13DD-D081-CB8D2E3D6BBD}"/>
                    </a:ext>
                  </a:extLst>
                </p:cNvPr>
                <p:cNvSpPr txBox="1"/>
                <p:nvPr/>
              </p:nvSpPr>
              <p:spPr>
                <a:xfrm>
                  <a:off x="10831397" y="26320504"/>
                  <a:ext cx="2175138" cy="584775"/>
                </a:xfrm>
                <a:prstGeom prst="rect">
                  <a:avLst/>
                </a:prstGeom>
                <a:noFill/>
              </p:spPr>
              <p:txBody>
                <a:bodyPr wrap="square" rtlCol="0">
                  <a:spAutoFit/>
                </a:bodyPr>
                <a:lstStyle/>
                <a:p>
                  <a:r>
                    <a:rPr kumimoji="1" lang="ja-JP" altLang="en-US" sz="3200" b="1" dirty="0">
                      <a:solidFill>
                        <a:sysClr val="windowText" lastClr="000000"/>
                      </a:solidFill>
                      <a:latin typeface="+mn-ea"/>
                    </a:rPr>
                    <a:t>抑制後</a:t>
                  </a:r>
                  <a:endParaRPr kumimoji="1" lang="en-US" altLang="ja-JP" sz="3200" b="1" dirty="0">
                    <a:solidFill>
                      <a:sysClr val="windowText" lastClr="000000"/>
                    </a:solidFill>
                    <a:latin typeface="+mn-ea"/>
                  </a:endParaRPr>
                </a:p>
              </p:txBody>
            </p:sp>
            <p:pic>
              <p:nvPicPr>
                <p:cNvPr id="1386" name="図 1385" descr="グラフ, 折れ線グラフ&#10;&#10;自動的に生成された説明">
                  <a:extLst>
                    <a:ext uri="{FF2B5EF4-FFF2-40B4-BE49-F238E27FC236}">
                      <a16:creationId xmlns:a16="http://schemas.microsoft.com/office/drawing/2014/main" id="{EFFA74C8-259A-0BBB-5375-CE9A2F0FA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125" y="22085135"/>
                  <a:ext cx="6967115" cy="4180269"/>
                </a:xfrm>
                <a:prstGeom prst="rect">
                  <a:avLst/>
                </a:prstGeom>
              </p:spPr>
            </p:pic>
          </p:grpSp>
          <p:sp>
            <p:nvSpPr>
              <p:cNvPr id="1396" name="テキスト ボックス 1395">
                <a:extLst>
                  <a:ext uri="{FF2B5EF4-FFF2-40B4-BE49-F238E27FC236}">
                    <a16:creationId xmlns:a16="http://schemas.microsoft.com/office/drawing/2014/main" id="{436F3200-78D7-5ABA-33BB-8735B302F14D}"/>
                  </a:ext>
                </a:extLst>
              </p:cNvPr>
              <p:cNvSpPr txBox="1"/>
              <p:nvPr/>
            </p:nvSpPr>
            <p:spPr>
              <a:xfrm>
                <a:off x="4715272" y="26940388"/>
                <a:ext cx="6001756" cy="584775"/>
              </a:xfrm>
              <a:prstGeom prst="rect">
                <a:avLst/>
              </a:prstGeom>
              <a:noFill/>
            </p:spPr>
            <p:txBody>
              <a:bodyPr wrap="square" rtlCol="0">
                <a:spAutoFit/>
              </a:bodyPr>
              <a:lstStyle/>
              <a:p>
                <a:r>
                  <a:rPr kumimoji="1" lang="ja-JP" altLang="en-US" sz="3200" dirty="0"/>
                  <a:t>図</a:t>
                </a:r>
                <a:r>
                  <a:rPr kumimoji="1" lang="en-US" altLang="ja-JP" sz="3200" dirty="0"/>
                  <a:t>2</a:t>
                </a:r>
                <a:r>
                  <a:rPr kumimoji="1" lang="ja-JP" altLang="en-US" sz="3200" dirty="0"/>
                  <a:t>　ジョセフソン電流の抑制</a:t>
                </a:r>
              </a:p>
            </p:txBody>
          </p:sp>
        </p:grpSp>
        <p:sp>
          <p:nvSpPr>
            <p:cNvPr id="1404" name="テキスト ボックス 1403">
              <a:extLst>
                <a:ext uri="{FF2B5EF4-FFF2-40B4-BE49-F238E27FC236}">
                  <a16:creationId xmlns:a16="http://schemas.microsoft.com/office/drawing/2014/main" id="{5777CE85-F9C4-62EF-3C4D-44EFCACF1556}"/>
                </a:ext>
              </a:extLst>
            </p:cNvPr>
            <p:cNvSpPr txBox="1"/>
            <p:nvPr/>
          </p:nvSpPr>
          <p:spPr>
            <a:xfrm>
              <a:off x="14770" y="29767989"/>
              <a:ext cx="15193737" cy="3046988"/>
            </a:xfrm>
            <a:prstGeom prst="rect">
              <a:avLst/>
            </a:prstGeom>
            <a:noFill/>
          </p:spPr>
          <p:txBody>
            <a:bodyPr wrap="square" rtlCol="0">
              <a:spAutoFit/>
            </a:bodyPr>
            <a:lstStyle/>
            <a:p>
              <a:r>
                <a:rPr kumimoji="1" lang="ja-JP" altLang="en-US" sz="3200" dirty="0"/>
                <a:t>具体的にどのような磁場をかければいいのか説明する。磁場</a:t>
              </a:r>
              <a:r>
                <a:rPr kumimoji="1" lang="en-US" altLang="ja-JP" sz="3200" dirty="0"/>
                <a:t>B</a:t>
              </a:r>
              <a:r>
                <a:rPr kumimoji="1" lang="ja-JP" altLang="en-US" sz="3200" dirty="0"/>
                <a:t>を外部から加えたとき、接合領域を流れる電流はフラウンホーファーパターンと呼ばれる電流磁界関係を持つ。接合を流れる電流は、接合領域の全磁束</a:t>
              </a:r>
              <a:r>
                <a:rPr kumimoji="1" lang="en-US" altLang="ja-JP" sz="3200" dirty="0"/>
                <a:t>Φ</a:t>
              </a:r>
              <a:r>
                <a:rPr kumimoji="1" lang="ja-JP" altLang="en-US" sz="3200" dirty="0"/>
                <a:t>が磁束量子</a:t>
              </a:r>
              <a:r>
                <a:rPr kumimoji="1" lang="el-GR" altLang="ja-JP" sz="3200" dirty="0"/>
                <a:t>φ</a:t>
              </a:r>
              <a:r>
                <a:rPr kumimoji="1" lang="en-US" altLang="ja-JP" sz="3200" baseline="-25000" dirty="0"/>
                <a:t>0</a:t>
              </a:r>
              <a:r>
                <a:rPr kumimoji="1" lang="ja-JP" altLang="en-US" sz="3200" dirty="0"/>
                <a:t>の整数倍となる度にゼロになる。これは、量子磁束線が接合領域に整数個存在しているとき、接合電流は左右対称となり全電流がゼロとなるためである。このような磁場を外部から加えることで、ジョセフソン電流を抑制することができる。</a:t>
              </a:r>
              <a:endParaRPr kumimoji="1" lang="en-US" altLang="ja-JP" sz="3200" dirty="0"/>
            </a:p>
          </p:txBody>
        </p:sp>
        <p:grpSp>
          <p:nvGrpSpPr>
            <p:cNvPr id="1040" name="グループ化 1039">
              <a:extLst>
                <a:ext uri="{FF2B5EF4-FFF2-40B4-BE49-F238E27FC236}">
                  <a16:creationId xmlns:a16="http://schemas.microsoft.com/office/drawing/2014/main" id="{E766C7DC-7E41-FF04-9A40-9CC9F19A14C1}"/>
                </a:ext>
              </a:extLst>
            </p:cNvPr>
            <p:cNvGrpSpPr/>
            <p:nvPr/>
          </p:nvGrpSpPr>
          <p:grpSpPr>
            <a:xfrm>
              <a:off x="874268" y="33071164"/>
              <a:ext cx="13494757" cy="7006336"/>
              <a:chOff x="729127" y="30682428"/>
              <a:chExt cx="13494757" cy="7006336"/>
            </a:xfrm>
          </p:grpSpPr>
          <p:pic>
            <p:nvPicPr>
              <p:cNvPr id="1406" name="図 1405" descr="テキスト&#10;&#10;自動的に生成された説明">
                <a:extLst>
                  <a:ext uri="{FF2B5EF4-FFF2-40B4-BE49-F238E27FC236}">
                    <a16:creationId xmlns:a16="http://schemas.microsoft.com/office/drawing/2014/main" id="{F4066327-57D0-A382-B04C-C567697E76DE}"/>
                  </a:ext>
                </a:extLst>
              </p:cNvPr>
              <p:cNvPicPr>
                <a:picLocks noChangeAspect="1"/>
              </p:cNvPicPr>
              <p:nvPr/>
            </p:nvPicPr>
            <p:blipFill>
              <a:blip r:embed="rId5">
                <a:extLst>
                  <a:ext uri="{28A0092B-C50C-407E-A947-70E740481C1C}">
                    <a14:useLocalDpi xmlns:a14="http://schemas.microsoft.com/office/drawing/2010/main" val="0"/>
                  </a:ext>
                </a:extLst>
              </a:blip>
              <a:srcRect t="39272" r="54852" b="26115"/>
              <a:stretch/>
            </p:blipFill>
            <p:spPr>
              <a:xfrm>
                <a:off x="7825003" y="31245967"/>
                <a:ext cx="4754726" cy="3580337"/>
              </a:xfrm>
              <a:prstGeom prst="rect">
                <a:avLst/>
              </a:prstGeom>
            </p:spPr>
          </p:pic>
          <p:grpSp>
            <p:nvGrpSpPr>
              <p:cNvPr id="1407" name="グループ化 1406">
                <a:extLst>
                  <a:ext uri="{FF2B5EF4-FFF2-40B4-BE49-F238E27FC236}">
                    <a16:creationId xmlns:a16="http://schemas.microsoft.com/office/drawing/2014/main" id="{CB3717C3-52DA-CB6B-2BAC-B5A25BC69469}"/>
                  </a:ext>
                </a:extLst>
              </p:cNvPr>
              <p:cNvGrpSpPr/>
              <p:nvPr/>
            </p:nvGrpSpPr>
            <p:grpSpPr>
              <a:xfrm>
                <a:off x="1895715" y="31691135"/>
                <a:ext cx="6085096" cy="2880000"/>
                <a:chOff x="1414401" y="29011998"/>
                <a:chExt cx="6496649" cy="3185623"/>
              </a:xfrm>
            </p:grpSpPr>
            <p:grpSp>
              <p:nvGrpSpPr>
                <p:cNvPr id="66" name="グループ化 65">
                  <a:extLst>
                    <a:ext uri="{FF2B5EF4-FFF2-40B4-BE49-F238E27FC236}">
                      <a16:creationId xmlns:a16="http://schemas.microsoft.com/office/drawing/2014/main" id="{469D1250-7829-5E60-F885-BAAD487DA105}"/>
                    </a:ext>
                  </a:extLst>
                </p:cNvPr>
                <p:cNvGrpSpPr/>
                <p:nvPr/>
              </p:nvGrpSpPr>
              <p:grpSpPr>
                <a:xfrm>
                  <a:off x="1414401" y="29011998"/>
                  <a:ext cx="6496649" cy="2529400"/>
                  <a:chOff x="1302434" y="33731799"/>
                  <a:chExt cx="6496649" cy="2529400"/>
                </a:xfrm>
              </p:grpSpPr>
              <p:grpSp>
                <p:nvGrpSpPr>
                  <p:cNvPr id="68" name="グループ化 67">
                    <a:extLst>
                      <a:ext uri="{FF2B5EF4-FFF2-40B4-BE49-F238E27FC236}">
                        <a16:creationId xmlns:a16="http://schemas.microsoft.com/office/drawing/2014/main" id="{7CA93F48-2C9A-718D-39D2-3C4E5269ED6E}"/>
                      </a:ext>
                    </a:extLst>
                  </p:cNvPr>
                  <p:cNvGrpSpPr/>
                  <p:nvPr/>
                </p:nvGrpSpPr>
                <p:grpSpPr>
                  <a:xfrm>
                    <a:off x="1302434" y="33731799"/>
                    <a:ext cx="6496649" cy="2529400"/>
                    <a:chOff x="5494351" y="20703371"/>
                    <a:chExt cx="6496649" cy="2529400"/>
                  </a:xfrm>
                </p:grpSpPr>
                <p:grpSp>
                  <p:nvGrpSpPr>
                    <p:cNvPr id="83" name="グループ化 82">
                      <a:extLst>
                        <a:ext uri="{FF2B5EF4-FFF2-40B4-BE49-F238E27FC236}">
                          <a16:creationId xmlns:a16="http://schemas.microsoft.com/office/drawing/2014/main" id="{BB45DDAC-E00F-E180-5F24-0E37D4A3E95C}"/>
                        </a:ext>
                      </a:extLst>
                    </p:cNvPr>
                    <p:cNvGrpSpPr/>
                    <p:nvPr/>
                  </p:nvGrpSpPr>
                  <p:grpSpPr>
                    <a:xfrm>
                      <a:off x="6152187" y="20703371"/>
                      <a:ext cx="5838813" cy="2529400"/>
                      <a:chOff x="5312274" y="20701375"/>
                      <a:chExt cx="5838813" cy="2529400"/>
                    </a:xfrm>
                  </p:grpSpPr>
                  <p:grpSp>
                    <p:nvGrpSpPr>
                      <p:cNvPr id="97" name="グループ化 96">
                        <a:extLst>
                          <a:ext uri="{FF2B5EF4-FFF2-40B4-BE49-F238E27FC236}">
                            <a16:creationId xmlns:a16="http://schemas.microsoft.com/office/drawing/2014/main" id="{0CCAECD7-CCE2-DED4-3452-4D955A25BD25}"/>
                          </a:ext>
                        </a:extLst>
                      </p:cNvPr>
                      <p:cNvGrpSpPr/>
                      <p:nvPr/>
                    </p:nvGrpSpPr>
                    <p:grpSpPr>
                      <a:xfrm>
                        <a:off x="5312274" y="20712546"/>
                        <a:ext cx="4110812" cy="2518229"/>
                        <a:chOff x="5312274" y="20712546"/>
                        <a:chExt cx="4110812" cy="2518229"/>
                      </a:xfrm>
                    </p:grpSpPr>
                    <p:sp>
                      <p:nvSpPr>
                        <p:cNvPr id="102" name="正方形/長方形 101">
                          <a:extLst>
                            <a:ext uri="{FF2B5EF4-FFF2-40B4-BE49-F238E27FC236}">
                              <a16:creationId xmlns:a16="http://schemas.microsoft.com/office/drawing/2014/main" id="{2B2295B1-E034-2F7F-FF60-859A982A3B9B}"/>
                            </a:ext>
                          </a:extLst>
                        </p:cNvPr>
                        <p:cNvSpPr/>
                        <p:nvPr/>
                      </p:nvSpPr>
                      <p:spPr>
                        <a:xfrm>
                          <a:off x="5312275" y="21546622"/>
                          <a:ext cx="4110811" cy="84091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baseline="-25000" dirty="0">
                            <a:solidFill>
                              <a:sysClr val="windowText" lastClr="000000"/>
                            </a:solidFill>
                          </a:endParaRPr>
                        </a:p>
                      </p:txBody>
                    </p:sp>
                    <p:sp>
                      <p:nvSpPr>
                        <p:cNvPr id="103" name="正方形/長方形 102">
                          <a:extLst>
                            <a:ext uri="{FF2B5EF4-FFF2-40B4-BE49-F238E27FC236}">
                              <a16:creationId xmlns:a16="http://schemas.microsoft.com/office/drawing/2014/main" id="{7302F475-2A41-E06C-B12B-C3453BDF3444}"/>
                            </a:ext>
                          </a:extLst>
                        </p:cNvPr>
                        <p:cNvSpPr/>
                        <p:nvPr/>
                      </p:nvSpPr>
                      <p:spPr>
                        <a:xfrm>
                          <a:off x="5312274" y="20712546"/>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sp>
                      <p:nvSpPr>
                        <p:cNvPr id="104" name="正方形/長方形 103">
                          <a:extLst>
                            <a:ext uri="{FF2B5EF4-FFF2-40B4-BE49-F238E27FC236}">
                              <a16:creationId xmlns:a16="http://schemas.microsoft.com/office/drawing/2014/main" id="{88A49643-3C1E-2FF5-03ED-58CB16961656}"/>
                            </a:ext>
                          </a:extLst>
                        </p:cNvPr>
                        <p:cNvSpPr/>
                        <p:nvPr/>
                      </p:nvSpPr>
                      <p:spPr>
                        <a:xfrm>
                          <a:off x="5312274" y="22389860"/>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grpSp>
                  <p:sp>
                    <p:nvSpPr>
                      <p:cNvPr id="98" name="テキスト ボックス 97">
                        <a:extLst>
                          <a:ext uri="{FF2B5EF4-FFF2-40B4-BE49-F238E27FC236}">
                            <a16:creationId xmlns:a16="http://schemas.microsoft.com/office/drawing/2014/main" id="{6FD40353-CE31-ADF7-8961-DE7944112114}"/>
                          </a:ext>
                        </a:extLst>
                      </p:cNvPr>
                      <p:cNvSpPr txBox="1"/>
                      <p:nvPr/>
                    </p:nvSpPr>
                    <p:spPr>
                      <a:xfrm>
                        <a:off x="9398374" y="21798752"/>
                        <a:ext cx="1752713" cy="578744"/>
                      </a:xfrm>
                      <a:prstGeom prst="rect">
                        <a:avLst/>
                      </a:prstGeom>
                      <a:noFill/>
                    </p:spPr>
                    <p:txBody>
                      <a:bodyPr wrap="square" rtlCol="0">
                        <a:spAutoFit/>
                      </a:bodyPr>
                      <a:lstStyle/>
                      <a:p>
                        <a:r>
                          <a:rPr kumimoji="1" lang="en-US" altLang="ja-JP" sz="2800" dirty="0"/>
                          <a:t>SIS</a:t>
                        </a:r>
                        <a:r>
                          <a:rPr kumimoji="1" lang="ja-JP" altLang="en-US" sz="2800" dirty="0"/>
                          <a:t>素子</a:t>
                        </a:r>
                      </a:p>
                    </p:txBody>
                  </p:sp>
                  <p:cxnSp>
                    <p:nvCxnSpPr>
                      <p:cNvPr id="99" name="直線コネクタ 98">
                        <a:extLst>
                          <a:ext uri="{FF2B5EF4-FFF2-40B4-BE49-F238E27FC236}">
                            <a16:creationId xmlns:a16="http://schemas.microsoft.com/office/drawing/2014/main" id="{00AC113F-66BD-871F-0E44-FCE0E4FC3C4B}"/>
                          </a:ext>
                        </a:extLst>
                      </p:cNvPr>
                      <p:cNvCxnSpPr>
                        <a:cxnSpLocks/>
                      </p:cNvCxnSpPr>
                      <p:nvPr/>
                    </p:nvCxnSpPr>
                    <p:spPr>
                      <a:xfrm>
                        <a:off x="9433551" y="20701375"/>
                        <a:ext cx="458627" cy="798265"/>
                      </a:xfrm>
                      <a:prstGeom prst="line">
                        <a:avLst/>
                      </a:prstGeom>
                    </p:spPr>
                    <p:style>
                      <a:lnRef idx="2">
                        <a:schemeClr val="dk1"/>
                      </a:lnRef>
                      <a:fillRef idx="0">
                        <a:schemeClr val="dk1"/>
                      </a:fillRef>
                      <a:effectRef idx="1">
                        <a:schemeClr val="dk1"/>
                      </a:effectRef>
                      <a:fontRef idx="minor">
                        <a:schemeClr val="tx1"/>
                      </a:fontRef>
                    </p:style>
                  </p:cxnSp>
                  <p:cxnSp>
                    <p:nvCxnSpPr>
                      <p:cNvPr id="101" name="直線コネクタ 100">
                        <a:extLst>
                          <a:ext uri="{FF2B5EF4-FFF2-40B4-BE49-F238E27FC236}">
                            <a16:creationId xmlns:a16="http://schemas.microsoft.com/office/drawing/2014/main" id="{96F1A2C6-4D06-5497-A507-1D9FA02707B1}"/>
                          </a:ext>
                        </a:extLst>
                      </p:cNvPr>
                      <p:cNvCxnSpPr>
                        <a:cxnSpLocks/>
                      </p:cNvCxnSpPr>
                      <p:nvPr/>
                    </p:nvCxnSpPr>
                    <p:spPr>
                      <a:xfrm flipV="1">
                        <a:off x="9433551" y="22526826"/>
                        <a:ext cx="474170" cy="689266"/>
                      </a:xfrm>
                      <a:prstGeom prst="line">
                        <a:avLst/>
                      </a:prstGeom>
                    </p:spPr>
                    <p:style>
                      <a:lnRef idx="2">
                        <a:schemeClr val="dk1"/>
                      </a:lnRef>
                      <a:fillRef idx="0">
                        <a:schemeClr val="dk1"/>
                      </a:fillRef>
                      <a:effectRef idx="1">
                        <a:schemeClr val="dk1"/>
                      </a:effectRef>
                      <a:fontRef idx="minor">
                        <a:schemeClr val="tx1"/>
                      </a:fontRef>
                    </p:style>
                  </p:cxnSp>
                </p:grpSp>
                <p:grpSp>
                  <p:nvGrpSpPr>
                    <p:cNvPr id="87" name="グループ化 86">
                      <a:extLst>
                        <a:ext uri="{FF2B5EF4-FFF2-40B4-BE49-F238E27FC236}">
                          <a16:creationId xmlns:a16="http://schemas.microsoft.com/office/drawing/2014/main" id="{6BB05BB3-A20F-7230-D79D-7FC2F3EFD6AC}"/>
                        </a:ext>
                      </a:extLst>
                    </p:cNvPr>
                    <p:cNvGrpSpPr/>
                    <p:nvPr/>
                  </p:nvGrpSpPr>
                  <p:grpSpPr>
                    <a:xfrm>
                      <a:off x="5494351" y="21744005"/>
                      <a:ext cx="469377" cy="503654"/>
                      <a:chOff x="4703010" y="21610353"/>
                      <a:chExt cx="469377" cy="503654"/>
                    </a:xfrm>
                  </p:grpSpPr>
                  <p:sp>
                    <p:nvSpPr>
                      <p:cNvPr id="94" name="フローチャート: 結合子 93">
                        <a:extLst>
                          <a:ext uri="{FF2B5EF4-FFF2-40B4-BE49-F238E27FC236}">
                            <a16:creationId xmlns:a16="http://schemas.microsoft.com/office/drawing/2014/main" id="{DE072F4A-BBB7-BC49-3125-93B4E6A050DC}"/>
                          </a:ext>
                        </a:extLst>
                      </p:cNvPr>
                      <p:cNvSpPr/>
                      <p:nvPr/>
                    </p:nvSpPr>
                    <p:spPr>
                      <a:xfrm>
                        <a:off x="4703010" y="21610353"/>
                        <a:ext cx="469377" cy="503654"/>
                      </a:xfrm>
                      <a:prstGeom prst="flowChartConnector">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ローチャート: 結合子 95">
                        <a:extLst>
                          <a:ext uri="{FF2B5EF4-FFF2-40B4-BE49-F238E27FC236}">
                            <a16:creationId xmlns:a16="http://schemas.microsoft.com/office/drawing/2014/main" id="{7FC4092B-6C7B-5BE0-63A2-8E02C788BF53}"/>
                          </a:ext>
                        </a:extLst>
                      </p:cNvPr>
                      <p:cNvSpPr/>
                      <p:nvPr/>
                    </p:nvSpPr>
                    <p:spPr>
                      <a:xfrm>
                        <a:off x="4852942" y="21770079"/>
                        <a:ext cx="169512" cy="184202"/>
                      </a:xfrm>
                      <a:prstGeom prst="flowChartConnector">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テキスト ボックス 91">
                      <a:extLst>
                        <a:ext uri="{FF2B5EF4-FFF2-40B4-BE49-F238E27FC236}">
                          <a16:creationId xmlns:a16="http://schemas.microsoft.com/office/drawing/2014/main" id="{F151A498-7F30-E2D1-624F-2C2601C5E57F}"/>
                        </a:ext>
                      </a:extLst>
                    </p:cNvPr>
                    <p:cNvSpPr txBox="1"/>
                    <p:nvPr/>
                  </p:nvSpPr>
                  <p:spPr>
                    <a:xfrm>
                      <a:off x="5553937" y="21339083"/>
                      <a:ext cx="837023" cy="461665"/>
                    </a:xfrm>
                    <a:prstGeom prst="rect">
                      <a:avLst/>
                    </a:prstGeom>
                    <a:noFill/>
                  </p:spPr>
                  <p:txBody>
                    <a:bodyPr wrap="square" rtlCol="0">
                      <a:spAutoFit/>
                    </a:bodyPr>
                    <a:lstStyle/>
                    <a:p>
                      <a:r>
                        <a:rPr kumimoji="1" lang="en-US" altLang="ja-JP" sz="2400" dirty="0"/>
                        <a:t>B</a:t>
                      </a:r>
                      <a:endParaRPr kumimoji="1" lang="ja-JP" altLang="en-US" sz="2400" dirty="0"/>
                    </a:p>
                  </p:txBody>
                </p:sp>
              </p:grpSp>
              <p:sp>
                <p:nvSpPr>
                  <p:cNvPr id="72" name="四角形: 角を丸くする 71">
                    <a:extLst>
                      <a:ext uri="{FF2B5EF4-FFF2-40B4-BE49-F238E27FC236}">
                        <a16:creationId xmlns:a16="http://schemas.microsoft.com/office/drawing/2014/main" id="{3C331093-3B2C-27C8-5FAD-5C67FABDA4E0}"/>
                      </a:ext>
                    </a:extLst>
                  </p:cNvPr>
                  <p:cNvSpPr/>
                  <p:nvPr/>
                </p:nvSpPr>
                <p:spPr>
                  <a:xfrm>
                    <a:off x="3744459" y="34336315"/>
                    <a:ext cx="646038" cy="1292437"/>
                  </a:xfrm>
                  <a:prstGeom prst="roundRect">
                    <a:avLst/>
                  </a:prstGeom>
                  <a:noFill/>
                  <a:ln w="38100">
                    <a:solidFill>
                      <a:srgbClr val="003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52D31E82-4F1E-BE04-D485-D089817CED2C}"/>
                      </a:ext>
                    </a:extLst>
                  </p:cNvPr>
                  <p:cNvGrpSpPr/>
                  <p:nvPr/>
                </p:nvGrpSpPr>
                <p:grpSpPr>
                  <a:xfrm>
                    <a:off x="3938714" y="34898260"/>
                    <a:ext cx="252000" cy="252000"/>
                    <a:chOff x="1158240" y="37119498"/>
                    <a:chExt cx="457200" cy="457200"/>
                  </a:xfrm>
                </p:grpSpPr>
                <p:sp>
                  <p:nvSpPr>
                    <p:cNvPr id="78" name="フローチャート: 結合子 77">
                      <a:extLst>
                        <a:ext uri="{FF2B5EF4-FFF2-40B4-BE49-F238E27FC236}">
                          <a16:creationId xmlns:a16="http://schemas.microsoft.com/office/drawing/2014/main" id="{0E52186C-4F58-37AD-3E5A-61C8BC6F0100}"/>
                        </a:ext>
                      </a:extLst>
                    </p:cNvPr>
                    <p:cNvSpPr/>
                    <p:nvPr/>
                  </p:nvSpPr>
                  <p:spPr>
                    <a:xfrm>
                      <a:off x="1158240" y="37119498"/>
                      <a:ext cx="457200" cy="4572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ローチャート: 結合子 81">
                      <a:extLst>
                        <a:ext uri="{FF2B5EF4-FFF2-40B4-BE49-F238E27FC236}">
                          <a16:creationId xmlns:a16="http://schemas.microsoft.com/office/drawing/2014/main" id="{86ECFFE9-0A46-E6B7-A2B9-342608335E63}"/>
                        </a:ext>
                      </a:extLst>
                    </p:cNvPr>
                    <p:cNvSpPr/>
                    <p:nvPr/>
                  </p:nvSpPr>
                  <p:spPr>
                    <a:xfrm>
                      <a:off x="1314840" y="37276098"/>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二等辺三角形 75">
                    <a:extLst>
                      <a:ext uri="{FF2B5EF4-FFF2-40B4-BE49-F238E27FC236}">
                        <a16:creationId xmlns:a16="http://schemas.microsoft.com/office/drawing/2014/main" id="{294D4BE1-94EB-829E-A110-2ED787FD07CD}"/>
                      </a:ext>
                    </a:extLst>
                  </p:cNvPr>
                  <p:cNvSpPr/>
                  <p:nvPr/>
                </p:nvSpPr>
                <p:spPr>
                  <a:xfrm rot="10800000">
                    <a:off x="3625881" y="34898260"/>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a:extLst>
                      <a:ext uri="{FF2B5EF4-FFF2-40B4-BE49-F238E27FC236}">
                        <a16:creationId xmlns:a16="http://schemas.microsoft.com/office/drawing/2014/main" id="{D5692BA3-CBBB-DA43-D892-4DADD2D19690}"/>
                      </a:ext>
                    </a:extLst>
                  </p:cNvPr>
                  <p:cNvSpPr/>
                  <p:nvPr/>
                </p:nvSpPr>
                <p:spPr>
                  <a:xfrm rot="10800000" flipV="1">
                    <a:off x="4272830" y="34874533"/>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2E5ADEF1-45CB-9BEA-C673-C6CCE05C6D30}"/>
                    </a:ext>
                  </a:extLst>
                </p:cNvPr>
                <p:cNvSpPr txBox="1"/>
                <p:nvPr/>
              </p:nvSpPr>
              <p:spPr>
                <a:xfrm>
                  <a:off x="3471152" y="31612846"/>
                  <a:ext cx="1486268" cy="584775"/>
                </a:xfrm>
                <a:prstGeom prst="rect">
                  <a:avLst/>
                </a:prstGeom>
                <a:noFill/>
              </p:spPr>
              <p:txBody>
                <a:bodyPr wrap="square" rtlCol="0">
                  <a:spAutoFit/>
                </a:bodyPr>
                <a:lstStyle/>
                <a:p>
                  <a:pPr algn="ctr"/>
                  <a:r>
                    <a:rPr kumimoji="1" lang="el-GR" altLang="ja-JP" sz="3200" dirty="0"/>
                    <a:t>φ</a:t>
                  </a:r>
                  <a:r>
                    <a:rPr kumimoji="1" lang="en-US" altLang="ja-JP" sz="3200" dirty="0"/>
                    <a:t>=</a:t>
                  </a:r>
                  <a:r>
                    <a:rPr kumimoji="1" lang="el-GR" altLang="ja-JP" sz="3200" dirty="0"/>
                    <a:t> φ</a:t>
                  </a:r>
                  <a:r>
                    <a:rPr kumimoji="1" lang="en-US" altLang="ja-JP" sz="3200" baseline="-25000" dirty="0"/>
                    <a:t>0</a:t>
                  </a:r>
                  <a:endParaRPr kumimoji="1" lang="ja-JP" altLang="en-US" sz="3200" dirty="0"/>
                </a:p>
              </p:txBody>
            </p:sp>
          </p:grpSp>
          <p:grpSp>
            <p:nvGrpSpPr>
              <p:cNvPr id="105" name="グループ化 104">
                <a:extLst>
                  <a:ext uri="{FF2B5EF4-FFF2-40B4-BE49-F238E27FC236}">
                    <a16:creationId xmlns:a16="http://schemas.microsoft.com/office/drawing/2014/main" id="{2B7B43A0-6B8A-3F06-F486-F766BAF8346A}"/>
                  </a:ext>
                </a:extLst>
              </p:cNvPr>
              <p:cNvGrpSpPr/>
              <p:nvPr/>
            </p:nvGrpSpPr>
            <p:grpSpPr>
              <a:xfrm>
                <a:off x="1913446" y="34682105"/>
                <a:ext cx="6067367" cy="2880000"/>
                <a:chOff x="1428683" y="32505556"/>
                <a:chExt cx="6477721" cy="3216261"/>
              </a:xfrm>
            </p:grpSpPr>
            <p:grpSp>
              <p:nvGrpSpPr>
                <p:cNvPr id="107" name="グループ化 106">
                  <a:extLst>
                    <a:ext uri="{FF2B5EF4-FFF2-40B4-BE49-F238E27FC236}">
                      <a16:creationId xmlns:a16="http://schemas.microsoft.com/office/drawing/2014/main" id="{CB318E57-17C1-35C4-17D5-EE11872B9A06}"/>
                    </a:ext>
                  </a:extLst>
                </p:cNvPr>
                <p:cNvGrpSpPr/>
                <p:nvPr/>
              </p:nvGrpSpPr>
              <p:grpSpPr>
                <a:xfrm>
                  <a:off x="1428683" y="32505556"/>
                  <a:ext cx="6477721" cy="2529400"/>
                  <a:chOff x="1302434" y="33731799"/>
                  <a:chExt cx="6477721" cy="2529400"/>
                </a:xfrm>
              </p:grpSpPr>
              <p:grpSp>
                <p:nvGrpSpPr>
                  <p:cNvPr id="118" name="グループ化 117">
                    <a:extLst>
                      <a:ext uri="{FF2B5EF4-FFF2-40B4-BE49-F238E27FC236}">
                        <a16:creationId xmlns:a16="http://schemas.microsoft.com/office/drawing/2014/main" id="{79B8CB12-0906-14E6-BA7B-DF95C1314E50}"/>
                      </a:ext>
                    </a:extLst>
                  </p:cNvPr>
                  <p:cNvGrpSpPr/>
                  <p:nvPr/>
                </p:nvGrpSpPr>
                <p:grpSpPr>
                  <a:xfrm>
                    <a:off x="1302434" y="33731799"/>
                    <a:ext cx="6477721" cy="2529400"/>
                    <a:chOff x="5494351" y="20703371"/>
                    <a:chExt cx="6477721" cy="2529400"/>
                  </a:xfrm>
                </p:grpSpPr>
                <p:grpSp>
                  <p:nvGrpSpPr>
                    <p:cNvPr id="125" name="グループ化 124">
                      <a:extLst>
                        <a:ext uri="{FF2B5EF4-FFF2-40B4-BE49-F238E27FC236}">
                          <a16:creationId xmlns:a16="http://schemas.microsoft.com/office/drawing/2014/main" id="{156D2CC9-8739-8A28-0696-BA7420F92A73}"/>
                        </a:ext>
                      </a:extLst>
                    </p:cNvPr>
                    <p:cNvGrpSpPr/>
                    <p:nvPr/>
                  </p:nvGrpSpPr>
                  <p:grpSpPr>
                    <a:xfrm>
                      <a:off x="6152187" y="20703371"/>
                      <a:ext cx="5819885" cy="2529400"/>
                      <a:chOff x="5312274" y="20701375"/>
                      <a:chExt cx="5819885" cy="2529400"/>
                    </a:xfrm>
                  </p:grpSpPr>
                  <p:grpSp>
                    <p:nvGrpSpPr>
                      <p:cNvPr id="1410" name="グループ化 1409">
                        <a:extLst>
                          <a:ext uri="{FF2B5EF4-FFF2-40B4-BE49-F238E27FC236}">
                            <a16:creationId xmlns:a16="http://schemas.microsoft.com/office/drawing/2014/main" id="{F0DC9B94-9FF1-DD05-27AB-4FF2EEC7FE66}"/>
                          </a:ext>
                        </a:extLst>
                      </p:cNvPr>
                      <p:cNvGrpSpPr/>
                      <p:nvPr/>
                    </p:nvGrpSpPr>
                    <p:grpSpPr>
                      <a:xfrm>
                        <a:off x="5312274" y="20712546"/>
                        <a:ext cx="4110812" cy="2518229"/>
                        <a:chOff x="5312274" y="20712546"/>
                        <a:chExt cx="4110812" cy="2518229"/>
                      </a:xfrm>
                    </p:grpSpPr>
                    <p:sp>
                      <p:nvSpPr>
                        <p:cNvPr id="1416" name="正方形/長方形 1415">
                          <a:extLst>
                            <a:ext uri="{FF2B5EF4-FFF2-40B4-BE49-F238E27FC236}">
                              <a16:creationId xmlns:a16="http://schemas.microsoft.com/office/drawing/2014/main" id="{D23025F4-F1D4-0A02-1248-4C3C8FC534A2}"/>
                            </a:ext>
                          </a:extLst>
                        </p:cNvPr>
                        <p:cNvSpPr/>
                        <p:nvPr/>
                      </p:nvSpPr>
                      <p:spPr>
                        <a:xfrm>
                          <a:off x="5312275" y="21546622"/>
                          <a:ext cx="4110811" cy="84091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baseline="-25000" dirty="0">
                            <a:solidFill>
                              <a:sysClr val="windowText" lastClr="000000"/>
                            </a:solidFill>
                          </a:endParaRPr>
                        </a:p>
                      </p:txBody>
                    </p:sp>
                    <p:sp>
                      <p:nvSpPr>
                        <p:cNvPr id="1418" name="正方形/長方形 1417">
                          <a:extLst>
                            <a:ext uri="{FF2B5EF4-FFF2-40B4-BE49-F238E27FC236}">
                              <a16:creationId xmlns:a16="http://schemas.microsoft.com/office/drawing/2014/main" id="{280E0B7F-F7D1-4B79-AFCE-50AEED8C3349}"/>
                            </a:ext>
                          </a:extLst>
                        </p:cNvPr>
                        <p:cNvSpPr/>
                        <p:nvPr/>
                      </p:nvSpPr>
                      <p:spPr>
                        <a:xfrm>
                          <a:off x="5312274" y="20712546"/>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sp>
                      <p:nvSpPr>
                        <p:cNvPr id="1419" name="正方形/長方形 1418">
                          <a:extLst>
                            <a:ext uri="{FF2B5EF4-FFF2-40B4-BE49-F238E27FC236}">
                              <a16:creationId xmlns:a16="http://schemas.microsoft.com/office/drawing/2014/main" id="{1E956FB2-4687-CD24-4A96-8A180048C0D0}"/>
                            </a:ext>
                          </a:extLst>
                        </p:cNvPr>
                        <p:cNvSpPr/>
                        <p:nvPr/>
                      </p:nvSpPr>
                      <p:spPr>
                        <a:xfrm>
                          <a:off x="5312274" y="22389860"/>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grpSp>
                  <p:sp>
                    <p:nvSpPr>
                      <p:cNvPr id="1412" name="テキスト ボックス 1411">
                        <a:extLst>
                          <a:ext uri="{FF2B5EF4-FFF2-40B4-BE49-F238E27FC236}">
                            <a16:creationId xmlns:a16="http://schemas.microsoft.com/office/drawing/2014/main" id="{98CEC46A-F2F0-9DAF-64F4-C3BB910F79DE}"/>
                          </a:ext>
                        </a:extLst>
                      </p:cNvPr>
                      <p:cNvSpPr txBox="1"/>
                      <p:nvPr/>
                    </p:nvSpPr>
                    <p:spPr>
                      <a:xfrm>
                        <a:off x="9398376" y="21798752"/>
                        <a:ext cx="1733783" cy="584310"/>
                      </a:xfrm>
                      <a:prstGeom prst="rect">
                        <a:avLst/>
                      </a:prstGeom>
                      <a:noFill/>
                    </p:spPr>
                    <p:txBody>
                      <a:bodyPr wrap="square" rtlCol="0">
                        <a:spAutoFit/>
                      </a:bodyPr>
                      <a:lstStyle/>
                      <a:p>
                        <a:r>
                          <a:rPr kumimoji="1" lang="en-US" altLang="ja-JP" sz="2800" dirty="0"/>
                          <a:t>SIS</a:t>
                        </a:r>
                        <a:r>
                          <a:rPr kumimoji="1" lang="ja-JP" altLang="en-US" sz="2800" dirty="0"/>
                          <a:t>素子</a:t>
                        </a:r>
                      </a:p>
                    </p:txBody>
                  </p:sp>
                  <p:cxnSp>
                    <p:nvCxnSpPr>
                      <p:cNvPr id="1413" name="直線コネクタ 1412">
                        <a:extLst>
                          <a:ext uri="{FF2B5EF4-FFF2-40B4-BE49-F238E27FC236}">
                            <a16:creationId xmlns:a16="http://schemas.microsoft.com/office/drawing/2014/main" id="{60B0C323-8AEA-BA7D-1962-5C282B0D9296}"/>
                          </a:ext>
                        </a:extLst>
                      </p:cNvPr>
                      <p:cNvCxnSpPr>
                        <a:cxnSpLocks/>
                      </p:cNvCxnSpPr>
                      <p:nvPr/>
                    </p:nvCxnSpPr>
                    <p:spPr>
                      <a:xfrm>
                        <a:off x="9433551" y="20701375"/>
                        <a:ext cx="458627" cy="798265"/>
                      </a:xfrm>
                      <a:prstGeom prst="line">
                        <a:avLst/>
                      </a:prstGeom>
                    </p:spPr>
                    <p:style>
                      <a:lnRef idx="2">
                        <a:schemeClr val="dk1"/>
                      </a:lnRef>
                      <a:fillRef idx="0">
                        <a:schemeClr val="dk1"/>
                      </a:fillRef>
                      <a:effectRef idx="1">
                        <a:schemeClr val="dk1"/>
                      </a:effectRef>
                      <a:fontRef idx="minor">
                        <a:schemeClr val="tx1"/>
                      </a:fontRef>
                    </p:style>
                  </p:cxnSp>
                  <p:cxnSp>
                    <p:nvCxnSpPr>
                      <p:cNvPr id="1415" name="直線コネクタ 1414">
                        <a:extLst>
                          <a:ext uri="{FF2B5EF4-FFF2-40B4-BE49-F238E27FC236}">
                            <a16:creationId xmlns:a16="http://schemas.microsoft.com/office/drawing/2014/main" id="{7D09D908-DE8B-BCEA-605F-D02478F2E9E4}"/>
                          </a:ext>
                        </a:extLst>
                      </p:cNvPr>
                      <p:cNvCxnSpPr>
                        <a:cxnSpLocks/>
                      </p:cNvCxnSpPr>
                      <p:nvPr/>
                    </p:nvCxnSpPr>
                    <p:spPr>
                      <a:xfrm flipV="1">
                        <a:off x="9433551" y="22526826"/>
                        <a:ext cx="474170" cy="689266"/>
                      </a:xfrm>
                      <a:prstGeom prst="line">
                        <a:avLst/>
                      </a:prstGeom>
                    </p:spPr>
                    <p:style>
                      <a:lnRef idx="2">
                        <a:schemeClr val="dk1"/>
                      </a:lnRef>
                      <a:fillRef idx="0">
                        <a:schemeClr val="dk1"/>
                      </a:fillRef>
                      <a:effectRef idx="1">
                        <a:schemeClr val="dk1"/>
                      </a:effectRef>
                      <a:fontRef idx="minor">
                        <a:schemeClr val="tx1"/>
                      </a:fontRef>
                    </p:style>
                  </p:cxnSp>
                </p:grpSp>
                <p:grpSp>
                  <p:nvGrpSpPr>
                    <p:cNvPr id="126" name="グループ化 125">
                      <a:extLst>
                        <a:ext uri="{FF2B5EF4-FFF2-40B4-BE49-F238E27FC236}">
                          <a16:creationId xmlns:a16="http://schemas.microsoft.com/office/drawing/2014/main" id="{E6F4549E-8F89-2A8E-9781-59A71A0A0FC9}"/>
                        </a:ext>
                      </a:extLst>
                    </p:cNvPr>
                    <p:cNvGrpSpPr/>
                    <p:nvPr/>
                  </p:nvGrpSpPr>
                  <p:grpSpPr>
                    <a:xfrm>
                      <a:off x="5494351" y="21744005"/>
                      <a:ext cx="469377" cy="503654"/>
                      <a:chOff x="4703010" y="21610353"/>
                      <a:chExt cx="469377" cy="503654"/>
                    </a:xfrm>
                  </p:grpSpPr>
                  <p:sp>
                    <p:nvSpPr>
                      <p:cNvPr id="1408" name="フローチャート: 結合子 1407">
                        <a:extLst>
                          <a:ext uri="{FF2B5EF4-FFF2-40B4-BE49-F238E27FC236}">
                            <a16:creationId xmlns:a16="http://schemas.microsoft.com/office/drawing/2014/main" id="{12ED03F5-10DF-CE0A-81EC-2F922E4C3D7F}"/>
                          </a:ext>
                        </a:extLst>
                      </p:cNvPr>
                      <p:cNvSpPr/>
                      <p:nvPr/>
                    </p:nvSpPr>
                    <p:spPr>
                      <a:xfrm>
                        <a:off x="4703010" y="21610353"/>
                        <a:ext cx="469377" cy="503654"/>
                      </a:xfrm>
                      <a:prstGeom prst="flowChartConnector">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9" name="フローチャート: 結合子 1408">
                        <a:extLst>
                          <a:ext uri="{FF2B5EF4-FFF2-40B4-BE49-F238E27FC236}">
                            <a16:creationId xmlns:a16="http://schemas.microsoft.com/office/drawing/2014/main" id="{9CB4C340-7455-DBAF-C76A-E6BF2DCE6098}"/>
                          </a:ext>
                        </a:extLst>
                      </p:cNvPr>
                      <p:cNvSpPr/>
                      <p:nvPr/>
                    </p:nvSpPr>
                    <p:spPr>
                      <a:xfrm>
                        <a:off x="4852942" y="21770079"/>
                        <a:ext cx="169512" cy="184202"/>
                      </a:xfrm>
                      <a:prstGeom prst="flowChartConnector">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 name="テキスト ボックス 126">
                      <a:extLst>
                        <a:ext uri="{FF2B5EF4-FFF2-40B4-BE49-F238E27FC236}">
                          <a16:creationId xmlns:a16="http://schemas.microsoft.com/office/drawing/2014/main" id="{B8D19753-433B-11F4-42ED-0A94A7295D3B}"/>
                        </a:ext>
                      </a:extLst>
                    </p:cNvPr>
                    <p:cNvSpPr txBox="1"/>
                    <p:nvPr/>
                  </p:nvSpPr>
                  <p:spPr>
                    <a:xfrm>
                      <a:off x="5553937" y="21339083"/>
                      <a:ext cx="837023" cy="461665"/>
                    </a:xfrm>
                    <a:prstGeom prst="rect">
                      <a:avLst/>
                    </a:prstGeom>
                    <a:noFill/>
                  </p:spPr>
                  <p:txBody>
                    <a:bodyPr wrap="square" rtlCol="0">
                      <a:spAutoFit/>
                    </a:bodyPr>
                    <a:lstStyle/>
                    <a:p>
                      <a:r>
                        <a:rPr kumimoji="1" lang="en-US" altLang="ja-JP" sz="2400" dirty="0"/>
                        <a:t>B</a:t>
                      </a:r>
                      <a:endParaRPr kumimoji="1" lang="ja-JP" altLang="en-US" sz="2400" dirty="0"/>
                    </a:p>
                  </p:txBody>
                </p:sp>
              </p:grpSp>
              <p:sp>
                <p:nvSpPr>
                  <p:cNvPr id="119" name="四角形: 角を丸くする 118">
                    <a:extLst>
                      <a:ext uri="{FF2B5EF4-FFF2-40B4-BE49-F238E27FC236}">
                        <a16:creationId xmlns:a16="http://schemas.microsoft.com/office/drawing/2014/main" id="{489E41F0-6480-5BC8-754A-7DB93A4B58C2}"/>
                      </a:ext>
                    </a:extLst>
                  </p:cNvPr>
                  <p:cNvSpPr/>
                  <p:nvPr/>
                </p:nvSpPr>
                <p:spPr>
                  <a:xfrm>
                    <a:off x="2963914" y="34325147"/>
                    <a:ext cx="646038" cy="1292437"/>
                  </a:xfrm>
                  <a:prstGeom prst="roundRect">
                    <a:avLst/>
                  </a:prstGeom>
                  <a:noFill/>
                  <a:ln w="38100">
                    <a:solidFill>
                      <a:srgbClr val="003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D6EF6541-2A5D-D427-6C86-874E89BE5AEE}"/>
                      </a:ext>
                    </a:extLst>
                  </p:cNvPr>
                  <p:cNvGrpSpPr/>
                  <p:nvPr/>
                </p:nvGrpSpPr>
                <p:grpSpPr>
                  <a:xfrm>
                    <a:off x="3158169" y="34887092"/>
                    <a:ext cx="252000" cy="252000"/>
                    <a:chOff x="-257892" y="37099236"/>
                    <a:chExt cx="457200" cy="457200"/>
                  </a:xfrm>
                </p:grpSpPr>
                <p:sp>
                  <p:nvSpPr>
                    <p:cNvPr id="123" name="フローチャート: 結合子 122">
                      <a:extLst>
                        <a:ext uri="{FF2B5EF4-FFF2-40B4-BE49-F238E27FC236}">
                          <a16:creationId xmlns:a16="http://schemas.microsoft.com/office/drawing/2014/main" id="{700CBF8D-A518-C47C-517F-8ED8DB0F8BEF}"/>
                        </a:ext>
                      </a:extLst>
                    </p:cNvPr>
                    <p:cNvSpPr/>
                    <p:nvPr/>
                  </p:nvSpPr>
                  <p:spPr>
                    <a:xfrm>
                      <a:off x="-257892" y="37099236"/>
                      <a:ext cx="457200" cy="4572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ローチャート: 結合子 123">
                      <a:extLst>
                        <a:ext uri="{FF2B5EF4-FFF2-40B4-BE49-F238E27FC236}">
                          <a16:creationId xmlns:a16="http://schemas.microsoft.com/office/drawing/2014/main" id="{246E4D99-8503-DC5B-2ADF-7E999B8F8EBC}"/>
                        </a:ext>
                      </a:extLst>
                    </p:cNvPr>
                    <p:cNvSpPr/>
                    <p:nvPr/>
                  </p:nvSpPr>
                  <p:spPr>
                    <a:xfrm>
                      <a:off x="-101292" y="37255836"/>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1" name="二等辺三角形 120">
                    <a:extLst>
                      <a:ext uri="{FF2B5EF4-FFF2-40B4-BE49-F238E27FC236}">
                        <a16:creationId xmlns:a16="http://schemas.microsoft.com/office/drawing/2014/main" id="{0058BB01-8E62-F346-3C4E-84E80B6EB421}"/>
                      </a:ext>
                    </a:extLst>
                  </p:cNvPr>
                  <p:cNvSpPr/>
                  <p:nvPr/>
                </p:nvSpPr>
                <p:spPr>
                  <a:xfrm rot="10800000">
                    <a:off x="2845336" y="34887092"/>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二等辺三角形 121">
                    <a:extLst>
                      <a:ext uri="{FF2B5EF4-FFF2-40B4-BE49-F238E27FC236}">
                        <a16:creationId xmlns:a16="http://schemas.microsoft.com/office/drawing/2014/main" id="{1ADDF4B0-FCB2-31F1-7607-744D180E6C56}"/>
                      </a:ext>
                    </a:extLst>
                  </p:cNvPr>
                  <p:cNvSpPr/>
                  <p:nvPr/>
                </p:nvSpPr>
                <p:spPr>
                  <a:xfrm rot="10800000" flipV="1">
                    <a:off x="3492285" y="34863365"/>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0" name="テキスト ボックス 109">
                  <a:extLst>
                    <a:ext uri="{FF2B5EF4-FFF2-40B4-BE49-F238E27FC236}">
                      <a16:creationId xmlns:a16="http://schemas.microsoft.com/office/drawing/2014/main" id="{3DE38708-6EE6-77AF-12C3-F1A363120B2C}"/>
                    </a:ext>
                  </a:extLst>
                </p:cNvPr>
                <p:cNvSpPr txBox="1"/>
                <p:nvPr/>
              </p:nvSpPr>
              <p:spPr>
                <a:xfrm>
                  <a:off x="3353631" y="35137042"/>
                  <a:ext cx="1486268" cy="584775"/>
                </a:xfrm>
                <a:prstGeom prst="rect">
                  <a:avLst/>
                </a:prstGeom>
                <a:noFill/>
              </p:spPr>
              <p:txBody>
                <a:bodyPr wrap="square" rtlCol="0">
                  <a:spAutoFit/>
                </a:bodyPr>
                <a:lstStyle/>
                <a:p>
                  <a:pPr algn="ctr"/>
                  <a:r>
                    <a:rPr kumimoji="1" lang="el-GR" altLang="ja-JP" sz="3200" dirty="0"/>
                    <a:t>φ</a:t>
                  </a:r>
                  <a:r>
                    <a:rPr kumimoji="1" lang="en-US" altLang="ja-JP" sz="3200" dirty="0"/>
                    <a:t>=</a:t>
                  </a:r>
                  <a:r>
                    <a:rPr kumimoji="1" lang="el-GR" altLang="ja-JP" sz="3200" dirty="0"/>
                    <a:t> </a:t>
                  </a:r>
                  <a:r>
                    <a:rPr kumimoji="1" lang="en-US" altLang="ja-JP" sz="3200" dirty="0"/>
                    <a:t>2</a:t>
                  </a:r>
                  <a:r>
                    <a:rPr kumimoji="1" lang="el-GR" altLang="ja-JP" sz="3200" dirty="0"/>
                    <a:t>φ</a:t>
                  </a:r>
                  <a:r>
                    <a:rPr kumimoji="1" lang="en-US" altLang="ja-JP" sz="3200" baseline="-25000" dirty="0"/>
                    <a:t>0</a:t>
                  </a:r>
                  <a:endParaRPr kumimoji="1" lang="ja-JP" altLang="en-US" sz="3200" dirty="0"/>
                </a:p>
              </p:txBody>
            </p:sp>
            <p:sp>
              <p:nvSpPr>
                <p:cNvPr id="111" name="四角形: 角を丸くする 110">
                  <a:extLst>
                    <a:ext uri="{FF2B5EF4-FFF2-40B4-BE49-F238E27FC236}">
                      <a16:creationId xmlns:a16="http://schemas.microsoft.com/office/drawing/2014/main" id="{0DFC1D5A-050D-8DF6-C2E3-5572687967C3}"/>
                    </a:ext>
                  </a:extLst>
                </p:cNvPr>
                <p:cNvSpPr/>
                <p:nvPr/>
              </p:nvSpPr>
              <p:spPr>
                <a:xfrm>
                  <a:off x="4597321" y="33112001"/>
                  <a:ext cx="646038" cy="1292437"/>
                </a:xfrm>
                <a:prstGeom prst="roundRect">
                  <a:avLst/>
                </a:prstGeom>
                <a:noFill/>
                <a:ln w="38100">
                  <a:solidFill>
                    <a:srgbClr val="003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ローチャート: 結合子 111">
                  <a:extLst>
                    <a:ext uri="{FF2B5EF4-FFF2-40B4-BE49-F238E27FC236}">
                      <a16:creationId xmlns:a16="http://schemas.microsoft.com/office/drawing/2014/main" id="{206D5B7C-9109-7A9D-783D-B2B515D99C6A}"/>
                    </a:ext>
                  </a:extLst>
                </p:cNvPr>
                <p:cNvSpPr/>
                <p:nvPr/>
              </p:nvSpPr>
              <p:spPr>
                <a:xfrm>
                  <a:off x="4791576" y="33673946"/>
                  <a:ext cx="252000" cy="252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ローチャート: 結合子 112">
                  <a:extLst>
                    <a:ext uri="{FF2B5EF4-FFF2-40B4-BE49-F238E27FC236}">
                      <a16:creationId xmlns:a16="http://schemas.microsoft.com/office/drawing/2014/main" id="{55877E79-CBF3-7C85-491E-8E2C333C1BFD}"/>
                    </a:ext>
                  </a:extLst>
                </p:cNvPr>
                <p:cNvSpPr/>
                <p:nvPr/>
              </p:nvSpPr>
              <p:spPr>
                <a:xfrm>
                  <a:off x="4877891" y="33760261"/>
                  <a:ext cx="79370" cy="7937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a:extLst>
                    <a:ext uri="{FF2B5EF4-FFF2-40B4-BE49-F238E27FC236}">
                      <a16:creationId xmlns:a16="http://schemas.microsoft.com/office/drawing/2014/main" id="{8E81EE5C-F249-DBA2-EEDA-4AB19A9E8E46}"/>
                    </a:ext>
                  </a:extLst>
                </p:cNvPr>
                <p:cNvSpPr/>
                <p:nvPr/>
              </p:nvSpPr>
              <p:spPr>
                <a:xfrm rot="10800000">
                  <a:off x="4478743" y="33673946"/>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二等辺三角形 116">
                  <a:extLst>
                    <a:ext uri="{FF2B5EF4-FFF2-40B4-BE49-F238E27FC236}">
                      <a16:creationId xmlns:a16="http://schemas.microsoft.com/office/drawing/2014/main" id="{8E8F7053-347A-ABB7-B9FB-02A9101F1A5D}"/>
                    </a:ext>
                  </a:extLst>
                </p:cNvPr>
                <p:cNvSpPr/>
                <p:nvPr/>
              </p:nvSpPr>
              <p:spPr>
                <a:xfrm rot="10800000" flipV="1">
                  <a:off x="5125692" y="33650219"/>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0" name="グループ化 1419">
                <a:extLst>
                  <a:ext uri="{FF2B5EF4-FFF2-40B4-BE49-F238E27FC236}">
                    <a16:creationId xmlns:a16="http://schemas.microsoft.com/office/drawing/2014/main" id="{9E4322FF-47BE-475E-D146-2525892B0E76}"/>
                  </a:ext>
                </a:extLst>
              </p:cNvPr>
              <p:cNvGrpSpPr/>
              <p:nvPr/>
            </p:nvGrpSpPr>
            <p:grpSpPr>
              <a:xfrm>
                <a:off x="7884663" y="34808764"/>
                <a:ext cx="5868273" cy="2880000"/>
                <a:chOff x="7726945" y="32574931"/>
                <a:chExt cx="6265162" cy="3232020"/>
              </a:xfrm>
            </p:grpSpPr>
            <p:grpSp>
              <p:nvGrpSpPr>
                <p:cNvPr id="1421" name="グループ化 1420">
                  <a:extLst>
                    <a:ext uri="{FF2B5EF4-FFF2-40B4-BE49-F238E27FC236}">
                      <a16:creationId xmlns:a16="http://schemas.microsoft.com/office/drawing/2014/main" id="{7BF86EC0-7067-77A2-CC06-4775B4518910}"/>
                    </a:ext>
                  </a:extLst>
                </p:cNvPr>
                <p:cNvGrpSpPr/>
                <p:nvPr/>
              </p:nvGrpSpPr>
              <p:grpSpPr>
                <a:xfrm>
                  <a:off x="7726945" y="32574931"/>
                  <a:ext cx="6265162" cy="2529400"/>
                  <a:chOff x="1302434" y="33731799"/>
                  <a:chExt cx="6265162" cy="2529400"/>
                </a:xfrm>
              </p:grpSpPr>
              <p:grpSp>
                <p:nvGrpSpPr>
                  <p:cNvPr id="1441" name="グループ化 1440">
                    <a:extLst>
                      <a:ext uri="{FF2B5EF4-FFF2-40B4-BE49-F238E27FC236}">
                        <a16:creationId xmlns:a16="http://schemas.microsoft.com/office/drawing/2014/main" id="{7C453415-7616-A785-A229-3204CBF06878}"/>
                      </a:ext>
                    </a:extLst>
                  </p:cNvPr>
                  <p:cNvGrpSpPr/>
                  <p:nvPr/>
                </p:nvGrpSpPr>
                <p:grpSpPr>
                  <a:xfrm>
                    <a:off x="1302434" y="33731799"/>
                    <a:ext cx="6265162" cy="2529400"/>
                    <a:chOff x="5494351" y="20703371"/>
                    <a:chExt cx="6265162" cy="2529400"/>
                  </a:xfrm>
                </p:grpSpPr>
                <p:grpSp>
                  <p:nvGrpSpPr>
                    <p:cNvPr id="1448" name="グループ化 1447">
                      <a:extLst>
                        <a:ext uri="{FF2B5EF4-FFF2-40B4-BE49-F238E27FC236}">
                          <a16:creationId xmlns:a16="http://schemas.microsoft.com/office/drawing/2014/main" id="{10C29F1C-C0C1-CE61-61F9-A323FE05ECE1}"/>
                        </a:ext>
                      </a:extLst>
                    </p:cNvPr>
                    <p:cNvGrpSpPr/>
                    <p:nvPr/>
                  </p:nvGrpSpPr>
                  <p:grpSpPr>
                    <a:xfrm>
                      <a:off x="6152187" y="20703371"/>
                      <a:ext cx="5607326" cy="2529400"/>
                      <a:chOff x="5312274" y="20701375"/>
                      <a:chExt cx="5607326" cy="2529400"/>
                    </a:xfrm>
                  </p:grpSpPr>
                  <p:grpSp>
                    <p:nvGrpSpPr>
                      <p:cNvPr id="1453" name="グループ化 1452">
                        <a:extLst>
                          <a:ext uri="{FF2B5EF4-FFF2-40B4-BE49-F238E27FC236}">
                            <a16:creationId xmlns:a16="http://schemas.microsoft.com/office/drawing/2014/main" id="{DCD095D4-0C2F-FE3F-8E4A-F479EFB701FF}"/>
                          </a:ext>
                        </a:extLst>
                      </p:cNvPr>
                      <p:cNvGrpSpPr/>
                      <p:nvPr/>
                    </p:nvGrpSpPr>
                    <p:grpSpPr>
                      <a:xfrm>
                        <a:off x="5312274" y="20712546"/>
                        <a:ext cx="4110812" cy="2518229"/>
                        <a:chOff x="5312274" y="20712546"/>
                        <a:chExt cx="4110812" cy="2518229"/>
                      </a:xfrm>
                    </p:grpSpPr>
                    <p:sp>
                      <p:nvSpPr>
                        <p:cNvPr id="1457" name="正方形/長方形 1456">
                          <a:extLst>
                            <a:ext uri="{FF2B5EF4-FFF2-40B4-BE49-F238E27FC236}">
                              <a16:creationId xmlns:a16="http://schemas.microsoft.com/office/drawing/2014/main" id="{7260110A-9264-D910-A317-07CA60FDA4EB}"/>
                            </a:ext>
                          </a:extLst>
                        </p:cNvPr>
                        <p:cNvSpPr/>
                        <p:nvPr/>
                      </p:nvSpPr>
                      <p:spPr>
                        <a:xfrm>
                          <a:off x="5312275" y="21546622"/>
                          <a:ext cx="4110811" cy="84091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baseline="-25000" dirty="0">
                            <a:solidFill>
                              <a:sysClr val="windowText" lastClr="000000"/>
                            </a:solidFill>
                          </a:endParaRPr>
                        </a:p>
                      </p:txBody>
                    </p:sp>
                    <p:sp>
                      <p:nvSpPr>
                        <p:cNvPr id="1458" name="正方形/長方形 1457">
                          <a:extLst>
                            <a:ext uri="{FF2B5EF4-FFF2-40B4-BE49-F238E27FC236}">
                              <a16:creationId xmlns:a16="http://schemas.microsoft.com/office/drawing/2014/main" id="{9E32D684-4F40-3788-381F-9765B386843D}"/>
                            </a:ext>
                          </a:extLst>
                        </p:cNvPr>
                        <p:cNvSpPr/>
                        <p:nvPr/>
                      </p:nvSpPr>
                      <p:spPr>
                        <a:xfrm>
                          <a:off x="5312274" y="20712546"/>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sp>
                      <p:nvSpPr>
                        <p:cNvPr id="1459" name="正方形/長方形 1458">
                          <a:extLst>
                            <a:ext uri="{FF2B5EF4-FFF2-40B4-BE49-F238E27FC236}">
                              <a16:creationId xmlns:a16="http://schemas.microsoft.com/office/drawing/2014/main" id="{0381AD7F-317D-19AA-BB97-DD07D460869D}"/>
                            </a:ext>
                          </a:extLst>
                        </p:cNvPr>
                        <p:cNvSpPr/>
                        <p:nvPr/>
                      </p:nvSpPr>
                      <p:spPr>
                        <a:xfrm>
                          <a:off x="5312274" y="22389860"/>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grpSp>
                  <p:sp>
                    <p:nvSpPr>
                      <p:cNvPr id="1454" name="テキスト ボックス 1453">
                        <a:extLst>
                          <a:ext uri="{FF2B5EF4-FFF2-40B4-BE49-F238E27FC236}">
                            <a16:creationId xmlns:a16="http://schemas.microsoft.com/office/drawing/2014/main" id="{5F11C260-1DE0-E82C-4B2E-E1645D04E505}"/>
                          </a:ext>
                        </a:extLst>
                      </p:cNvPr>
                      <p:cNvSpPr txBox="1"/>
                      <p:nvPr/>
                    </p:nvSpPr>
                    <p:spPr>
                      <a:xfrm>
                        <a:off x="9398374" y="21798752"/>
                        <a:ext cx="1521226" cy="582595"/>
                      </a:xfrm>
                      <a:prstGeom prst="rect">
                        <a:avLst/>
                      </a:prstGeom>
                      <a:noFill/>
                    </p:spPr>
                    <p:txBody>
                      <a:bodyPr wrap="square" rtlCol="0">
                        <a:spAutoFit/>
                      </a:bodyPr>
                      <a:lstStyle/>
                      <a:p>
                        <a:r>
                          <a:rPr kumimoji="1" lang="en-US" altLang="ja-JP" sz="2800" dirty="0"/>
                          <a:t>SIS</a:t>
                        </a:r>
                        <a:r>
                          <a:rPr kumimoji="1" lang="ja-JP" altLang="en-US" sz="2800" dirty="0"/>
                          <a:t>素子</a:t>
                        </a:r>
                      </a:p>
                    </p:txBody>
                  </p:sp>
                  <p:cxnSp>
                    <p:nvCxnSpPr>
                      <p:cNvPr id="1455" name="直線コネクタ 1454">
                        <a:extLst>
                          <a:ext uri="{FF2B5EF4-FFF2-40B4-BE49-F238E27FC236}">
                            <a16:creationId xmlns:a16="http://schemas.microsoft.com/office/drawing/2014/main" id="{FEAB3DCF-8391-B692-987C-C88AE1901694}"/>
                          </a:ext>
                        </a:extLst>
                      </p:cNvPr>
                      <p:cNvCxnSpPr>
                        <a:cxnSpLocks/>
                      </p:cNvCxnSpPr>
                      <p:nvPr/>
                    </p:nvCxnSpPr>
                    <p:spPr>
                      <a:xfrm>
                        <a:off x="9433551" y="20701375"/>
                        <a:ext cx="458627" cy="798265"/>
                      </a:xfrm>
                      <a:prstGeom prst="line">
                        <a:avLst/>
                      </a:prstGeom>
                    </p:spPr>
                    <p:style>
                      <a:lnRef idx="2">
                        <a:schemeClr val="dk1"/>
                      </a:lnRef>
                      <a:fillRef idx="0">
                        <a:schemeClr val="dk1"/>
                      </a:fillRef>
                      <a:effectRef idx="1">
                        <a:schemeClr val="dk1"/>
                      </a:effectRef>
                      <a:fontRef idx="minor">
                        <a:schemeClr val="tx1"/>
                      </a:fontRef>
                    </p:style>
                  </p:cxnSp>
                  <p:cxnSp>
                    <p:nvCxnSpPr>
                      <p:cNvPr id="1456" name="直線コネクタ 1455">
                        <a:extLst>
                          <a:ext uri="{FF2B5EF4-FFF2-40B4-BE49-F238E27FC236}">
                            <a16:creationId xmlns:a16="http://schemas.microsoft.com/office/drawing/2014/main" id="{E3E7E553-8AB0-221C-DC4E-7E21649408E0}"/>
                          </a:ext>
                        </a:extLst>
                      </p:cNvPr>
                      <p:cNvCxnSpPr>
                        <a:cxnSpLocks/>
                      </p:cNvCxnSpPr>
                      <p:nvPr/>
                    </p:nvCxnSpPr>
                    <p:spPr>
                      <a:xfrm flipV="1">
                        <a:off x="9433551" y="22526826"/>
                        <a:ext cx="474170" cy="689266"/>
                      </a:xfrm>
                      <a:prstGeom prst="line">
                        <a:avLst/>
                      </a:prstGeom>
                    </p:spPr>
                    <p:style>
                      <a:lnRef idx="2">
                        <a:schemeClr val="dk1"/>
                      </a:lnRef>
                      <a:fillRef idx="0">
                        <a:schemeClr val="dk1"/>
                      </a:fillRef>
                      <a:effectRef idx="1">
                        <a:schemeClr val="dk1"/>
                      </a:effectRef>
                      <a:fontRef idx="minor">
                        <a:schemeClr val="tx1"/>
                      </a:fontRef>
                    </p:style>
                  </p:cxnSp>
                </p:grpSp>
                <p:grpSp>
                  <p:nvGrpSpPr>
                    <p:cNvPr id="1449" name="グループ化 1448">
                      <a:extLst>
                        <a:ext uri="{FF2B5EF4-FFF2-40B4-BE49-F238E27FC236}">
                          <a16:creationId xmlns:a16="http://schemas.microsoft.com/office/drawing/2014/main" id="{96F72E63-49A9-C12D-C828-2685FD924B2A}"/>
                        </a:ext>
                      </a:extLst>
                    </p:cNvPr>
                    <p:cNvGrpSpPr/>
                    <p:nvPr/>
                  </p:nvGrpSpPr>
                  <p:grpSpPr>
                    <a:xfrm>
                      <a:off x="5494351" y="21744005"/>
                      <a:ext cx="469377" cy="503654"/>
                      <a:chOff x="4703010" y="21610353"/>
                      <a:chExt cx="469377" cy="503654"/>
                    </a:xfrm>
                  </p:grpSpPr>
                  <p:sp>
                    <p:nvSpPr>
                      <p:cNvPr id="1451" name="フローチャート: 結合子 1450">
                        <a:extLst>
                          <a:ext uri="{FF2B5EF4-FFF2-40B4-BE49-F238E27FC236}">
                            <a16:creationId xmlns:a16="http://schemas.microsoft.com/office/drawing/2014/main" id="{2AD604AD-395D-41CD-4F2E-2B0C24CC027B}"/>
                          </a:ext>
                        </a:extLst>
                      </p:cNvPr>
                      <p:cNvSpPr/>
                      <p:nvPr/>
                    </p:nvSpPr>
                    <p:spPr>
                      <a:xfrm>
                        <a:off x="4703010" y="21610353"/>
                        <a:ext cx="469377" cy="503654"/>
                      </a:xfrm>
                      <a:prstGeom prst="flowChartConnector">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2" name="フローチャート: 結合子 1451">
                        <a:extLst>
                          <a:ext uri="{FF2B5EF4-FFF2-40B4-BE49-F238E27FC236}">
                            <a16:creationId xmlns:a16="http://schemas.microsoft.com/office/drawing/2014/main" id="{96FDBBA1-79AC-F86C-A09E-F6EC98C0E27B}"/>
                          </a:ext>
                        </a:extLst>
                      </p:cNvPr>
                      <p:cNvSpPr/>
                      <p:nvPr/>
                    </p:nvSpPr>
                    <p:spPr>
                      <a:xfrm>
                        <a:off x="4852942" y="21770079"/>
                        <a:ext cx="169512" cy="184202"/>
                      </a:xfrm>
                      <a:prstGeom prst="flowChartConnector">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0" name="テキスト ボックス 1449">
                      <a:extLst>
                        <a:ext uri="{FF2B5EF4-FFF2-40B4-BE49-F238E27FC236}">
                          <a16:creationId xmlns:a16="http://schemas.microsoft.com/office/drawing/2014/main" id="{3317A65D-6C92-63E2-3AB4-85458D742934}"/>
                        </a:ext>
                      </a:extLst>
                    </p:cNvPr>
                    <p:cNvSpPr txBox="1"/>
                    <p:nvPr/>
                  </p:nvSpPr>
                  <p:spPr>
                    <a:xfrm>
                      <a:off x="5553937" y="21339083"/>
                      <a:ext cx="837023" cy="461665"/>
                    </a:xfrm>
                    <a:prstGeom prst="rect">
                      <a:avLst/>
                    </a:prstGeom>
                    <a:noFill/>
                  </p:spPr>
                  <p:txBody>
                    <a:bodyPr wrap="square" rtlCol="0">
                      <a:spAutoFit/>
                    </a:bodyPr>
                    <a:lstStyle/>
                    <a:p>
                      <a:r>
                        <a:rPr kumimoji="1" lang="en-US" altLang="ja-JP" sz="2400" dirty="0"/>
                        <a:t>B</a:t>
                      </a:r>
                      <a:endParaRPr kumimoji="1" lang="ja-JP" altLang="en-US" sz="2400" dirty="0"/>
                    </a:p>
                  </p:txBody>
                </p:sp>
              </p:grpSp>
              <p:sp>
                <p:nvSpPr>
                  <p:cNvPr id="1442" name="四角形: 角を丸くする 1441">
                    <a:extLst>
                      <a:ext uri="{FF2B5EF4-FFF2-40B4-BE49-F238E27FC236}">
                        <a16:creationId xmlns:a16="http://schemas.microsoft.com/office/drawing/2014/main" id="{1B693BD4-1863-718D-8DBA-12736BAEF22D}"/>
                      </a:ext>
                    </a:extLst>
                  </p:cNvPr>
                  <p:cNvSpPr/>
                  <p:nvPr/>
                </p:nvSpPr>
                <p:spPr>
                  <a:xfrm>
                    <a:off x="3744459" y="34336315"/>
                    <a:ext cx="646038" cy="1292437"/>
                  </a:xfrm>
                  <a:prstGeom prst="roundRect">
                    <a:avLst/>
                  </a:prstGeom>
                  <a:noFill/>
                  <a:ln w="38100">
                    <a:solidFill>
                      <a:srgbClr val="003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43" name="グループ化 1442">
                    <a:extLst>
                      <a:ext uri="{FF2B5EF4-FFF2-40B4-BE49-F238E27FC236}">
                        <a16:creationId xmlns:a16="http://schemas.microsoft.com/office/drawing/2014/main" id="{60FDA3CD-1C42-60D4-3FD4-E123BC0B6865}"/>
                      </a:ext>
                    </a:extLst>
                  </p:cNvPr>
                  <p:cNvGrpSpPr/>
                  <p:nvPr/>
                </p:nvGrpSpPr>
                <p:grpSpPr>
                  <a:xfrm>
                    <a:off x="3938714" y="34898260"/>
                    <a:ext cx="252000" cy="252000"/>
                    <a:chOff x="1158240" y="37119498"/>
                    <a:chExt cx="457200" cy="457200"/>
                  </a:xfrm>
                </p:grpSpPr>
                <p:sp>
                  <p:nvSpPr>
                    <p:cNvPr id="1446" name="フローチャート: 結合子 1445">
                      <a:extLst>
                        <a:ext uri="{FF2B5EF4-FFF2-40B4-BE49-F238E27FC236}">
                          <a16:creationId xmlns:a16="http://schemas.microsoft.com/office/drawing/2014/main" id="{4B789CE0-D6CC-1E0B-0A86-FC6F4759E122}"/>
                        </a:ext>
                      </a:extLst>
                    </p:cNvPr>
                    <p:cNvSpPr/>
                    <p:nvPr/>
                  </p:nvSpPr>
                  <p:spPr>
                    <a:xfrm>
                      <a:off x="1158240" y="37119498"/>
                      <a:ext cx="457200" cy="4572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7" name="フローチャート: 結合子 1446">
                      <a:extLst>
                        <a:ext uri="{FF2B5EF4-FFF2-40B4-BE49-F238E27FC236}">
                          <a16:creationId xmlns:a16="http://schemas.microsoft.com/office/drawing/2014/main" id="{349F624B-CA00-5D57-F06D-DC1C1C4278E1}"/>
                        </a:ext>
                      </a:extLst>
                    </p:cNvPr>
                    <p:cNvSpPr/>
                    <p:nvPr/>
                  </p:nvSpPr>
                  <p:spPr>
                    <a:xfrm>
                      <a:off x="1314840" y="37276098"/>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44" name="二等辺三角形 1443">
                    <a:extLst>
                      <a:ext uri="{FF2B5EF4-FFF2-40B4-BE49-F238E27FC236}">
                        <a16:creationId xmlns:a16="http://schemas.microsoft.com/office/drawing/2014/main" id="{5729787B-FD7D-24F2-9F8E-9F7F8FA403B7}"/>
                      </a:ext>
                    </a:extLst>
                  </p:cNvPr>
                  <p:cNvSpPr/>
                  <p:nvPr/>
                </p:nvSpPr>
                <p:spPr>
                  <a:xfrm rot="10800000">
                    <a:off x="3625881" y="34898260"/>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5" name="二等辺三角形 1444">
                    <a:extLst>
                      <a:ext uri="{FF2B5EF4-FFF2-40B4-BE49-F238E27FC236}">
                        <a16:creationId xmlns:a16="http://schemas.microsoft.com/office/drawing/2014/main" id="{67DBF3FB-DC57-0E1F-DB95-5FCADF7A4CC3}"/>
                      </a:ext>
                    </a:extLst>
                  </p:cNvPr>
                  <p:cNvSpPr/>
                  <p:nvPr/>
                </p:nvSpPr>
                <p:spPr>
                  <a:xfrm rot="10800000" flipV="1">
                    <a:off x="4272830" y="34874533"/>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22" name="テキスト ボックス 1421">
                  <a:extLst>
                    <a:ext uri="{FF2B5EF4-FFF2-40B4-BE49-F238E27FC236}">
                      <a16:creationId xmlns:a16="http://schemas.microsoft.com/office/drawing/2014/main" id="{9F9CC800-B80D-8A83-0668-C1F1169E55AE}"/>
                    </a:ext>
                  </a:extLst>
                </p:cNvPr>
                <p:cNvSpPr txBox="1"/>
                <p:nvPr/>
              </p:nvSpPr>
              <p:spPr>
                <a:xfrm>
                  <a:off x="9899981" y="35222176"/>
                  <a:ext cx="1486268" cy="584775"/>
                </a:xfrm>
                <a:prstGeom prst="rect">
                  <a:avLst/>
                </a:prstGeom>
                <a:noFill/>
              </p:spPr>
              <p:txBody>
                <a:bodyPr wrap="square" rtlCol="0">
                  <a:spAutoFit/>
                </a:bodyPr>
                <a:lstStyle/>
                <a:p>
                  <a:pPr algn="ctr"/>
                  <a:r>
                    <a:rPr kumimoji="1" lang="el-GR" altLang="ja-JP" sz="3200" dirty="0"/>
                    <a:t>φ</a:t>
                  </a:r>
                  <a:r>
                    <a:rPr kumimoji="1" lang="en-US" altLang="ja-JP" sz="3200" dirty="0"/>
                    <a:t>=</a:t>
                  </a:r>
                  <a:r>
                    <a:rPr kumimoji="1" lang="el-GR" altLang="ja-JP" sz="3200" dirty="0"/>
                    <a:t> </a:t>
                  </a:r>
                  <a:r>
                    <a:rPr kumimoji="1" lang="en-US" altLang="ja-JP" sz="3200" dirty="0"/>
                    <a:t>3</a:t>
                  </a:r>
                  <a:r>
                    <a:rPr kumimoji="1" lang="el-GR" altLang="ja-JP" sz="3200" dirty="0"/>
                    <a:t>φ</a:t>
                  </a:r>
                  <a:r>
                    <a:rPr kumimoji="1" lang="en-US" altLang="ja-JP" sz="3200" baseline="-25000" dirty="0"/>
                    <a:t>0</a:t>
                  </a:r>
                  <a:endParaRPr kumimoji="1" lang="ja-JP" altLang="en-US" sz="3200" dirty="0"/>
                </a:p>
              </p:txBody>
            </p:sp>
            <p:sp>
              <p:nvSpPr>
                <p:cNvPr id="1424" name="四角形: 角を丸くする 1423">
                  <a:extLst>
                    <a:ext uri="{FF2B5EF4-FFF2-40B4-BE49-F238E27FC236}">
                      <a16:creationId xmlns:a16="http://schemas.microsoft.com/office/drawing/2014/main" id="{8092A408-6C79-3FA5-A0EF-AE46526B79D9}"/>
                    </a:ext>
                  </a:extLst>
                </p:cNvPr>
                <p:cNvSpPr/>
                <p:nvPr/>
              </p:nvSpPr>
              <p:spPr>
                <a:xfrm>
                  <a:off x="9189723" y="33197136"/>
                  <a:ext cx="646038" cy="1292437"/>
                </a:xfrm>
                <a:prstGeom prst="roundRect">
                  <a:avLst/>
                </a:prstGeom>
                <a:noFill/>
                <a:ln w="38100">
                  <a:solidFill>
                    <a:srgbClr val="003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7" name="フローチャート: 結合子 1426">
                  <a:extLst>
                    <a:ext uri="{FF2B5EF4-FFF2-40B4-BE49-F238E27FC236}">
                      <a16:creationId xmlns:a16="http://schemas.microsoft.com/office/drawing/2014/main" id="{D9738CF8-A9E1-825A-F993-EA59C2003E6E}"/>
                    </a:ext>
                  </a:extLst>
                </p:cNvPr>
                <p:cNvSpPr/>
                <p:nvPr/>
              </p:nvSpPr>
              <p:spPr>
                <a:xfrm>
                  <a:off x="9383978" y="33759081"/>
                  <a:ext cx="252000" cy="252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8" name="フローチャート: 結合子 1427">
                  <a:extLst>
                    <a:ext uri="{FF2B5EF4-FFF2-40B4-BE49-F238E27FC236}">
                      <a16:creationId xmlns:a16="http://schemas.microsoft.com/office/drawing/2014/main" id="{7D4BCCCE-17AB-2226-2C06-90203BB25423}"/>
                    </a:ext>
                  </a:extLst>
                </p:cNvPr>
                <p:cNvSpPr/>
                <p:nvPr/>
              </p:nvSpPr>
              <p:spPr>
                <a:xfrm>
                  <a:off x="9470293" y="33845396"/>
                  <a:ext cx="79370" cy="7937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9" name="二等辺三角形 1428">
                  <a:extLst>
                    <a:ext uri="{FF2B5EF4-FFF2-40B4-BE49-F238E27FC236}">
                      <a16:creationId xmlns:a16="http://schemas.microsoft.com/office/drawing/2014/main" id="{9D6F021A-8321-E4BF-FE43-9B36766FACC4}"/>
                    </a:ext>
                  </a:extLst>
                </p:cNvPr>
                <p:cNvSpPr/>
                <p:nvPr/>
              </p:nvSpPr>
              <p:spPr>
                <a:xfrm rot="10800000">
                  <a:off x="9071145" y="33759081"/>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2" name="二等辺三角形 1431">
                  <a:extLst>
                    <a:ext uri="{FF2B5EF4-FFF2-40B4-BE49-F238E27FC236}">
                      <a16:creationId xmlns:a16="http://schemas.microsoft.com/office/drawing/2014/main" id="{FF25FDA1-2B9D-C7CE-06C7-3F764B3BE4C7}"/>
                    </a:ext>
                  </a:extLst>
                </p:cNvPr>
                <p:cNvSpPr/>
                <p:nvPr/>
              </p:nvSpPr>
              <p:spPr>
                <a:xfrm rot="10800000" flipV="1">
                  <a:off x="9718094" y="33735354"/>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 name="四角形: 角を丸くする 1432">
                  <a:extLst>
                    <a:ext uri="{FF2B5EF4-FFF2-40B4-BE49-F238E27FC236}">
                      <a16:creationId xmlns:a16="http://schemas.microsoft.com/office/drawing/2014/main" id="{0519BF50-05D4-8142-A2CE-4DCA67DFDEC0}"/>
                    </a:ext>
                  </a:extLst>
                </p:cNvPr>
                <p:cNvSpPr/>
                <p:nvPr/>
              </p:nvSpPr>
              <p:spPr>
                <a:xfrm>
                  <a:off x="11182660" y="33197136"/>
                  <a:ext cx="646038" cy="1292437"/>
                </a:xfrm>
                <a:prstGeom prst="roundRect">
                  <a:avLst/>
                </a:prstGeom>
                <a:noFill/>
                <a:ln w="38100">
                  <a:solidFill>
                    <a:srgbClr val="003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5" name="フローチャート: 結合子 1434">
                  <a:extLst>
                    <a:ext uri="{FF2B5EF4-FFF2-40B4-BE49-F238E27FC236}">
                      <a16:creationId xmlns:a16="http://schemas.microsoft.com/office/drawing/2014/main" id="{549E1026-5BAD-728A-36BC-930B0004678D}"/>
                    </a:ext>
                  </a:extLst>
                </p:cNvPr>
                <p:cNvSpPr/>
                <p:nvPr/>
              </p:nvSpPr>
              <p:spPr>
                <a:xfrm>
                  <a:off x="11376915" y="33759081"/>
                  <a:ext cx="252000" cy="2520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7" name="フローチャート: 結合子 1436">
                  <a:extLst>
                    <a:ext uri="{FF2B5EF4-FFF2-40B4-BE49-F238E27FC236}">
                      <a16:creationId xmlns:a16="http://schemas.microsoft.com/office/drawing/2014/main" id="{BEED7DD9-2C29-0507-0BA7-9DEBA4C980C4}"/>
                    </a:ext>
                  </a:extLst>
                </p:cNvPr>
                <p:cNvSpPr/>
                <p:nvPr/>
              </p:nvSpPr>
              <p:spPr>
                <a:xfrm>
                  <a:off x="11463230" y="33845396"/>
                  <a:ext cx="79370" cy="7937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9" name="二等辺三角形 1438">
                  <a:extLst>
                    <a:ext uri="{FF2B5EF4-FFF2-40B4-BE49-F238E27FC236}">
                      <a16:creationId xmlns:a16="http://schemas.microsoft.com/office/drawing/2014/main" id="{DBE90391-4FDF-6325-3FD0-675F5FC90530}"/>
                    </a:ext>
                  </a:extLst>
                </p:cNvPr>
                <p:cNvSpPr/>
                <p:nvPr/>
              </p:nvSpPr>
              <p:spPr>
                <a:xfrm rot="10800000">
                  <a:off x="11064082" y="33759081"/>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0" name="二等辺三角形 1439">
                  <a:extLst>
                    <a:ext uri="{FF2B5EF4-FFF2-40B4-BE49-F238E27FC236}">
                      <a16:creationId xmlns:a16="http://schemas.microsoft.com/office/drawing/2014/main" id="{B8989A91-BF77-072A-65EE-04B8A5D409E8}"/>
                    </a:ext>
                  </a:extLst>
                </p:cNvPr>
                <p:cNvSpPr/>
                <p:nvPr/>
              </p:nvSpPr>
              <p:spPr>
                <a:xfrm rot="10800000" flipV="1">
                  <a:off x="11711031" y="33735354"/>
                  <a:ext cx="252000" cy="2160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60" name="正方形/長方形 1459">
                <a:extLst>
                  <a:ext uri="{FF2B5EF4-FFF2-40B4-BE49-F238E27FC236}">
                    <a16:creationId xmlns:a16="http://schemas.microsoft.com/office/drawing/2014/main" id="{ACD2266B-F32C-8173-A223-5984857FCB1C}"/>
                  </a:ext>
                </a:extLst>
              </p:cNvPr>
              <p:cNvSpPr/>
              <p:nvPr/>
            </p:nvSpPr>
            <p:spPr>
              <a:xfrm>
                <a:off x="729127" y="30839969"/>
                <a:ext cx="935026" cy="22359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sp>
            <p:nvSpPr>
              <p:cNvPr id="1461" name="テキスト ボックス 1460">
                <a:extLst>
                  <a:ext uri="{FF2B5EF4-FFF2-40B4-BE49-F238E27FC236}">
                    <a16:creationId xmlns:a16="http://schemas.microsoft.com/office/drawing/2014/main" id="{D7376A4E-D2B8-336A-5899-1B7C0F1CC846}"/>
                  </a:ext>
                </a:extLst>
              </p:cNvPr>
              <p:cNvSpPr txBox="1"/>
              <p:nvPr/>
            </p:nvSpPr>
            <p:spPr>
              <a:xfrm>
                <a:off x="1823782" y="30682428"/>
                <a:ext cx="1852061" cy="523220"/>
              </a:xfrm>
              <a:prstGeom prst="rect">
                <a:avLst/>
              </a:prstGeom>
              <a:noFill/>
            </p:spPr>
            <p:txBody>
              <a:bodyPr wrap="square" rtlCol="0">
                <a:spAutoFit/>
              </a:bodyPr>
              <a:lstStyle/>
              <a:p>
                <a:r>
                  <a:rPr kumimoji="1" lang="ja-JP" altLang="en-US" sz="2800" b="1" dirty="0"/>
                  <a:t>超伝導体</a:t>
                </a:r>
              </a:p>
            </p:txBody>
          </p:sp>
          <p:sp>
            <p:nvSpPr>
              <p:cNvPr id="1462" name="正方形/長方形 1461">
                <a:extLst>
                  <a:ext uri="{FF2B5EF4-FFF2-40B4-BE49-F238E27FC236}">
                    <a16:creationId xmlns:a16="http://schemas.microsoft.com/office/drawing/2014/main" id="{3AA0174B-5CC7-7796-A513-0FC1BAA2F4B5}"/>
                  </a:ext>
                </a:extLst>
              </p:cNvPr>
              <p:cNvSpPr/>
              <p:nvPr/>
            </p:nvSpPr>
            <p:spPr>
              <a:xfrm>
                <a:off x="3615315" y="30839969"/>
                <a:ext cx="935026" cy="223598"/>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endParaRPr>
              </a:p>
            </p:txBody>
          </p:sp>
          <p:sp>
            <p:nvSpPr>
              <p:cNvPr id="1463" name="テキスト ボックス 1462">
                <a:extLst>
                  <a:ext uri="{FF2B5EF4-FFF2-40B4-BE49-F238E27FC236}">
                    <a16:creationId xmlns:a16="http://schemas.microsoft.com/office/drawing/2014/main" id="{B318D12C-6281-86AF-7061-ABE9B5520D9A}"/>
                  </a:ext>
                </a:extLst>
              </p:cNvPr>
              <p:cNvSpPr txBox="1"/>
              <p:nvPr/>
            </p:nvSpPr>
            <p:spPr>
              <a:xfrm>
                <a:off x="4640983" y="30682428"/>
                <a:ext cx="1405628" cy="523220"/>
              </a:xfrm>
              <a:prstGeom prst="rect">
                <a:avLst/>
              </a:prstGeom>
              <a:noFill/>
            </p:spPr>
            <p:txBody>
              <a:bodyPr wrap="square" rtlCol="0">
                <a:spAutoFit/>
              </a:bodyPr>
              <a:lstStyle/>
              <a:p>
                <a:r>
                  <a:rPr kumimoji="1" lang="ja-JP" altLang="en-US" sz="2800" b="1" dirty="0"/>
                  <a:t>絶縁体</a:t>
                </a:r>
              </a:p>
            </p:txBody>
          </p:sp>
          <p:sp>
            <p:nvSpPr>
              <p:cNvPr id="1464" name="正方形/長方形 1463">
                <a:extLst>
                  <a:ext uri="{FF2B5EF4-FFF2-40B4-BE49-F238E27FC236}">
                    <a16:creationId xmlns:a16="http://schemas.microsoft.com/office/drawing/2014/main" id="{F3676E78-5DF9-087E-D959-1C26775626DD}"/>
                  </a:ext>
                </a:extLst>
              </p:cNvPr>
              <p:cNvSpPr/>
              <p:nvPr/>
            </p:nvSpPr>
            <p:spPr>
              <a:xfrm>
                <a:off x="7851571" y="31187134"/>
                <a:ext cx="1106579" cy="30043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5" name="正方形/長方形 1464">
                <a:extLst>
                  <a:ext uri="{FF2B5EF4-FFF2-40B4-BE49-F238E27FC236}">
                    <a16:creationId xmlns:a16="http://schemas.microsoft.com/office/drawing/2014/main" id="{D330E657-3902-B255-C375-BC355F0E4295}"/>
                  </a:ext>
                </a:extLst>
              </p:cNvPr>
              <p:cNvSpPr/>
              <p:nvPr/>
            </p:nvSpPr>
            <p:spPr>
              <a:xfrm>
                <a:off x="8003971" y="31339534"/>
                <a:ext cx="1106579" cy="30043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6" name="正方形/長方形 1465">
                <a:extLst>
                  <a:ext uri="{FF2B5EF4-FFF2-40B4-BE49-F238E27FC236}">
                    <a16:creationId xmlns:a16="http://schemas.microsoft.com/office/drawing/2014/main" id="{929BBE63-BDE7-512C-9B96-F750ACA8DFAE}"/>
                  </a:ext>
                </a:extLst>
              </p:cNvPr>
              <p:cNvSpPr/>
              <p:nvPr/>
            </p:nvSpPr>
            <p:spPr>
              <a:xfrm flipH="1">
                <a:off x="10883395" y="31411053"/>
                <a:ext cx="1296258" cy="715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7" name="正方形/長方形 1466">
                <a:extLst>
                  <a:ext uri="{FF2B5EF4-FFF2-40B4-BE49-F238E27FC236}">
                    <a16:creationId xmlns:a16="http://schemas.microsoft.com/office/drawing/2014/main" id="{F392C0D9-19F5-68F2-AA1C-4991F81CDFA7}"/>
                  </a:ext>
                </a:extLst>
              </p:cNvPr>
              <p:cNvSpPr/>
              <p:nvPr/>
            </p:nvSpPr>
            <p:spPr>
              <a:xfrm>
                <a:off x="8156372" y="34129192"/>
                <a:ext cx="5336803" cy="636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68" name="直線コネクタ 1467">
                <a:extLst>
                  <a:ext uri="{FF2B5EF4-FFF2-40B4-BE49-F238E27FC236}">
                    <a16:creationId xmlns:a16="http://schemas.microsoft.com/office/drawing/2014/main" id="{036C8F53-FBF3-29A2-B607-E5395DEE14A1}"/>
                  </a:ext>
                </a:extLst>
              </p:cNvPr>
              <p:cNvCxnSpPr>
                <a:cxnSpLocks/>
              </p:cNvCxnSpPr>
              <p:nvPr/>
            </p:nvCxnSpPr>
            <p:spPr>
              <a:xfrm>
                <a:off x="8976360" y="31308243"/>
                <a:ext cx="0" cy="2802547"/>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1469" name="直線コネクタ 1468">
                <a:extLst>
                  <a:ext uri="{FF2B5EF4-FFF2-40B4-BE49-F238E27FC236}">
                    <a16:creationId xmlns:a16="http://schemas.microsoft.com/office/drawing/2014/main" id="{745FFA4F-7008-F4AA-2E06-D3730FC07456}"/>
                  </a:ext>
                </a:extLst>
              </p:cNvPr>
              <p:cNvCxnSpPr>
                <a:cxnSpLocks/>
              </p:cNvCxnSpPr>
              <p:nvPr/>
            </p:nvCxnSpPr>
            <p:spPr>
              <a:xfrm flipH="1">
                <a:off x="8961120" y="34104944"/>
                <a:ext cx="203200"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1470" name="直線矢印コネクタ 1469">
                <a:extLst>
                  <a:ext uri="{FF2B5EF4-FFF2-40B4-BE49-F238E27FC236}">
                    <a16:creationId xmlns:a16="http://schemas.microsoft.com/office/drawing/2014/main" id="{2D5A134D-3DA8-655E-B761-21BEDA85EEFC}"/>
                  </a:ext>
                </a:extLst>
              </p:cNvPr>
              <p:cNvCxnSpPr>
                <a:cxnSpLocks/>
              </p:cNvCxnSpPr>
              <p:nvPr/>
            </p:nvCxnSpPr>
            <p:spPr>
              <a:xfrm flipH="1" flipV="1">
                <a:off x="7252748" y="33498462"/>
                <a:ext cx="3555720" cy="167059"/>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71" name="直線矢印コネクタ 1470">
                <a:extLst>
                  <a:ext uri="{FF2B5EF4-FFF2-40B4-BE49-F238E27FC236}">
                    <a16:creationId xmlns:a16="http://schemas.microsoft.com/office/drawing/2014/main" id="{2EEE0700-148F-0421-7BC5-60FEF7173A33}"/>
                  </a:ext>
                </a:extLst>
              </p:cNvPr>
              <p:cNvCxnSpPr>
                <a:cxnSpLocks/>
              </p:cNvCxnSpPr>
              <p:nvPr/>
            </p:nvCxnSpPr>
            <p:spPr>
              <a:xfrm flipH="1">
                <a:off x="7252748" y="34129192"/>
                <a:ext cx="3874357" cy="719745"/>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024" name="直線矢印コネクタ 1023">
                <a:extLst>
                  <a:ext uri="{FF2B5EF4-FFF2-40B4-BE49-F238E27FC236}">
                    <a16:creationId xmlns:a16="http://schemas.microsoft.com/office/drawing/2014/main" id="{243D51A7-FC98-4413-DE0F-6E591BA24278}"/>
                  </a:ext>
                </a:extLst>
              </p:cNvPr>
              <p:cNvCxnSpPr>
                <a:cxnSpLocks/>
              </p:cNvCxnSpPr>
              <p:nvPr/>
            </p:nvCxnSpPr>
            <p:spPr>
              <a:xfrm>
                <a:off x="11441551" y="34131121"/>
                <a:ext cx="0" cy="695183"/>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025" name="直線コネクタ 1024">
                <a:extLst>
                  <a:ext uri="{FF2B5EF4-FFF2-40B4-BE49-F238E27FC236}">
                    <a16:creationId xmlns:a16="http://schemas.microsoft.com/office/drawing/2014/main" id="{4F44BBE9-1975-7F0F-358E-45D7811BCB30}"/>
                  </a:ext>
                </a:extLst>
              </p:cNvPr>
              <p:cNvCxnSpPr>
                <a:cxnSpLocks/>
              </p:cNvCxnSpPr>
              <p:nvPr/>
            </p:nvCxnSpPr>
            <p:spPr>
              <a:xfrm>
                <a:off x="10808468" y="33263395"/>
                <a:ext cx="0" cy="879676"/>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26" name="直線コネクタ 1025">
                <a:extLst>
                  <a:ext uri="{FF2B5EF4-FFF2-40B4-BE49-F238E27FC236}">
                    <a16:creationId xmlns:a16="http://schemas.microsoft.com/office/drawing/2014/main" id="{A58A656E-1230-938C-E0A7-B3508E4B8FDD}"/>
                  </a:ext>
                </a:extLst>
              </p:cNvPr>
              <p:cNvCxnSpPr>
                <a:cxnSpLocks/>
              </p:cNvCxnSpPr>
              <p:nvPr/>
            </p:nvCxnSpPr>
            <p:spPr>
              <a:xfrm>
                <a:off x="11111339" y="33346347"/>
                <a:ext cx="0" cy="785149"/>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28" name="直線コネクタ 1027">
                <a:extLst>
                  <a:ext uri="{FF2B5EF4-FFF2-40B4-BE49-F238E27FC236}">
                    <a16:creationId xmlns:a16="http://schemas.microsoft.com/office/drawing/2014/main" id="{E4FF11B2-F7BB-339F-C3BF-3E57F7CC5B5C}"/>
                  </a:ext>
                </a:extLst>
              </p:cNvPr>
              <p:cNvCxnSpPr>
                <a:cxnSpLocks/>
              </p:cNvCxnSpPr>
              <p:nvPr/>
            </p:nvCxnSpPr>
            <p:spPr>
              <a:xfrm>
                <a:off x="11437359" y="33417724"/>
                <a:ext cx="0" cy="879676"/>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32" name="テキスト ボックス 1031">
                <a:extLst>
                  <a:ext uri="{FF2B5EF4-FFF2-40B4-BE49-F238E27FC236}">
                    <a16:creationId xmlns:a16="http://schemas.microsoft.com/office/drawing/2014/main" id="{7B78BD03-8647-B37A-59FE-1DA072659CAE}"/>
                  </a:ext>
                </a:extLst>
              </p:cNvPr>
              <p:cNvSpPr txBox="1"/>
              <p:nvPr/>
            </p:nvSpPr>
            <p:spPr>
              <a:xfrm>
                <a:off x="10081489" y="34306189"/>
                <a:ext cx="2667633" cy="461665"/>
              </a:xfrm>
              <a:prstGeom prst="rect">
                <a:avLst/>
              </a:prstGeom>
              <a:noFill/>
            </p:spPr>
            <p:txBody>
              <a:bodyPr wrap="square" rtlCol="0">
                <a:spAutoFit/>
              </a:bodyPr>
              <a:lstStyle/>
              <a:p>
                <a:r>
                  <a:rPr kumimoji="1" lang="ja-JP" altLang="en-US" sz="2400" dirty="0"/>
                  <a:t>磁束</a:t>
                </a:r>
              </a:p>
            </p:txBody>
          </p:sp>
          <p:sp>
            <p:nvSpPr>
              <p:cNvPr id="1034" name="テキスト ボックス 1033">
                <a:extLst>
                  <a:ext uri="{FF2B5EF4-FFF2-40B4-BE49-F238E27FC236}">
                    <a16:creationId xmlns:a16="http://schemas.microsoft.com/office/drawing/2014/main" id="{F8BC8190-2FB0-5820-610C-B4272E8FB547}"/>
                  </a:ext>
                </a:extLst>
              </p:cNvPr>
              <p:cNvSpPr txBox="1"/>
              <p:nvPr/>
            </p:nvSpPr>
            <p:spPr>
              <a:xfrm>
                <a:off x="11718057" y="34024152"/>
                <a:ext cx="2505827" cy="461665"/>
              </a:xfrm>
              <a:prstGeom prst="rect">
                <a:avLst/>
              </a:prstGeom>
              <a:noFill/>
            </p:spPr>
            <p:txBody>
              <a:bodyPr wrap="square" rtlCol="0">
                <a:spAutoFit/>
              </a:bodyPr>
              <a:lstStyle/>
              <a:p>
                <a:pPr algn="ctr"/>
                <a:r>
                  <a:rPr kumimoji="1" lang="ja-JP" altLang="en-US" sz="2400" dirty="0">
                    <a:latin typeface="+mn-ea"/>
                  </a:rPr>
                  <a:t>φ</a:t>
                </a:r>
                <a:r>
                  <a:rPr kumimoji="1" lang="en-US" altLang="ja-JP" sz="2400" dirty="0">
                    <a:latin typeface="+mn-ea"/>
                  </a:rPr>
                  <a:t>/</a:t>
                </a:r>
                <a:r>
                  <a:rPr kumimoji="1" lang="el-GR" altLang="ja-JP" sz="2400" dirty="0">
                    <a:latin typeface="+mn-ea"/>
                  </a:rPr>
                  <a:t>φ</a:t>
                </a:r>
                <a:r>
                  <a:rPr kumimoji="1" lang="en-US" altLang="ja-JP" sz="2400" baseline="-25000" dirty="0">
                    <a:latin typeface="+mn-ea"/>
                  </a:rPr>
                  <a:t>0</a:t>
                </a:r>
              </a:p>
            </p:txBody>
          </p:sp>
          <p:sp>
            <p:nvSpPr>
              <p:cNvPr id="1038" name="テキスト ボックス 1037">
                <a:extLst>
                  <a:ext uri="{FF2B5EF4-FFF2-40B4-BE49-F238E27FC236}">
                    <a16:creationId xmlns:a16="http://schemas.microsoft.com/office/drawing/2014/main" id="{F9742B25-A881-972B-AC4B-8EA4B848ECD1}"/>
                  </a:ext>
                </a:extLst>
              </p:cNvPr>
              <p:cNvSpPr txBox="1"/>
              <p:nvPr/>
            </p:nvSpPr>
            <p:spPr>
              <a:xfrm>
                <a:off x="9871677" y="34061713"/>
                <a:ext cx="2505827" cy="338554"/>
              </a:xfrm>
              <a:prstGeom prst="rect">
                <a:avLst/>
              </a:prstGeom>
              <a:noFill/>
            </p:spPr>
            <p:txBody>
              <a:bodyPr wrap="square" rtlCol="0">
                <a:spAutoFit/>
              </a:bodyPr>
              <a:lstStyle/>
              <a:p>
                <a:pPr algn="ctr"/>
                <a:r>
                  <a:rPr kumimoji="1" lang="en-US" altLang="ja-JP" sz="2400" b="1" baseline="-25000" dirty="0">
                    <a:latin typeface="+mn-ea"/>
                  </a:rPr>
                  <a:t>1</a:t>
                </a:r>
                <a:r>
                  <a:rPr kumimoji="1" lang="ja-JP" altLang="en-US" sz="2400" b="1" baseline="-25000" dirty="0">
                    <a:latin typeface="+mn-ea"/>
                  </a:rPr>
                  <a:t>　</a:t>
                </a:r>
                <a:r>
                  <a:rPr kumimoji="1" lang="en-US" altLang="ja-JP" sz="2400" b="1" baseline="-25000" dirty="0">
                    <a:latin typeface="+mn-ea"/>
                  </a:rPr>
                  <a:t>2</a:t>
                </a:r>
                <a:r>
                  <a:rPr kumimoji="1" lang="ja-JP" altLang="en-US" sz="2400" b="1" baseline="-25000" dirty="0">
                    <a:latin typeface="+mn-ea"/>
                  </a:rPr>
                  <a:t>　</a:t>
                </a:r>
                <a:r>
                  <a:rPr kumimoji="1" lang="en-US" altLang="ja-JP" sz="2400" b="1" baseline="-25000" dirty="0">
                    <a:latin typeface="+mn-ea"/>
                  </a:rPr>
                  <a:t>3</a:t>
                </a:r>
              </a:p>
            </p:txBody>
          </p:sp>
        </p:grpSp>
        <p:sp>
          <p:nvSpPr>
            <p:cNvPr id="1076" name="テキスト ボックス 1075">
              <a:extLst>
                <a:ext uri="{FF2B5EF4-FFF2-40B4-BE49-F238E27FC236}">
                  <a16:creationId xmlns:a16="http://schemas.microsoft.com/office/drawing/2014/main" id="{F90B683A-ACDA-46FA-B7FD-00EBD73E50C1}"/>
                </a:ext>
              </a:extLst>
            </p:cNvPr>
            <p:cNvSpPr txBox="1"/>
            <p:nvPr/>
          </p:nvSpPr>
          <p:spPr>
            <a:xfrm>
              <a:off x="3523039" y="40448916"/>
              <a:ext cx="11045264" cy="584775"/>
            </a:xfrm>
            <a:prstGeom prst="rect">
              <a:avLst/>
            </a:prstGeom>
            <a:noFill/>
          </p:spPr>
          <p:txBody>
            <a:bodyPr wrap="square" rtlCol="0">
              <a:spAutoFit/>
            </a:bodyPr>
            <a:lstStyle/>
            <a:p>
              <a:r>
                <a:rPr kumimoji="1" lang="ja-JP" altLang="en-US" sz="3200" dirty="0"/>
                <a:t>図</a:t>
              </a:r>
              <a:r>
                <a:rPr kumimoji="1" lang="en-US" altLang="ja-JP" sz="3200" dirty="0"/>
                <a:t>3</a:t>
              </a:r>
              <a:r>
                <a:rPr kumimoji="1" lang="ja-JP" altLang="en-US" sz="3200" dirty="0"/>
                <a:t>　フラウンホーファーパターンと磁束</a:t>
              </a:r>
            </a:p>
          </p:txBody>
        </p:sp>
      </p:grpSp>
      <p:grpSp>
        <p:nvGrpSpPr>
          <p:cNvPr id="1128" name="グループ化 1127">
            <a:extLst>
              <a:ext uri="{FF2B5EF4-FFF2-40B4-BE49-F238E27FC236}">
                <a16:creationId xmlns:a16="http://schemas.microsoft.com/office/drawing/2014/main" id="{9DBC4EFA-BD79-8026-DBAD-D0701285D7EB}"/>
              </a:ext>
            </a:extLst>
          </p:cNvPr>
          <p:cNvGrpSpPr/>
          <p:nvPr/>
        </p:nvGrpSpPr>
        <p:grpSpPr>
          <a:xfrm>
            <a:off x="15375689" y="7537351"/>
            <a:ext cx="14500769" cy="1046001"/>
            <a:chOff x="132048" y="5522932"/>
            <a:chExt cx="14500769" cy="1046001"/>
          </a:xfrm>
        </p:grpSpPr>
        <p:sp>
          <p:nvSpPr>
            <p:cNvPr id="1149" name="テキスト ボックス 1148">
              <a:extLst>
                <a:ext uri="{FF2B5EF4-FFF2-40B4-BE49-F238E27FC236}">
                  <a16:creationId xmlns:a16="http://schemas.microsoft.com/office/drawing/2014/main" id="{4A3A7AB3-5A5D-28EC-9BB9-29AA7478031D}"/>
                </a:ext>
              </a:extLst>
            </p:cNvPr>
            <p:cNvSpPr txBox="1"/>
            <p:nvPr/>
          </p:nvSpPr>
          <p:spPr>
            <a:xfrm>
              <a:off x="132048" y="5522932"/>
              <a:ext cx="13078435" cy="1015663"/>
            </a:xfrm>
            <a:prstGeom prst="rect">
              <a:avLst/>
            </a:prstGeom>
            <a:noFill/>
          </p:spPr>
          <p:txBody>
            <a:bodyPr wrap="square" rtlCol="0">
              <a:spAutoFit/>
            </a:bodyPr>
            <a:lstStyle/>
            <a:p>
              <a:pPr algn="just"/>
              <a:r>
                <a:rPr kumimoji="1" lang="en-US" altLang="ja-JP" sz="6000" b="1" dirty="0">
                  <a:solidFill>
                    <a:schemeClr val="accent2"/>
                  </a:solidFill>
                </a:rPr>
                <a:t>4.</a:t>
              </a:r>
              <a:r>
                <a:rPr kumimoji="1" lang="ja-JP" altLang="en-US" sz="6000" b="1" dirty="0">
                  <a:solidFill>
                    <a:schemeClr val="accent2"/>
                  </a:solidFill>
                </a:rPr>
                <a:t>ジョセフソン電流の振る舞いの調査</a:t>
              </a:r>
            </a:p>
          </p:txBody>
        </p:sp>
        <p:cxnSp>
          <p:nvCxnSpPr>
            <p:cNvPr id="1151" name="直線コネクタ 1150">
              <a:extLst>
                <a:ext uri="{FF2B5EF4-FFF2-40B4-BE49-F238E27FC236}">
                  <a16:creationId xmlns:a16="http://schemas.microsoft.com/office/drawing/2014/main" id="{D4033EC4-2D15-9299-2793-AD17C35BA5E9}"/>
                </a:ext>
              </a:extLst>
            </p:cNvPr>
            <p:cNvCxnSpPr>
              <a:cxnSpLocks/>
            </p:cNvCxnSpPr>
            <p:nvPr/>
          </p:nvCxnSpPr>
          <p:spPr>
            <a:xfrm>
              <a:off x="187125" y="6568933"/>
              <a:ext cx="14445692"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284" name="テキスト ボックス 1283">
            <a:extLst>
              <a:ext uri="{FF2B5EF4-FFF2-40B4-BE49-F238E27FC236}">
                <a16:creationId xmlns:a16="http://schemas.microsoft.com/office/drawing/2014/main" id="{F63AC4BA-7AC8-FBCC-BDA3-54CFDB708CF0}"/>
              </a:ext>
            </a:extLst>
          </p:cNvPr>
          <p:cNvSpPr txBox="1"/>
          <p:nvPr/>
        </p:nvSpPr>
        <p:spPr>
          <a:xfrm>
            <a:off x="15430766" y="16254322"/>
            <a:ext cx="14763880" cy="3539430"/>
          </a:xfrm>
          <a:prstGeom prst="rect">
            <a:avLst/>
          </a:prstGeom>
          <a:noFill/>
        </p:spPr>
        <p:txBody>
          <a:bodyPr wrap="square" rtlCol="0">
            <a:spAutoFit/>
          </a:bodyPr>
          <a:lstStyle/>
          <a:p>
            <a:r>
              <a:rPr kumimoji="1" lang="ja-JP" altLang="en-US" sz="3200" dirty="0"/>
              <a:t>図</a:t>
            </a:r>
            <a:r>
              <a:rPr kumimoji="1" lang="en-US" altLang="ja-JP" sz="3200" dirty="0"/>
              <a:t>4</a:t>
            </a:r>
            <a:r>
              <a:rPr kumimoji="1" lang="ja-JP" altLang="en-US" sz="3200" dirty="0"/>
              <a:t>、</a:t>
            </a:r>
            <a:r>
              <a:rPr kumimoji="1" lang="en-US" altLang="ja-JP" sz="3200" dirty="0"/>
              <a:t>5</a:t>
            </a:r>
            <a:r>
              <a:rPr kumimoji="1" lang="ja-JP" altLang="en-US" sz="3200" dirty="0"/>
              <a:t>のようにフラウンホーファーパターンが確認できるものとできないものが結果として得られた。フラウンホーファーパターンが確認できない場合や、磁場の強弱に対して再現性が無い場合は、</a:t>
            </a:r>
            <a:r>
              <a:rPr kumimoji="1" lang="en-US" altLang="ja-JP" sz="3200" dirty="0"/>
              <a:t>SIS</a:t>
            </a:r>
            <a:r>
              <a:rPr kumimoji="1" lang="ja-JP" altLang="en-US" sz="3200" dirty="0"/>
              <a:t>接合が磁場をトラップしている状態であると考えられる。磁場をトラップする原因としては、周辺の磁場の状況（地磁気や外部からの電磁波等）、電流値の不安定さ、アースの状態などが考えられる。しかしいずれも再現性が無く、原因の特定は難しい。</a:t>
            </a:r>
            <a:endParaRPr kumimoji="1" lang="en-US" altLang="ja-JP" sz="3200" dirty="0"/>
          </a:p>
          <a:p>
            <a:endParaRPr kumimoji="1" lang="en-US" altLang="ja-JP" sz="3200" dirty="0"/>
          </a:p>
        </p:txBody>
      </p:sp>
      <p:grpSp>
        <p:nvGrpSpPr>
          <p:cNvPr id="1292" name="グループ化 1291">
            <a:extLst>
              <a:ext uri="{FF2B5EF4-FFF2-40B4-BE49-F238E27FC236}">
                <a16:creationId xmlns:a16="http://schemas.microsoft.com/office/drawing/2014/main" id="{0ED3E5DA-054D-2E5D-E8B2-9364443B040E}"/>
              </a:ext>
            </a:extLst>
          </p:cNvPr>
          <p:cNvGrpSpPr/>
          <p:nvPr/>
        </p:nvGrpSpPr>
        <p:grpSpPr>
          <a:xfrm>
            <a:off x="15440124" y="37066427"/>
            <a:ext cx="14763880" cy="1652607"/>
            <a:chOff x="132050" y="5704983"/>
            <a:chExt cx="14763880" cy="1652607"/>
          </a:xfrm>
        </p:grpSpPr>
        <p:sp>
          <p:nvSpPr>
            <p:cNvPr id="1300" name="テキスト ボックス 1299">
              <a:extLst>
                <a:ext uri="{FF2B5EF4-FFF2-40B4-BE49-F238E27FC236}">
                  <a16:creationId xmlns:a16="http://schemas.microsoft.com/office/drawing/2014/main" id="{D1DB200F-C049-9A9E-DBD7-8EDC521F3785}"/>
                </a:ext>
              </a:extLst>
            </p:cNvPr>
            <p:cNvSpPr txBox="1"/>
            <p:nvPr/>
          </p:nvSpPr>
          <p:spPr>
            <a:xfrm>
              <a:off x="132050" y="5704983"/>
              <a:ext cx="12468768" cy="1015663"/>
            </a:xfrm>
            <a:prstGeom prst="rect">
              <a:avLst/>
            </a:prstGeom>
            <a:noFill/>
          </p:spPr>
          <p:txBody>
            <a:bodyPr wrap="square" rtlCol="0">
              <a:spAutoFit/>
            </a:bodyPr>
            <a:lstStyle/>
            <a:p>
              <a:pPr algn="just"/>
              <a:r>
                <a:rPr kumimoji="1" lang="en-US" altLang="ja-JP" sz="6000" b="1" dirty="0">
                  <a:solidFill>
                    <a:schemeClr val="accent2"/>
                  </a:solidFill>
                </a:rPr>
                <a:t>6. Summary</a:t>
              </a:r>
              <a:endParaRPr kumimoji="1" lang="ja-JP" altLang="en-US" sz="6000" b="1" dirty="0">
                <a:solidFill>
                  <a:schemeClr val="accent2"/>
                </a:solidFill>
              </a:endParaRPr>
            </a:p>
          </p:txBody>
        </p:sp>
        <p:sp>
          <p:nvSpPr>
            <p:cNvPr id="1301" name="テキスト ボックス 1300">
              <a:extLst>
                <a:ext uri="{FF2B5EF4-FFF2-40B4-BE49-F238E27FC236}">
                  <a16:creationId xmlns:a16="http://schemas.microsoft.com/office/drawing/2014/main" id="{466062DE-ECAB-ABC8-3FBB-5BD30D78DD41}"/>
                </a:ext>
              </a:extLst>
            </p:cNvPr>
            <p:cNvSpPr txBox="1"/>
            <p:nvPr/>
          </p:nvSpPr>
          <p:spPr>
            <a:xfrm>
              <a:off x="132050" y="6772815"/>
              <a:ext cx="14763880" cy="584775"/>
            </a:xfrm>
            <a:prstGeom prst="rect">
              <a:avLst/>
            </a:prstGeom>
            <a:noFill/>
          </p:spPr>
          <p:txBody>
            <a:bodyPr wrap="square" rtlCol="0">
              <a:spAutoFit/>
            </a:bodyPr>
            <a:lstStyle/>
            <a:p>
              <a:pPr marL="457200" indent="-457200">
                <a:buFont typeface="Arial" panose="020B0604020202020204" pitchFamily="34" charset="0"/>
                <a:buChar char="•"/>
              </a:pPr>
              <a:endParaRPr kumimoji="1" lang="en-US" altLang="ja-JP" sz="3200" dirty="0"/>
            </a:p>
          </p:txBody>
        </p:sp>
        <p:cxnSp>
          <p:nvCxnSpPr>
            <p:cNvPr id="1302" name="直線コネクタ 1301">
              <a:extLst>
                <a:ext uri="{FF2B5EF4-FFF2-40B4-BE49-F238E27FC236}">
                  <a16:creationId xmlns:a16="http://schemas.microsoft.com/office/drawing/2014/main" id="{391CFB84-8104-EF27-9D47-0B451D6AEC4A}"/>
                </a:ext>
              </a:extLst>
            </p:cNvPr>
            <p:cNvCxnSpPr>
              <a:cxnSpLocks/>
            </p:cNvCxnSpPr>
            <p:nvPr/>
          </p:nvCxnSpPr>
          <p:spPr>
            <a:xfrm>
              <a:off x="197079" y="6750984"/>
              <a:ext cx="14435739"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305" name="テキスト ボックス 1304">
            <a:extLst>
              <a:ext uri="{FF2B5EF4-FFF2-40B4-BE49-F238E27FC236}">
                <a16:creationId xmlns:a16="http://schemas.microsoft.com/office/drawing/2014/main" id="{AB66923D-9021-B553-60FB-FFAD4B41AC8B}"/>
              </a:ext>
            </a:extLst>
          </p:cNvPr>
          <p:cNvSpPr txBox="1"/>
          <p:nvPr/>
        </p:nvSpPr>
        <p:spPr>
          <a:xfrm>
            <a:off x="15580918" y="38257492"/>
            <a:ext cx="14456214" cy="4524315"/>
          </a:xfrm>
          <a:prstGeom prst="rect">
            <a:avLst/>
          </a:prstGeom>
          <a:noFill/>
        </p:spPr>
        <p:txBody>
          <a:bodyPr wrap="square">
            <a:spAutoFit/>
          </a:bodyPr>
          <a:lstStyle/>
          <a:p>
            <a:pPr marL="457200" indent="-457200">
              <a:buFont typeface="Arial" panose="020B0604020202020204" pitchFamily="34" charset="0"/>
              <a:buChar char="•"/>
            </a:pPr>
            <a:r>
              <a:rPr lang="en-US" altLang="ja-JP" sz="3200" dirty="0"/>
              <a:t>To enhance the receiver's performance, we developed and evaluated a receiver for the 345 GHz band using 230 GHz and 345 GHz wideband superconducting mixers. As a result, we achieved a noise temperature of approximately 125 K, consistent with the design specifications.</a:t>
            </a:r>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en-US" altLang="ja-JP" sz="3200" dirty="0"/>
              <a:t>We investigated the behavior of Josephson currents. There were instances where the Fraunhofer pattern could not be observed. Upon examining whether this affected the noise temperature, it was found that the noise temperature was not impacted.</a:t>
            </a:r>
            <a:endParaRPr lang="ja-JP" altLang="en-US" sz="3200" dirty="0"/>
          </a:p>
        </p:txBody>
      </p:sp>
      <p:grpSp>
        <p:nvGrpSpPr>
          <p:cNvPr id="13" name="グループ化 12">
            <a:extLst>
              <a:ext uri="{FF2B5EF4-FFF2-40B4-BE49-F238E27FC236}">
                <a16:creationId xmlns:a16="http://schemas.microsoft.com/office/drawing/2014/main" id="{C4CF45BC-3B28-A99D-BECB-A641E0D77BF4}"/>
              </a:ext>
            </a:extLst>
          </p:cNvPr>
          <p:cNvGrpSpPr/>
          <p:nvPr/>
        </p:nvGrpSpPr>
        <p:grpSpPr>
          <a:xfrm>
            <a:off x="27866" y="12691437"/>
            <a:ext cx="15193739" cy="8037361"/>
            <a:chOff x="90900" y="12905218"/>
            <a:chExt cx="15193739" cy="8037361"/>
          </a:xfrm>
        </p:grpSpPr>
        <p:grpSp>
          <p:nvGrpSpPr>
            <p:cNvPr id="50" name="グループ化 49">
              <a:extLst>
                <a:ext uri="{FF2B5EF4-FFF2-40B4-BE49-F238E27FC236}">
                  <a16:creationId xmlns:a16="http://schemas.microsoft.com/office/drawing/2014/main" id="{97746651-2E04-227B-B726-BC3F9CE98C7F}"/>
                </a:ext>
              </a:extLst>
            </p:cNvPr>
            <p:cNvGrpSpPr/>
            <p:nvPr/>
          </p:nvGrpSpPr>
          <p:grpSpPr>
            <a:xfrm>
              <a:off x="90902" y="12905218"/>
              <a:ext cx="15193737" cy="8037361"/>
              <a:chOff x="132051" y="10890799"/>
              <a:chExt cx="15193737" cy="8037361"/>
            </a:xfrm>
          </p:grpSpPr>
          <p:grpSp>
            <p:nvGrpSpPr>
              <p:cNvPr id="35" name="グループ化 34">
                <a:extLst>
                  <a:ext uri="{FF2B5EF4-FFF2-40B4-BE49-F238E27FC236}">
                    <a16:creationId xmlns:a16="http://schemas.microsoft.com/office/drawing/2014/main" id="{94C9524A-6B12-7A5B-A069-B0143AB049D7}"/>
                  </a:ext>
                </a:extLst>
              </p:cNvPr>
              <p:cNvGrpSpPr/>
              <p:nvPr/>
            </p:nvGrpSpPr>
            <p:grpSpPr>
              <a:xfrm>
                <a:off x="132051" y="10890799"/>
                <a:ext cx="15193737" cy="8037361"/>
                <a:chOff x="132049" y="5522932"/>
                <a:chExt cx="15193737" cy="8037361"/>
              </a:xfrm>
            </p:grpSpPr>
            <p:sp>
              <p:nvSpPr>
                <p:cNvPr id="36" name="テキスト ボックス 35">
                  <a:extLst>
                    <a:ext uri="{FF2B5EF4-FFF2-40B4-BE49-F238E27FC236}">
                      <a16:creationId xmlns:a16="http://schemas.microsoft.com/office/drawing/2014/main" id="{68CBFE0D-C1D5-B90D-AC78-AEAAB0571A97}"/>
                    </a:ext>
                  </a:extLst>
                </p:cNvPr>
                <p:cNvSpPr txBox="1"/>
                <p:nvPr/>
              </p:nvSpPr>
              <p:spPr>
                <a:xfrm>
                  <a:off x="132049" y="5522932"/>
                  <a:ext cx="9113546" cy="1015663"/>
                </a:xfrm>
                <a:prstGeom prst="rect">
                  <a:avLst/>
                </a:prstGeom>
                <a:noFill/>
              </p:spPr>
              <p:txBody>
                <a:bodyPr wrap="square" rtlCol="0">
                  <a:spAutoFit/>
                </a:bodyPr>
                <a:lstStyle/>
                <a:p>
                  <a:pPr algn="just"/>
                  <a:r>
                    <a:rPr kumimoji="1" lang="en-US" altLang="ja-JP" sz="6000" b="1" dirty="0">
                      <a:solidFill>
                        <a:schemeClr val="accent2"/>
                      </a:solidFill>
                    </a:rPr>
                    <a:t>2. SIS-mixer</a:t>
                  </a:r>
                  <a:endParaRPr kumimoji="1" lang="ja-JP" altLang="en-US" sz="6000" b="1" dirty="0">
                    <a:solidFill>
                      <a:schemeClr val="accent2"/>
                    </a:solidFill>
                  </a:endParaRPr>
                </a:p>
              </p:txBody>
            </p:sp>
            <p:sp>
              <p:nvSpPr>
                <p:cNvPr id="37" name="テキスト ボックス 36">
                  <a:extLst>
                    <a:ext uri="{FF2B5EF4-FFF2-40B4-BE49-F238E27FC236}">
                      <a16:creationId xmlns:a16="http://schemas.microsoft.com/office/drawing/2014/main" id="{30B0315D-0D6E-5ECC-D661-D2D9674EE574}"/>
                    </a:ext>
                  </a:extLst>
                </p:cNvPr>
                <p:cNvSpPr txBox="1"/>
                <p:nvPr/>
              </p:nvSpPr>
              <p:spPr>
                <a:xfrm>
                  <a:off x="132049" y="6772815"/>
                  <a:ext cx="15193737" cy="584775"/>
                </a:xfrm>
                <a:prstGeom prst="rect">
                  <a:avLst/>
                </a:prstGeom>
                <a:noFill/>
              </p:spPr>
              <p:txBody>
                <a:bodyPr wrap="square" rtlCol="0">
                  <a:spAutoFit/>
                </a:bodyPr>
                <a:lstStyle/>
                <a:p>
                  <a:r>
                    <a:rPr kumimoji="1" lang="en-US" altLang="ja-JP" sz="3200" dirty="0"/>
                    <a:t>SIS-mixer</a:t>
                  </a:r>
                  <a:r>
                    <a:rPr kumimoji="1" lang="ja-JP" altLang="en-US" sz="3200" dirty="0"/>
                    <a:t>とは</a:t>
                  </a:r>
                  <a:r>
                    <a:rPr kumimoji="1" lang="en-US" altLang="ja-JP" sz="3200" dirty="0"/>
                    <a:t>SIS</a:t>
                  </a:r>
                  <a:r>
                    <a:rPr kumimoji="1" lang="ja-JP" altLang="en-US" sz="3200" dirty="0"/>
                    <a:t>接合を用いた周波数変換装置のこと</a:t>
                  </a:r>
                  <a:endParaRPr kumimoji="1" lang="en-US" altLang="ja-JP" sz="3200" dirty="0"/>
                </a:p>
              </p:txBody>
            </p:sp>
            <p:cxnSp>
              <p:nvCxnSpPr>
                <p:cNvPr id="38" name="直線コネクタ 37">
                  <a:extLst>
                    <a:ext uri="{FF2B5EF4-FFF2-40B4-BE49-F238E27FC236}">
                      <a16:creationId xmlns:a16="http://schemas.microsoft.com/office/drawing/2014/main" id="{2121255B-EBD1-B9AE-1163-6492DDBBE4EA}"/>
                    </a:ext>
                  </a:extLst>
                </p:cNvPr>
                <p:cNvCxnSpPr>
                  <a:cxnSpLocks/>
                </p:cNvCxnSpPr>
                <p:nvPr/>
              </p:nvCxnSpPr>
              <p:spPr>
                <a:xfrm>
                  <a:off x="132049" y="6568933"/>
                  <a:ext cx="15005557"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023FA045-DB36-2789-7460-0A72DF51D34B}"/>
                    </a:ext>
                  </a:extLst>
                </p:cNvPr>
                <p:cNvCxnSpPr>
                  <a:cxnSpLocks/>
                </p:cNvCxnSpPr>
                <p:nvPr/>
              </p:nvCxnSpPr>
              <p:spPr>
                <a:xfrm flipH="1">
                  <a:off x="173196" y="13560293"/>
                  <a:ext cx="15005557" cy="0"/>
                </a:xfrm>
                <a:prstGeom prst="line">
                  <a:avLst/>
                </a:prstGeom>
                <a:ln w="76200">
                  <a:solidFill>
                    <a:schemeClr val="tx2">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grpSp>
          <p:pic>
            <p:nvPicPr>
              <p:cNvPr id="42" name="図 41" descr="文字の書かれた紙&#10;&#10;自動的に生成された説明">
                <a:extLst>
                  <a:ext uri="{FF2B5EF4-FFF2-40B4-BE49-F238E27FC236}">
                    <a16:creationId xmlns:a16="http://schemas.microsoft.com/office/drawing/2014/main" id="{57A26FA0-29C3-2361-6A4C-0778B5F70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2859" y="16004351"/>
                <a:ext cx="4407283" cy="2313720"/>
              </a:xfrm>
              <a:prstGeom prst="rect">
                <a:avLst/>
              </a:prstGeom>
            </p:spPr>
          </p:pic>
          <p:sp>
            <p:nvSpPr>
              <p:cNvPr id="46" name="テキスト ボックス 45">
                <a:extLst>
                  <a:ext uri="{FF2B5EF4-FFF2-40B4-BE49-F238E27FC236}">
                    <a16:creationId xmlns:a16="http://schemas.microsoft.com/office/drawing/2014/main" id="{893B539B-BB18-8507-73F7-9BB73DF37BEA}"/>
                  </a:ext>
                </a:extLst>
              </p:cNvPr>
              <p:cNvSpPr txBox="1"/>
              <p:nvPr/>
            </p:nvSpPr>
            <p:spPr>
              <a:xfrm>
                <a:off x="7508735" y="18320566"/>
                <a:ext cx="7784573" cy="584775"/>
              </a:xfrm>
              <a:prstGeom prst="rect">
                <a:avLst/>
              </a:prstGeom>
              <a:noFill/>
            </p:spPr>
            <p:txBody>
              <a:bodyPr wrap="square" rtlCol="0">
                <a:spAutoFit/>
              </a:bodyPr>
              <a:lstStyle/>
              <a:p>
                <a:r>
                  <a:rPr kumimoji="1" lang="ja-JP" altLang="en-US" sz="3200" dirty="0"/>
                  <a:t>写真</a:t>
                </a:r>
                <a:r>
                  <a:rPr kumimoji="1" lang="en-US" altLang="ja-JP" sz="3200" dirty="0"/>
                  <a:t>2</a:t>
                </a:r>
                <a:r>
                  <a:rPr kumimoji="1" lang="ja-JP" altLang="en-US" sz="3200" dirty="0"/>
                  <a:t>　</a:t>
                </a:r>
                <a:r>
                  <a:rPr kumimoji="1" lang="en-US" altLang="ja-JP" sz="3200" dirty="0"/>
                  <a:t>SIS junctions</a:t>
                </a:r>
                <a:r>
                  <a:rPr kumimoji="1" lang="ja-JP" altLang="en-US" sz="3200" dirty="0"/>
                  <a:t>　</a:t>
                </a:r>
                <a:r>
                  <a:rPr lang="en-US" altLang="ja-JP" sz="3200" dirty="0"/>
                  <a:t>(Kojima et al. 2017 )</a:t>
                </a:r>
                <a:endParaRPr kumimoji="1" lang="ja-JP" altLang="en-US" sz="3200" dirty="0"/>
              </a:p>
            </p:txBody>
          </p:sp>
        </p:grpSp>
        <p:pic>
          <p:nvPicPr>
            <p:cNvPr id="5" name="図 4">
              <a:extLst>
                <a:ext uri="{FF2B5EF4-FFF2-40B4-BE49-F238E27FC236}">
                  <a16:creationId xmlns:a16="http://schemas.microsoft.com/office/drawing/2014/main" id="{33C8503F-4F20-766D-177C-4947AA1F0513}"/>
                </a:ext>
              </a:extLst>
            </p:cNvPr>
            <p:cNvPicPr>
              <a:picLocks noChangeAspect="1"/>
            </p:cNvPicPr>
            <p:nvPr/>
          </p:nvPicPr>
          <p:blipFill>
            <a:blip r:embed="rId7"/>
            <a:stretch>
              <a:fillRect/>
            </a:stretch>
          </p:blipFill>
          <p:spPr>
            <a:xfrm>
              <a:off x="2287106" y="18296508"/>
              <a:ext cx="5841777" cy="1944910"/>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6370EB2-732F-B7EE-BAFB-F849EFEE1BE8}"/>
                    </a:ext>
                  </a:extLst>
                </p:cNvPr>
                <p:cNvSpPr txBox="1"/>
                <p:nvPr/>
              </p:nvSpPr>
              <p:spPr>
                <a:xfrm>
                  <a:off x="90900" y="14755717"/>
                  <a:ext cx="12009657" cy="3748975"/>
                </a:xfrm>
                <a:prstGeom prst="rect">
                  <a:avLst/>
                </a:prstGeom>
                <a:noFill/>
              </p:spPr>
              <p:txBody>
                <a:bodyPr wrap="square" rtlCol="0">
                  <a:spAutoFit/>
                </a:bodyPr>
                <a:lstStyle/>
                <a:p>
                  <a:r>
                    <a:rPr kumimoji="1" lang="en-US" altLang="ja-JP" sz="3200" b="1" u="sng" dirty="0"/>
                    <a:t>SIS-mixer</a:t>
                  </a:r>
                  <a:r>
                    <a:rPr kumimoji="1" lang="ja-JP" altLang="en-US" sz="3200" b="1" u="sng" dirty="0"/>
                    <a:t>の特徴</a:t>
                  </a:r>
                  <a:endParaRPr kumimoji="1" lang="en-US" altLang="ja-JP" sz="3200" b="1" u="sng" dirty="0"/>
                </a:p>
                <a:p>
                  <a:endParaRPr kumimoji="1" lang="en-US" altLang="ja-JP" sz="3200" dirty="0"/>
                </a:p>
                <a:p>
                  <a:pPr marL="342900" indent="-342900" algn="just">
                    <a:buFont typeface="Wingdings" panose="05000000000000000000" pitchFamily="2" charset="2"/>
                    <a:buChar char="Ø"/>
                  </a:pPr>
                  <a:r>
                    <a:rPr kumimoji="1" lang="en-US" altLang="ja-JP" sz="3200" u="sng" dirty="0"/>
                    <a:t>mixer</a:t>
                  </a:r>
                  <a:r>
                    <a:rPr kumimoji="1" lang="ja-JP" altLang="en-US" sz="3200" u="sng" dirty="0"/>
                    <a:t>の雑音温度を理論上では量子限界程度まで低減可能</a:t>
                  </a:r>
                  <a:endParaRPr kumimoji="1" lang="en-US" altLang="ja-JP" sz="3200" dirty="0"/>
                </a:p>
                <a:p>
                  <a:pPr algn="just"/>
                  <a:r>
                    <a:rPr kumimoji="1" lang="ja-JP" altLang="en-US" sz="3200" dirty="0"/>
                    <a:t>　例：受信する周波数が</a:t>
                  </a:r>
                  <a:r>
                    <a:rPr kumimoji="1" lang="en-US" altLang="ja-JP" sz="3200" dirty="0"/>
                    <a:t>345GHz</a:t>
                  </a:r>
                  <a:r>
                    <a:rPr kumimoji="1" lang="ja-JP" altLang="en-US" sz="3200" dirty="0"/>
                    <a:t>だとすると</a:t>
                  </a:r>
                  <a:r>
                    <a:rPr kumimoji="1" lang="en-US" altLang="ja-JP" sz="3200" dirty="0"/>
                    <a:t>mixer</a:t>
                  </a:r>
                  <a:r>
                    <a:rPr kumimoji="1" lang="ja-JP" altLang="en-US" sz="3200" dirty="0"/>
                    <a:t>の雑音温度</a:t>
                  </a:r>
                  <a:r>
                    <a:rPr kumimoji="1" lang="en-US" altLang="ja-JP" sz="3200" dirty="0"/>
                    <a:t>T</a:t>
                  </a:r>
                  <a:r>
                    <a:rPr kumimoji="1" lang="ja-JP" altLang="en-US" sz="3200" dirty="0"/>
                    <a:t>は</a:t>
                  </a:r>
                  <a:endParaRPr kumimoji="1" lang="en-US" altLang="ja-JP" sz="3200" dirty="0"/>
                </a:p>
                <a:p>
                  <a:pPr algn="just"/>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𝑇</m:t>
                        </m:r>
                        <m:r>
                          <a:rPr kumimoji="1" lang="en-US" altLang="ja-JP" sz="3200" b="0" i="1" smtClean="0">
                            <a:latin typeface="Cambria Math" panose="02040503050406030204" pitchFamily="18" charset="0"/>
                          </a:rPr>
                          <m:t>=</m:t>
                        </m:r>
                        <m:f>
                          <m:fPr>
                            <m:ctrlPr>
                              <a:rPr kumimoji="1" lang="en-US" altLang="ja-JP" sz="3200" b="0" i="1" smtClean="0">
                                <a:latin typeface="Cambria Math" panose="02040503050406030204" pitchFamily="18" charset="0"/>
                              </a:rPr>
                            </m:ctrlPr>
                          </m:fPr>
                          <m:num>
                            <m:r>
                              <a:rPr kumimoji="1" lang="en-US" altLang="ja-JP" sz="3200" b="0" i="1" smtClean="0">
                                <a:latin typeface="Cambria Math" panose="02040503050406030204" pitchFamily="18" charset="0"/>
                              </a:rPr>
                              <m:t>h𝑓</m:t>
                            </m:r>
                          </m:num>
                          <m:den>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𝐾</m:t>
                                </m:r>
                              </m:e>
                              <m:sub>
                                <m:r>
                                  <a:rPr kumimoji="1" lang="en-US" altLang="ja-JP" sz="3200" b="0" i="1" smtClean="0">
                                    <a:latin typeface="Cambria Math" panose="02040503050406030204" pitchFamily="18" charset="0"/>
                                  </a:rPr>
                                  <m:t>𝑏</m:t>
                                </m:r>
                              </m:sub>
                            </m:sSub>
                          </m:den>
                        </m:f>
                        <m:r>
                          <a:rPr kumimoji="1" lang="en-US" altLang="ja-JP" sz="3200" b="0" i="1" smtClean="0">
                            <a:latin typeface="Cambria Math" panose="02040503050406030204" pitchFamily="18" charset="0"/>
                            <a:ea typeface="Cambria Math" panose="02040503050406030204" pitchFamily="18" charset="0"/>
                          </a:rPr>
                          <m:t>≅</m:t>
                        </m:r>
                        <m:f>
                          <m:fPr>
                            <m:ctrlPr>
                              <a:rPr kumimoji="1" lang="en-US" altLang="ja-JP" sz="3200" b="0" i="1" smtClean="0">
                                <a:latin typeface="Cambria Math" panose="02040503050406030204" pitchFamily="18" charset="0"/>
                                <a:ea typeface="Cambria Math" panose="02040503050406030204" pitchFamily="18" charset="0"/>
                              </a:rPr>
                            </m:ctrlPr>
                          </m:fPr>
                          <m:num>
                            <m:r>
                              <a:rPr kumimoji="1" lang="en-US" altLang="ja-JP" sz="3200" b="0" i="1" smtClean="0">
                                <a:latin typeface="Cambria Math" panose="02040503050406030204" pitchFamily="18" charset="0"/>
                                <a:ea typeface="Cambria Math" panose="02040503050406030204" pitchFamily="18" charset="0"/>
                              </a:rPr>
                              <m:t>6.62×</m:t>
                            </m:r>
                            <m:sSup>
                              <m:sSupPr>
                                <m:ctrlPr>
                                  <a:rPr kumimoji="1" lang="en-US" altLang="ja-JP" sz="3200" b="0" i="1" smtClean="0">
                                    <a:latin typeface="Cambria Math" panose="02040503050406030204" pitchFamily="18" charset="0"/>
                                    <a:ea typeface="Cambria Math" panose="02040503050406030204" pitchFamily="18" charset="0"/>
                                  </a:rPr>
                                </m:ctrlPr>
                              </m:sSupPr>
                              <m:e>
                                <m:r>
                                  <a:rPr kumimoji="1" lang="en-US" altLang="ja-JP" sz="3200" b="0" i="1" smtClean="0">
                                    <a:latin typeface="Cambria Math" panose="02040503050406030204" pitchFamily="18" charset="0"/>
                                    <a:ea typeface="Cambria Math" panose="02040503050406030204" pitchFamily="18" charset="0"/>
                                  </a:rPr>
                                  <m:t>10</m:t>
                                </m:r>
                              </m:e>
                              <m:sup>
                                <m:r>
                                  <a:rPr kumimoji="1" lang="en-US" altLang="ja-JP" sz="3200" b="0" i="1" smtClean="0">
                                    <a:latin typeface="Cambria Math" panose="02040503050406030204" pitchFamily="18" charset="0"/>
                                    <a:ea typeface="Cambria Math" panose="02040503050406030204" pitchFamily="18" charset="0"/>
                                  </a:rPr>
                                  <m:t>−34</m:t>
                                </m:r>
                              </m:sup>
                            </m:sSup>
                            <m:r>
                              <a:rPr kumimoji="1" lang="en-US" altLang="ja-JP" sz="3200" b="0" i="1" smtClean="0">
                                <a:latin typeface="Cambria Math" panose="02040503050406030204" pitchFamily="18" charset="0"/>
                                <a:ea typeface="Cambria Math" panose="02040503050406030204" pitchFamily="18" charset="0"/>
                              </a:rPr>
                              <m:t>×345×</m:t>
                            </m:r>
                            <m:sSup>
                              <m:sSupPr>
                                <m:ctrlPr>
                                  <a:rPr kumimoji="1" lang="en-US" altLang="ja-JP" sz="3200" b="0" i="1" smtClean="0">
                                    <a:latin typeface="Cambria Math" panose="02040503050406030204" pitchFamily="18" charset="0"/>
                                    <a:ea typeface="Cambria Math" panose="02040503050406030204" pitchFamily="18" charset="0"/>
                                  </a:rPr>
                                </m:ctrlPr>
                              </m:sSupPr>
                              <m:e>
                                <m:r>
                                  <a:rPr kumimoji="1" lang="en-US" altLang="ja-JP" sz="3200" b="0" i="1" smtClean="0">
                                    <a:latin typeface="Cambria Math" panose="02040503050406030204" pitchFamily="18" charset="0"/>
                                    <a:ea typeface="Cambria Math" panose="02040503050406030204" pitchFamily="18" charset="0"/>
                                  </a:rPr>
                                  <m:t>10</m:t>
                                </m:r>
                              </m:e>
                              <m:sup>
                                <m:r>
                                  <a:rPr kumimoji="1" lang="en-US" altLang="ja-JP" sz="3200" b="0" i="1" smtClean="0">
                                    <a:latin typeface="Cambria Math" panose="02040503050406030204" pitchFamily="18" charset="0"/>
                                    <a:ea typeface="Cambria Math" panose="02040503050406030204" pitchFamily="18" charset="0"/>
                                  </a:rPr>
                                  <m:t>9</m:t>
                                </m:r>
                              </m:sup>
                            </m:sSup>
                          </m:num>
                          <m:den>
                            <m:r>
                              <a:rPr kumimoji="1" lang="en-US" altLang="ja-JP" sz="3200" b="0" i="1" smtClean="0">
                                <a:latin typeface="Cambria Math" panose="02040503050406030204" pitchFamily="18" charset="0"/>
                                <a:ea typeface="Cambria Math" panose="02040503050406030204" pitchFamily="18" charset="0"/>
                              </a:rPr>
                              <m:t>1.38×</m:t>
                            </m:r>
                            <m:sSup>
                              <m:sSupPr>
                                <m:ctrlPr>
                                  <a:rPr kumimoji="1" lang="en-US" altLang="ja-JP" sz="3200" b="0" i="1" smtClean="0">
                                    <a:latin typeface="Cambria Math" panose="02040503050406030204" pitchFamily="18" charset="0"/>
                                    <a:ea typeface="Cambria Math" panose="02040503050406030204" pitchFamily="18" charset="0"/>
                                  </a:rPr>
                                </m:ctrlPr>
                              </m:sSupPr>
                              <m:e>
                                <m:r>
                                  <a:rPr kumimoji="1" lang="en-US" altLang="ja-JP" sz="3200" b="0" i="1" smtClean="0">
                                    <a:latin typeface="Cambria Math" panose="02040503050406030204" pitchFamily="18" charset="0"/>
                                    <a:ea typeface="Cambria Math" panose="02040503050406030204" pitchFamily="18" charset="0"/>
                                  </a:rPr>
                                  <m:t>10</m:t>
                                </m:r>
                              </m:e>
                              <m:sup>
                                <m:r>
                                  <a:rPr kumimoji="1" lang="en-US" altLang="ja-JP" sz="3200" b="0" i="1" smtClean="0">
                                    <a:latin typeface="Cambria Math" panose="02040503050406030204" pitchFamily="18" charset="0"/>
                                    <a:ea typeface="Cambria Math" panose="02040503050406030204" pitchFamily="18" charset="0"/>
                                  </a:rPr>
                                  <m:t>−23</m:t>
                                </m:r>
                              </m:sup>
                            </m:sSup>
                          </m:den>
                        </m:f>
                        <m:r>
                          <a:rPr kumimoji="1" lang="en-US" altLang="ja-JP" sz="3200" i="1">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16.5[</m:t>
                        </m:r>
                        <m:r>
                          <a:rPr kumimoji="1" lang="en-US" altLang="ja-JP" sz="3200" b="0" i="1" smtClean="0">
                            <a:latin typeface="Cambria Math" panose="02040503050406030204" pitchFamily="18" charset="0"/>
                            <a:ea typeface="Cambria Math" panose="02040503050406030204" pitchFamily="18" charset="0"/>
                          </a:rPr>
                          <m:t>𝐾</m:t>
                        </m:r>
                        <m:r>
                          <a:rPr kumimoji="1" lang="en-US" altLang="ja-JP" sz="3200" b="0" i="1" smtClean="0">
                            <a:latin typeface="Cambria Math" panose="02040503050406030204" pitchFamily="18" charset="0"/>
                            <a:ea typeface="Cambria Math" panose="02040503050406030204" pitchFamily="18" charset="0"/>
                          </a:rPr>
                          <m:t>]</m:t>
                        </m:r>
                      </m:oMath>
                    </m:oMathPara>
                  </a14:m>
                  <a:endParaRPr kumimoji="1" lang="en-US" altLang="ja-JP" sz="3200" b="0" dirty="0">
                    <a:ea typeface="Cambria Math" panose="02040503050406030204" pitchFamily="18" charset="0"/>
                  </a:endParaRPr>
                </a:p>
                <a:p>
                  <a:pPr algn="just"/>
                  <a:r>
                    <a:rPr kumimoji="1" lang="ja-JP" altLang="en-US" sz="3200" dirty="0">
                      <a:latin typeface="+mn-ea"/>
                    </a:rPr>
                    <a:t>　となる。</a:t>
                  </a:r>
                  <a:endParaRPr kumimoji="1" lang="en-US" altLang="ja-JP" sz="3200" b="0" dirty="0">
                    <a:latin typeface="+mn-ea"/>
                  </a:endParaRPr>
                </a:p>
              </p:txBody>
            </p:sp>
          </mc:Choice>
          <mc:Fallback xmlns="">
            <p:sp>
              <p:nvSpPr>
                <p:cNvPr id="7" name="テキスト ボックス 6">
                  <a:extLst>
                    <a:ext uri="{FF2B5EF4-FFF2-40B4-BE49-F238E27FC236}">
                      <a16:creationId xmlns:a16="http://schemas.microsoft.com/office/drawing/2014/main" id="{96370EB2-732F-B7EE-BAFB-F849EFEE1BE8}"/>
                    </a:ext>
                  </a:extLst>
                </p:cNvPr>
                <p:cNvSpPr txBox="1">
                  <a:spLocks noRot="1" noChangeAspect="1" noMove="1" noResize="1" noEditPoints="1" noAdjustHandles="1" noChangeArrowheads="1" noChangeShapeType="1" noTextEdit="1"/>
                </p:cNvSpPr>
                <p:nvPr/>
              </p:nvSpPr>
              <p:spPr>
                <a:xfrm>
                  <a:off x="90900" y="14755717"/>
                  <a:ext cx="12009657" cy="3748975"/>
                </a:xfrm>
                <a:prstGeom prst="rect">
                  <a:avLst/>
                </a:prstGeom>
                <a:blipFill>
                  <a:blip r:embed="rId14"/>
                  <a:stretch>
                    <a:fillRect l="-1320" t="-2114" b="-113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D4C2D685-9030-36B4-9CF9-706D0DA87FE5}"/>
                </a:ext>
              </a:extLst>
            </p:cNvPr>
            <p:cNvPicPr>
              <a:picLocks noChangeAspect="1"/>
            </p:cNvPicPr>
            <p:nvPr/>
          </p:nvPicPr>
          <p:blipFill>
            <a:blip r:embed="rId15"/>
            <a:stretch>
              <a:fillRect/>
            </a:stretch>
          </p:blipFill>
          <p:spPr>
            <a:xfrm>
              <a:off x="11853407" y="14541830"/>
              <a:ext cx="3011846" cy="2262116"/>
            </a:xfrm>
            <a:prstGeom prst="rect">
              <a:avLst/>
            </a:prstGeom>
          </p:spPr>
        </p:pic>
        <p:sp>
          <p:nvSpPr>
            <p:cNvPr id="11" name="テキスト ボックス 10">
              <a:extLst>
                <a:ext uri="{FF2B5EF4-FFF2-40B4-BE49-F238E27FC236}">
                  <a16:creationId xmlns:a16="http://schemas.microsoft.com/office/drawing/2014/main" id="{D7A7F658-58BD-3417-C61A-540B848584CC}"/>
                </a:ext>
              </a:extLst>
            </p:cNvPr>
            <p:cNvSpPr txBox="1"/>
            <p:nvPr/>
          </p:nvSpPr>
          <p:spPr>
            <a:xfrm>
              <a:off x="2391782" y="20340895"/>
              <a:ext cx="3790179" cy="584775"/>
            </a:xfrm>
            <a:prstGeom prst="rect">
              <a:avLst/>
            </a:prstGeom>
            <a:noFill/>
          </p:spPr>
          <p:txBody>
            <a:bodyPr wrap="square" rtlCol="0">
              <a:spAutoFit/>
            </a:bodyPr>
            <a:lstStyle/>
            <a:p>
              <a:r>
                <a:rPr lang="ja-JP" altLang="en-US" sz="3200" dirty="0"/>
                <a:t>図</a:t>
              </a:r>
              <a:r>
                <a:rPr lang="en-US" altLang="ja-JP" sz="3200" dirty="0"/>
                <a:t>1</a:t>
              </a:r>
              <a:r>
                <a:rPr lang="ja-JP" altLang="en-US" sz="3200" dirty="0"/>
                <a:t>　</a:t>
              </a:r>
              <a:r>
                <a:rPr lang="en-US" altLang="ja-JP" sz="3200" dirty="0"/>
                <a:t>SIS</a:t>
              </a:r>
              <a:r>
                <a:rPr lang="ja-JP" altLang="en-US" sz="3200" dirty="0"/>
                <a:t>接合</a:t>
              </a:r>
            </a:p>
          </p:txBody>
        </p:sp>
      </p:grpSp>
      <p:sp>
        <p:nvSpPr>
          <p:cNvPr id="12" name="テキスト ボックス 11">
            <a:extLst>
              <a:ext uri="{FF2B5EF4-FFF2-40B4-BE49-F238E27FC236}">
                <a16:creationId xmlns:a16="http://schemas.microsoft.com/office/drawing/2014/main" id="{94C95363-1849-3373-6711-AE66D77A1765}"/>
              </a:ext>
            </a:extLst>
          </p:cNvPr>
          <p:cNvSpPr txBox="1"/>
          <p:nvPr/>
        </p:nvSpPr>
        <p:spPr>
          <a:xfrm>
            <a:off x="11550655" y="16862779"/>
            <a:ext cx="4488759" cy="584775"/>
          </a:xfrm>
          <a:prstGeom prst="rect">
            <a:avLst/>
          </a:prstGeom>
          <a:noFill/>
        </p:spPr>
        <p:txBody>
          <a:bodyPr wrap="square" rtlCol="0">
            <a:spAutoFit/>
          </a:bodyPr>
          <a:lstStyle/>
          <a:p>
            <a:r>
              <a:rPr lang="ja-JP" altLang="en-US" sz="3200"/>
              <a:t>写真</a:t>
            </a:r>
            <a:r>
              <a:rPr lang="en-US" altLang="ja-JP" sz="3200" dirty="0"/>
              <a:t>1</a:t>
            </a:r>
            <a:r>
              <a:rPr lang="ja-JP" altLang="en-US" sz="3200" dirty="0"/>
              <a:t>　</a:t>
            </a:r>
            <a:r>
              <a:rPr lang="en-US" altLang="ja-JP" sz="3200" dirty="0"/>
              <a:t>SIS-mixer</a:t>
            </a:r>
            <a:endParaRPr lang="ja-JP" altLang="en-US" sz="3200" dirty="0"/>
          </a:p>
        </p:txBody>
      </p:sp>
      <p:sp>
        <p:nvSpPr>
          <p:cNvPr id="3" name="テキスト ボックス 2">
            <a:extLst>
              <a:ext uri="{FF2B5EF4-FFF2-40B4-BE49-F238E27FC236}">
                <a16:creationId xmlns:a16="http://schemas.microsoft.com/office/drawing/2014/main" id="{4B748D5E-8396-E584-DE37-0F56CC64849F}"/>
              </a:ext>
            </a:extLst>
          </p:cNvPr>
          <p:cNvSpPr txBox="1"/>
          <p:nvPr/>
        </p:nvSpPr>
        <p:spPr>
          <a:xfrm>
            <a:off x="15469248" y="8950999"/>
            <a:ext cx="14828425" cy="1569660"/>
          </a:xfrm>
          <a:prstGeom prst="rect">
            <a:avLst/>
          </a:prstGeom>
          <a:noFill/>
        </p:spPr>
        <p:txBody>
          <a:bodyPr wrap="square" rtlCol="0">
            <a:spAutoFit/>
          </a:bodyPr>
          <a:lstStyle/>
          <a:p>
            <a:r>
              <a:rPr kumimoji="1" lang="ja-JP" altLang="en-US" sz="3200" dirty="0"/>
              <a:t>実際にジョセフソン電流の振る舞いの調査を行った。図は</a:t>
            </a:r>
            <a:r>
              <a:rPr kumimoji="1" lang="en-US" altLang="ja-JP" sz="3200" dirty="0"/>
              <a:t>SIS-mixer</a:t>
            </a:r>
            <a:r>
              <a:rPr kumimoji="1" lang="ja-JP" altLang="en-US" sz="3200" dirty="0"/>
              <a:t>にかける磁場を</a:t>
            </a:r>
            <a:r>
              <a:rPr kumimoji="1" lang="en-US" altLang="ja-JP" sz="3200" dirty="0"/>
              <a:t>0~50mA</a:t>
            </a:r>
            <a:r>
              <a:rPr kumimoji="1" lang="ja-JP" altLang="en-US" sz="3200" dirty="0"/>
              <a:t>まで</a:t>
            </a:r>
            <a:r>
              <a:rPr kumimoji="1" lang="en-US" altLang="ja-JP" sz="3200" dirty="0"/>
              <a:t>0.1mA</a:t>
            </a:r>
            <a:r>
              <a:rPr kumimoji="1" lang="ja-JP" altLang="en-US" sz="3200" dirty="0"/>
              <a:t>ごとに変化させ、そのときの電流値を測定したものである。</a:t>
            </a:r>
            <a:endParaRPr kumimoji="1" lang="en-US" altLang="ja-JP" sz="3200" dirty="0"/>
          </a:p>
        </p:txBody>
      </p:sp>
      <p:pic>
        <p:nvPicPr>
          <p:cNvPr id="4" name="図 3">
            <a:extLst>
              <a:ext uri="{FF2B5EF4-FFF2-40B4-BE49-F238E27FC236}">
                <a16:creationId xmlns:a16="http://schemas.microsoft.com/office/drawing/2014/main" id="{514314BE-25C1-3D52-7884-226628238209}"/>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bwMode="auto">
          <a:xfrm>
            <a:off x="15033425" y="10439194"/>
            <a:ext cx="8400003" cy="5040000"/>
          </a:xfrm>
          <a:prstGeom prst="rect">
            <a:avLst/>
          </a:prstGeom>
          <a:noFill/>
          <a:ln>
            <a:noFill/>
          </a:ln>
        </p:spPr>
      </p:pic>
      <p:pic>
        <p:nvPicPr>
          <p:cNvPr id="6" name="図 5">
            <a:extLst>
              <a:ext uri="{FF2B5EF4-FFF2-40B4-BE49-F238E27FC236}">
                <a16:creationId xmlns:a16="http://schemas.microsoft.com/office/drawing/2014/main" id="{7E678425-A0A6-7AAD-0D1C-D7EB12BCB1FB}"/>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2454350" y="10394585"/>
            <a:ext cx="8399999" cy="5040000"/>
          </a:xfrm>
          <a:prstGeom prst="rect">
            <a:avLst/>
          </a:prstGeom>
        </p:spPr>
      </p:pic>
      <p:sp>
        <p:nvSpPr>
          <p:cNvPr id="15" name="テキスト ボックス 14">
            <a:extLst>
              <a:ext uri="{FF2B5EF4-FFF2-40B4-BE49-F238E27FC236}">
                <a16:creationId xmlns:a16="http://schemas.microsoft.com/office/drawing/2014/main" id="{E6111956-76BD-0504-7049-5E5C00C7EDC6}"/>
              </a:ext>
            </a:extLst>
          </p:cNvPr>
          <p:cNvSpPr txBox="1"/>
          <p:nvPr/>
        </p:nvSpPr>
        <p:spPr>
          <a:xfrm>
            <a:off x="15419534" y="15402050"/>
            <a:ext cx="7945370" cy="584775"/>
          </a:xfrm>
          <a:prstGeom prst="rect">
            <a:avLst/>
          </a:prstGeom>
          <a:noFill/>
        </p:spPr>
        <p:txBody>
          <a:bodyPr wrap="square" rtlCol="0">
            <a:spAutoFit/>
          </a:bodyPr>
          <a:lstStyle/>
          <a:p>
            <a:r>
              <a:rPr kumimoji="1" lang="ja-JP" altLang="en-US" sz="3200" dirty="0"/>
              <a:t>図</a:t>
            </a:r>
            <a:r>
              <a:rPr kumimoji="1" lang="en-US" altLang="ja-JP" sz="3200" dirty="0"/>
              <a:t>4</a:t>
            </a:r>
            <a:r>
              <a:rPr kumimoji="1" lang="ja-JP" altLang="en-US" sz="3200" dirty="0"/>
              <a:t>　フラウンホーファーパターンあり</a:t>
            </a:r>
          </a:p>
        </p:txBody>
      </p:sp>
      <p:sp>
        <p:nvSpPr>
          <p:cNvPr id="16" name="テキスト ボックス 15">
            <a:extLst>
              <a:ext uri="{FF2B5EF4-FFF2-40B4-BE49-F238E27FC236}">
                <a16:creationId xmlns:a16="http://schemas.microsoft.com/office/drawing/2014/main" id="{7A7A616B-9718-B5E3-2C44-A75C7FD8363C}"/>
              </a:ext>
            </a:extLst>
          </p:cNvPr>
          <p:cNvSpPr txBox="1"/>
          <p:nvPr/>
        </p:nvSpPr>
        <p:spPr>
          <a:xfrm>
            <a:off x="22779747" y="15402050"/>
            <a:ext cx="7945370" cy="584775"/>
          </a:xfrm>
          <a:prstGeom prst="rect">
            <a:avLst/>
          </a:prstGeom>
          <a:noFill/>
        </p:spPr>
        <p:txBody>
          <a:bodyPr wrap="square" rtlCol="0">
            <a:spAutoFit/>
          </a:bodyPr>
          <a:lstStyle/>
          <a:p>
            <a:r>
              <a:rPr kumimoji="1" lang="ja-JP" altLang="en-US" sz="3200" dirty="0"/>
              <a:t>図</a:t>
            </a:r>
            <a:r>
              <a:rPr kumimoji="1" lang="en-US" altLang="ja-JP" sz="3200" dirty="0"/>
              <a:t>5</a:t>
            </a:r>
            <a:r>
              <a:rPr kumimoji="1" lang="ja-JP" altLang="en-US" sz="3200" dirty="0"/>
              <a:t>　フラウンホーファーパターンなし</a:t>
            </a:r>
          </a:p>
        </p:txBody>
      </p:sp>
      <p:sp>
        <p:nvSpPr>
          <p:cNvPr id="27" name="テキスト ボックス 26">
            <a:extLst>
              <a:ext uri="{FF2B5EF4-FFF2-40B4-BE49-F238E27FC236}">
                <a16:creationId xmlns:a16="http://schemas.microsoft.com/office/drawing/2014/main" id="{38EF795E-2141-DE43-5BCD-E1398D392C49}"/>
              </a:ext>
            </a:extLst>
          </p:cNvPr>
          <p:cNvSpPr txBox="1"/>
          <p:nvPr/>
        </p:nvSpPr>
        <p:spPr>
          <a:xfrm>
            <a:off x="15500421" y="19717234"/>
            <a:ext cx="15405652" cy="1015663"/>
          </a:xfrm>
          <a:prstGeom prst="rect">
            <a:avLst/>
          </a:prstGeom>
          <a:noFill/>
        </p:spPr>
        <p:txBody>
          <a:bodyPr wrap="square" rtlCol="0">
            <a:spAutoFit/>
          </a:bodyPr>
          <a:lstStyle/>
          <a:p>
            <a:pPr algn="just"/>
            <a:r>
              <a:rPr kumimoji="1" lang="en-US" altLang="ja-JP" sz="6000" b="1" dirty="0">
                <a:solidFill>
                  <a:schemeClr val="accent2"/>
                </a:solidFill>
              </a:rPr>
              <a:t>5.</a:t>
            </a:r>
            <a:r>
              <a:rPr kumimoji="1" lang="ja-JP" altLang="en-US" sz="6000" b="1" dirty="0">
                <a:solidFill>
                  <a:schemeClr val="accent2"/>
                </a:solidFill>
              </a:rPr>
              <a:t>磁場をトラップしているときの雑音温度</a:t>
            </a:r>
          </a:p>
        </p:txBody>
      </p:sp>
      <p:cxnSp>
        <p:nvCxnSpPr>
          <p:cNvPr id="28" name="直線コネクタ 27">
            <a:extLst>
              <a:ext uri="{FF2B5EF4-FFF2-40B4-BE49-F238E27FC236}">
                <a16:creationId xmlns:a16="http://schemas.microsoft.com/office/drawing/2014/main" id="{44DB23A2-D867-B16F-5335-9CE6B810FCE7}"/>
              </a:ext>
            </a:extLst>
          </p:cNvPr>
          <p:cNvCxnSpPr>
            <a:cxnSpLocks/>
          </p:cNvCxnSpPr>
          <p:nvPr/>
        </p:nvCxnSpPr>
        <p:spPr>
          <a:xfrm flipV="1">
            <a:off x="15500422" y="20728798"/>
            <a:ext cx="14507432" cy="34437"/>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62D7F5BB-CF40-E12D-AEE5-178429FEBAC9}"/>
              </a:ext>
            </a:extLst>
          </p:cNvPr>
          <p:cNvCxnSpPr>
            <a:cxnSpLocks/>
          </p:cNvCxnSpPr>
          <p:nvPr/>
        </p:nvCxnSpPr>
        <p:spPr>
          <a:xfrm flipH="1">
            <a:off x="15430766" y="19442500"/>
            <a:ext cx="14743960" cy="0"/>
          </a:xfrm>
          <a:prstGeom prst="line">
            <a:avLst/>
          </a:prstGeom>
          <a:ln w="76200">
            <a:solidFill>
              <a:schemeClr val="tx2">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57C64C95-4BB7-43A3-7EB0-5C737A57AA4B}"/>
              </a:ext>
            </a:extLst>
          </p:cNvPr>
          <p:cNvSpPr txBox="1"/>
          <p:nvPr/>
        </p:nvSpPr>
        <p:spPr>
          <a:xfrm>
            <a:off x="15436403" y="20911823"/>
            <a:ext cx="14738322" cy="2062103"/>
          </a:xfrm>
          <a:prstGeom prst="rect">
            <a:avLst/>
          </a:prstGeom>
          <a:noFill/>
        </p:spPr>
        <p:txBody>
          <a:bodyPr wrap="square" rtlCol="0">
            <a:spAutoFit/>
          </a:bodyPr>
          <a:lstStyle/>
          <a:p>
            <a:r>
              <a:rPr kumimoji="1" lang="ja-JP" altLang="en-US" sz="3200" dirty="0"/>
              <a:t>磁場がトラップしているとき、</a:t>
            </a:r>
            <a:r>
              <a:rPr kumimoji="1" lang="en-US" altLang="ja-JP" sz="3200" dirty="0"/>
              <a:t>SIS</a:t>
            </a:r>
            <a:r>
              <a:rPr kumimoji="1" lang="ja-JP" altLang="en-US" sz="3200" dirty="0"/>
              <a:t>接合に閉じ込められた磁束が接合を流れる電流に影響を及ぼし雑音温度が大きくなる可能性があると考え、調査を行った。そのためにまず、フラウンホーファーパターンがあるときの雑音温度を測定した。</a:t>
            </a:r>
            <a:endParaRPr kumimoji="1" lang="en-US" altLang="ja-JP" sz="3200" dirty="0"/>
          </a:p>
        </p:txBody>
      </p:sp>
      <p:grpSp>
        <p:nvGrpSpPr>
          <p:cNvPr id="39" name="グループ化 38">
            <a:extLst>
              <a:ext uri="{FF2B5EF4-FFF2-40B4-BE49-F238E27FC236}">
                <a16:creationId xmlns:a16="http://schemas.microsoft.com/office/drawing/2014/main" id="{BB8C1EB3-A2E5-900D-4F0B-B1EEA655D826}"/>
              </a:ext>
            </a:extLst>
          </p:cNvPr>
          <p:cNvGrpSpPr>
            <a:grpSpLocks noChangeAspect="1"/>
          </p:cNvGrpSpPr>
          <p:nvPr/>
        </p:nvGrpSpPr>
        <p:grpSpPr>
          <a:xfrm>
            <a:off x="15081689" y="22760566"/>
            <a:ext cx="8403461" cy="5040000"/>
            <a:chOff x="106107" y="1680187"/>
            <a:chExt cx="5882415" cy="3528000"/>
          </a:xfrm>
        </p:grpSpPr>
        <p:pic>
          <p:nvPicPr>
            <p:cNvPr id="41" name="図 40">
              <a:extLst>
                <a:ext uri="{FF2B5EF4-FFF2-40B4-BE49-F238E27FC236}">
                  <a16:creationId xmlns:a16="http://schemas.microsoft.com/office/drawing/2014/main" id="{051908EA-B43F-E3F0-51A3-C6C5F877AE93}"/>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bwMode="auto">
            <a:xfrm>
              <a:off x="106107" y="1680187"/>
              <a:ext cx="5882415" cy="3528000"/>
            </a:xfrm>
            <a:prstGeom prst="rect">
              <a:avLst/>
            </a:prstGeom>
            <a:noFill/>
            <a:ln>
              <a:noFill/>
            </a:ln>
          </p:spPr>
        </p:pic>
        <p:cxnSp>
          <p:nvCxnSpPr>
            <p:cNvPr id="43" name="直線コネクタ 42">
              <a:extLst>
                <a:ext uri="{FF2B5EF4-FFF2-40B4-BE49-F238E27FC236}">
                  <a16:creationId xmlns:a16="http://schemas.microsoft.com/office/drawing/2014/main" id="{47141338-BFD5-B465-E19B-3B9F5EC4EC6F}"/>
                </a:ext>
              </a:extLst>
            </p:cNvPr>
            <p:cNvCxnSpPr/>
            <p:nvPr/>
          </p:nvCxnSpPr>
          <p:spPr>
            <a:xfrm>
              <a:off x="4850780" y="4033928"/>
              <a:ext cx="0" cy="910265"/>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44" name="テキスト ボックス 43">
              <a:extLst>
                <a:ext uri="{FF2B5EF4-FFF2-40B4-BE49-F238E27FC236}">
                  <a16:creationId xmlns:a16="http://schemas.microsoft.com/office/drawing/2014/main" id="{F8885AF2-BE68-D0E7-11D5-1F3217012778}"/>
                </a:ext>
              </a:extLst>
            </p:cNvPr>
            <p:cNvSpPr txBox="1"/>
            <p:nvPr/>
          </p:nvSpPr>
          <p:spPr>
            <a:xfrm>
              <a:off x="4382245" y="3661920"/>
              <a:ext cx="864489" cy="409343"/>
            </a:xfrm>
            <a:prstGeom prst="rect">
              <a:avLst/>
            </a:prstGeom>
            <a:noFill/>
          </p:spPr>
          <p:txBody>
            <a:bodyPr wrap="square" rtlCol="0">
              <a:spAutoFit/>
            </a:bodyPr>
            <a:lstStyle/>
            <a:p>
              <a:r>
                <a:rPr kumimoji="1" lang="en-US" altLang="ja-JP" sz="3200" b="1" dirty="0"/>
                <a:t>45mA</a:t>
              </a:r>
              <a:endParaRPr kumimoji="1" lang="ja-JP" altLang="en-US" sz="3200" b="1" dirty="0"/>
            </a:p>
          </p:txBody>
        </p:sp>
      </p:grpSp>
      <p:grpSp>
        <p:nvGrpSpPr>
          <p:cNvPr id="45" name="グループ化 44">
            <a:extLst>
              <a:ext uri="{FF2B5EF4-FFF2-40B4-BE49-F238E27FC236}">
                <a16:creationId xmlns:a16="http://schemas.microsoft.com/office/drawing/2014/main" id="{89FB8592-2038-33DD-37C6-3034DA7AB1C2}"/>
              </a:ext>
            </a:extLst>
          </p:cNvPr>
          <p:cNvGrpSpPr>
            <a:grpSpLocks noChangeAspect="1"/>
          </p:cNvGrpSpPr>
          <p:nvPr/>
        </p:nvGrpSpPr>
        <p:grpSpPr>
          <a:xfrm>
            <a:off x="22506071" y="22799050"/>
            <a:ext cx="8400002" cy="5040000"/>
            <a:chOff x="5813464" y="1733136"/>
            <a:chExt cx="5880002" cy="3528000"/>
          </a:xfrm>
        </p:grpSpPr>
        <p:pic>
          <p:nvPicPr>
            <p:cNvPr id="47" name="図 46" descr="テーブル が含まれている画像&#10;&#10;自動的に生成された説明">
              <a:extLst>
                <a:ext uri="{FF2B5EF4-FFF2-40B4-BE49-F238E27FC236}">
                  <a16:creationId xmlns:a16="http://schemas.microsoft.com/office/drawing/2014/main" id="{DC6B5CCE-C7EA-0A30-B8E0-405F5CBA21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13464" y="1733136"/>
              <a:ext cx="5880002" cy="3528000"/>
            </a:xfrm>
            <a:prstGeom prst="rect">
              <a:avLst/>
            </a:prstGeom>
          </p:spPr>
        </p:pic>
        <p:cxnSp>
          <p:nvCxnSpPr>
            <p:cNvPr id="48" name="直線コネクタ 47">
              <a:extLst>
                <a:ext uri="{FF2B5EF4-FFF2-40B4-BE49-F238E27FC236}">
                  <a16:creationId xmlns:a16="http://schemas.microsoft.com/office/drawing/2014/main" id="{A1D3788D-CE39-5E03-9033-415090357E54}"/>
                </a:ext>
              </a:extLst>
            </p:cNvPr>
            <p:cNvCxnSpPr>
              <a:cxnSpLocks/>
            </p:cNvCxnSpPr>
            <p:nvPr/>
          </p:nvCxnSpPr>
          <p:spPr>
            <a:xfrm>
              <a:off x="6513349" y="3718128"/>
              <a:ext cx="384339"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9" name="テキスト ボックス 48">
              <a:extLst>
                <a:ext uri="{FF2B5EF4-FFF2-40B4-BE49-F238E27FC236}">
                  <a16:creationId xmlns:a16="http://schemas.microsoft.com/office/drawing/2014/main" id="{E29BCE80-D2AC-1326-31F8-A7BD3EF04F59}"/>
                </a:ext>
              </a:extLst>
            </p:cNvPr>
            <p:cNvSpPr txBox="1"/>
            <p:nvPr/>
          </p:nvSpPr>
          <p:spPr>
            <a:xfrm>
              <a:off x="6150864" y="3579628"/>
              <a:ext cx="479052" cy="280077"/>
            </a:xfrm>
            <a:prstGeom prst="rect">
              <a:avLst/>
            </a:prstGeom>
            <a:noFill/>
          </p:spPr>
          <p:txBody>
            <a:bodyPr wrap="square" rtlCol="0">
              <a:spAutoFit/>
            </a:bodyPr>
            <a:lstStyle/>
            <a:p>
              <a:r>
                <a:rPr kumimoji="1" lang="en-US" altLang="ja-JP" sz="2000" b="1" dirty="0"/>
                <a:t>125</a:t>
              </a:r>
              <a:endParaRPr kumimoji="1" lang="ja-JP" altLang="en-US" sz="2000" b="1" dirty="0"/>
            </a:p>
          </p:txBody>
        </p:sp>
      </p:grpSp>
      <p:sp>
        <p:nvSpPr>
          <p:cNvPr id="51" name="テキスト ボックス 50">
            <a:extLst>
              <a:ext uri="{FF2B5EF4-FFF2-40B4-BE49-F238E27FC236}">
                <a16:creationId xmlns:a16="http://schemas.microsoft.com/office/drawing/2014/main" id="{8F8D4478-B592-5081-91E1-66BAC5A2DAE5}"/>
              </a:ext>
            </a:extLst>
          </p:cNvPr>
          <p:cNvSpPr txBox="1"/>
          <p:nvPr/>
        </p:nvSpPr>
        <p:spPr>
          <a:xfrm>
            <a:off x="15456324" y="28380999"/>
            <a:ext cx="14738322" cy="1569660"/>
          </a:xfrm>
          <a:prstGeom prst="rect">
            <a:avLst/>
          </a:prstGeom>
          <a:noFill/>
        </p:spPr>
        <p:txBody>
          <a:bodyPr wrap="square" rtlCol="0">
            <a:spAutoFit/>
          </a:bodyPr>
          <a:lstStyle/>
          <a:p>
            <a:r>
              <a:rPr kumimoji="1" lang="ja-JP" altLang="en-US" sz="3200" dirty="0"/>
              <a:t>コイルの電流値が</a:t>
            </a:r>
            <a:r>
              <a:rPr kumimoji="1" lang="en-US" altLang="ja-JP" sz="3200" dirty="0"/>
              <a:t>45mA</a:t>
            </a:r>
            <a:r>
              <a:rPr kumimoji="1" lang="ja-JP" altLang="en-US" sz="3200" dirty="0"/>
              <a:t>のところで磁場をかけたところ、雑音温度は</a:t>
            </a:r>
            <a:r>
              <a:rPr kumimoji="1" lang="en-US" altLang="ja-JP" sz="3200" dirty="0"/>
              <a:t>125K</a:t>
            </a:r>
            <a:r>
              <a:rPr kumimoji="1" lang="ja-JP" altLang="en-US" sz="3200" dirty="0"/>
              <a:t>程度と設計通りの値が得られた。次にフラウンホーファーパターンがないときの雑音温度を測定した。</a:t>
            </a:r>
            <a:endParaRPr kumimoji="1" lang="en-US" altLang="ja-JP" sz="3200" dirty="0"/>
          </a:p>
        </p:txBody>
      </p:sp>
      <p:sp>
        <p:nvSpPr>
          <p:cNvPr id="54" name="テキスト ボックス 53">
            <a:extLst>
              <a:ext uri="{FF2B5EF4-FFF2-40B4-BE49-F238E27FC236}">
                <a16:creationId xmlns:a16="http://schemas.microsoft.com/office/drawing/2014/main" id="{7123B1C0-EC7E-9FBC-B6F8-ECBF13CDF949}"/>
              </a:ext>
            </a:extLst>
          </p:cNvPr>
          <p:cNvSpPr txBox="1"/>
          <p:nvPr/>
        </p:nvSpPr>
        <p:spPr>
          <a:xfrm>
            <a:off x="15583340" y="27748673"/>
            <a:ext cx="7945370" cy="584775"/>
          </a:xfrm>
          <a:prstGeom prst="rect">
            <a:avLst/>
          </a:prstGeom>
          <a:noFill/>
        </p:spPr>
        <p:txBody>
          <a:bodyPr wrap="square" rtlCol="0">
            <a:spAutoFit/>
          </a:bodyPr>
          <a:lstStyle/>
          <a:p>
            <a:r>
              <a:rPr kumimoji="1" lang="ja-JP" altLang="en-US" sz="3200" dirty="0"/>
              <a:t>図</a:t>
            </a:r>
            <a:r>
              <a:rPr kumimoji="1" lang="en-US" altLang="ja-JP" sz="3200" dirty="0"/>
              <a:t>6</a:t>
            </a:r>
            <a:r>
              <a:rPr kumimoji="1" lang="ja-JP" altLang="en-US" sz="3200" dirty="0"/>
              <a:t>　フラウンホーファーパターンあり</a:t>
            </a:r>
          </a:p>
        </p:txBody>
      </p:sp>
      <p:sp>
        <p:nvSpPr>
          <p:cNvPr id="55" name="テキスト ボックス 54">
            <a:extLst>
              <a:ext uri="{FF2B5EF4-FFF2-40B4-BE49-F238E27FC236}">
                <a16:creationId xmlns:a16="http://schemas.microsoft.com/office/drawing/2014/main" id="{1EA834DC-7102-84B4-C5A0-3EAEC9D0AA05}"/>
              </a:ext>
            </a:extLst>
          </p:cNvPr>
          <p:cNvSpPr txBox="1"/>
          <p:nvPr/>
        </p:nvSpPr>
        <p:spPr>
          <a:xfrm>
            <a:off x="24568551" y="27796904"/>
            <a:ext cx="5015903" cy="584775"/>
          </a:xfrm>
          <a:prstGeom prst="rect">
            <a:avLst/>
          </a:prstGeom>
          <a:noFill/>
        </p:spPr>
        <p:txBody>
          <a:bodyPr wrap="square" rtlCol="0">
            <a:spAutoFit/>
          </a:bodyPr>
          <a:lstStyle/>
          <a:p>
            <a:r>
              <a:rPr kumimoji="1" lang="ja-JP" altLang="en-US" sz="3200" dirty="0"/>
              <a:t>図</a:t>
            </a:r>
            <a:r>
              <a:rPr kumimoji="1" lang="en-US" altLang="ja-JP" sz="3200" dirty="0"/>
              <a:t>7</a:t>
            </a:r>
            <a:r>
              <a:rPr kumimoji="1" lang="ja-JP" altLang="en-US" sz="3200" dirty="0"/>
              <a:t>　雑音温度測定結果</a:t>
            </a:r>
          </a:p>
        </p:txBody>
      </p:sp>
      <p:grpSp>
        <p:nvGrpSpPr>
          <p:cNvPr id="56" name="グループ化 55">
            <a:extLst>
              <a:ext uri="{FF2B5EF4-FFF2-40B4-BE49-F238E27FC236}">
                <a16:creationId xmlns:a16="http://schemas.microsoft.com/office/drawing/2014/main" id="{398F7A52-0FE0-D722-CE14-A10A758F245D}"/>
              </a:ext>
            </a:extLst>
          </p:cNvPr>
          <p:cNvGrpSpPr>
            <a:grpSpLocks noChangeAspect="1"/>
          </p:cNvGrpSpPr>
          <p:nvPr/>
        </p:nvGrpSpPr>
        <p:grpSpPr>
          <a:xfrm>
            <a:off x="15018498" y="29928713"/>
            <a:ext cx="8400000" cy="5040000"/>
            <a:chOff x="107318" y="1680187"/>
            <a:chExt cx="5879992" cy="3528000"/>
          </a:xfrm>
        </p:grpSpPr>
        <p:pic>
          <p:nvPicPr>
            <p:cNvPr id="57" name="図 56">
              <a:extLst>
                <a:ext uri="{FF2B5EF4-FFF2-40B4-BE49-F238E27FC236}">
                  <a16:creationId xmlns:a16="http://schemas.microsoft.com/office/drawing/2014/main" id="{82CBA9C0-CC9B-8B7A-B3E9-DAB55AECAA6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bwMode="auto">
            <a:xfrm>
              <a:off x="107318" y="1680187"/>
              <a:ext cx="5879992" cy="3528000"/>
            </a:xfrm>
            <a:prstGeom prst="rect">
              <a:avLst/>
            </a:prstGeom>
            <a:noFill/>
            <a:ln>
              <a:noFill/>
            </a:ln>
          </p:spPr>
        </p:pic>
        <p:cxnSp>
          <p:nvCxnSpPr>
            <p:cNvPr id="58" name="直線コネクタ 57">
              <a:extLst>
                <a:ext uri="{FF2B5EF4-FFF2-40B4-BE49-F238E27FC236}">
                  <a16:creationId xmlns:a16="http://schemas.microsoft.com/office/drawing/2014/main" id="{8470F545-4687-34C4-FF83-1698553EE6D2}"/>
                </a:ext>
              </a:extLst>
            </p:cNvPr>
            <p:cNvCxnSpPr/>
            <p:nvPr/>
          </p:nvCxnSpPr>
          <p:spPr>
            <a:xfrm>
              <a:off x="5226576" y="3975155"/>
              <a:ext cx="0" cy="910265"/>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9" name="テキスト ボックス 58">
              <a:extLst>
                <a:ext uri="{FF2B5EF4-FFF2-40B4-BE49-F238E27FC236}">
                  <a16:creationId xmlns:a16="http://schemas.microsoft.com/office/drawing/2014/main" id="{7115C7FE-413B-6DCD-638B-6913C95A8534}"/>
                </a:ext>
              </a:extLst>
            </p:cNvPr>
            <p:cNvSpPr txBox="1"/>
            <p:nvPr/>
          </p:nvSpPr>
          <p:spPr>
            <a:xfrm>
              <a:off x="4700707" y="3577103"/>
              <a:ext cx="864489" cy="409343"/>
            </a:xfrm>
            <a:prstGeom prst="rect">
              <a:avLst/>
            </a:prstGeom>
            <a:noFill/>
          </p:spPr>
          <p:txBody>
            <a:bodyPr wrap="square" rtlCol="0">
              <a:spAutoFit/>
            </a:bodyPr>
            <a:lstStyle/>
            <a:p>
              <a:r>
                <a:rPr kumimoji="1" lang="en-US" altLang="ja-JP" sz="3200" b="1" dirty="0"/>
                <a:t>50mA</a:t>
              </a:r>
              <a:endParaRPr kumimoji="1" lang="ja-JP" altLang="en-US" sz="3200" b="1" dirty="0"/>
            </a:p>
          </p:txBody>
        </p:sp>
      </p:grpSp>
      <p:grpSp>
        <p:nvGrpSpPr>
          <p:cNvPr id="60" name="グループ化 59">
            <a:extLst>
              <a:ext uri="{FF2B5EF4-FFF2-40B4-BE49-F238E27FC236}">
                <a16:creationId xmlns:a16="http://schemas.microsoft.com/office/drawing/2014/main" id="{2F546667-33CD-2846-D866-E7649D5A0F3E}"/>
              </a:ext>
            </a:extLst>
          </p:cNvPr>
          <p:cNvGrpSpPr>
            <a:grpSpLocks noChangeAspect="1"/>
          </p:cNvGrpSpPr>
          <p:nvPr/>
        </p:nvGrpSpPr>
        <p:grpSpPr>
          <a:xfrm>
            <a:off x="22441152" y="29967197"/>
            <a:ext cx="8400001" cy="5040000"/>
            <a:chOff x="5813465" y="1733136"/>
            <a:chExt cx="5880001" cy="3528000"/>
          </a:xfrm>
        </p:grpSpPr>
        <p:pic>
          <p:nvPicPr>
            <p:cNvPr id="61" name="図 60">
              <a:extLst>
                <a:ext uri="{FF2B5EF4-FFF2-40B4-BE49-F238E27FC236}">
                  <a16:creationId xmlns:a16="http://schemas.microsoft.com/office/drawing/2014/main" id="{DAE2E48D-42BD-4A48-DC20-F798E04073C1}"/>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5813465" y="1733136"/>
              <a:ext cx="5880001" cy="3528000"/>
            </a:xfrm>
            <a:prstGeom prst="rect">
              <a:avLst/>
            </a:prstGeom>
          </p:spPr>
        </p:pic>
        <p:cxnSp>
          <p:nvCxnSpPr>
            <p:cNvPr id="62" name="直線コネクタ 61">
              <a:extLst>
                <a:ext uri="{FF2B5EF4-FFF2-40B4-BE49-F238E27FC236}">
                  <a16:creationId xmlns:a16="http://schemas.microsoft.com/office/drawing/2014/main" id="{08245B67-3A79-8CA4-A49A-A446FF6B1568}"/>
                </a:ext>
              </a:extLst>
            </p:cNvPr>
            <p:cNvCxnSpPr>
              <a:cxnSpLocks/>
            </p:cNvCxnSpPr>
            <p:nvPr/>
          </p:nvCxnSpPr>
          <p:spPr>
            <a:xfrm>
              <a:off x="6513349" y="3718128"/>
              <a:ext cx="384339"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3" name="テキスト ボックス 62">
              <a:extLst>
                <a:ext uri="{FF2B5EF4-FFF2-40B4-BE49-F238E27FC236}">
                  <a16:creationId xmlns:a16="http://schemas.microsoft.com/office/drawing/2014/main" id="{29B8C5AF-1187-FB5D-1665-BB6DC6E05241}"/>
                </a:ext>
              </a:extLst>
            </p:cNvPr>
            <p:cNvSpPr txBox="1"/>
            <p:nvPr/>
          </p:nvSpPr>
          <p:spPr>
            <a:xfrm>
              <a:off x="6150864" y="3579628"/>
              <a:ext cx="479052" cy="280077"/>
            </a:xfrm>
            <a:prstGeom prst="rect">
              <a:avLst/>
            </a:prstGeom>
            <a:noFill/>
          </p:spPr>
          <p:txBody>
            <a:bodyPr wrap="square" rtlCol="0">
              <a:spAutoFit/>
            </a:bodyPr>
            <a:lstStyle/>
            <a:p>
              <a:r>
                <a:rPr kumimoji="1" lang="en-US" altLang="ja-JP" sz="2000" b="1" dirty="0"/>
                <a:t>125</a:t>
              </a:r>
              <a:endParaRPr kumimoji="1" lang="ja-JP" altLang="en-US" sz="2000" b="1" dirty="0"/>
            </a:p>
          </p:txBody>
        </p:sp>
      </p:grpSp>
      <p:sp>
        <p:nvSpPr>
          <p:cNvPr id="1344" name="テキスト ボックス 1343">
            <a:extLst>
              <a:ext uri="{FF2B5EF4-FFF2-40B4-BE49-F238E27FC236}">
                <a16:creationId xmlns:a16="http://schemas.microsoft.com/office/drawing/2014/main" id="{4BF601A6-67E7-8E01-7ABD-592DBA962634}"/>
              </a:ext>
            </a:extLst>
          </p:cNvPr>
          <p:cNvSpPr txBox="1"/>
          <p:nvPr/>
        </p:nvSpPr>
        <p:spPr>
          <a:xfrm>
            <a:off x="15775022" y="34840580"/>
            <a:ext cx="7945370" cy="584775"/>
          </a:xfrm>
          <a:prstGeom prst="rect">
            <a:avLst/>
          </a:prstGeom>
          <a:noFill/>
        </p:spPr>
        <p:txBody>
          <a:bodyPr wrap="square" rtlCol="0">
            <a:spAutoFit/>
          </a:bodyPr>
          <a:lstStyle/>
          <a:p>
            <a:r>
              <a:rPr kumimoji="1" lang="ja-JP" altLang="en-US" sz="3200" dirty="0"/>
              <a:t>図</a:t>
            </a:r>
            <a:r>
              <a:rPr kumimoji="1" lang="en-US" altLang="ja-JP" sz="3200" dirty="0"/>
              <a:t>8</a:t>
            </a:r>
            <a:r>
              <a:rPr kumimoji="1" lang="ja-JP" altLang="en-US" sz="3200" dirty="0"/>
              <a:t>　フラウンホーファーパターンなし</a:t>
            </a:r>
          </a:p>
        </p:txBody>
      </p:sp>
      <p:sp>
        <p:nvSpPr>
          <p:cNvPr id="1345" name="テキスト ボックス 1344">
            <a:extLst>
              <a:ext uri="{FF2B5EF4-FFF2-40B4-BE49-F238E27FC236}">
                <a16:creationId xmlns:a16="http://schemas.microsoft.com/office/drawing/2014/main" id="{4211B512-0DC6-5911-FC4C-30199247ED6E}"/>
              </a:ext>
            </a:extLst>
          </p:cNvPr>
          <p:cNvSpPr txBox="1"/>
          <p:nvPr/>
        </p:nvSpPr>
        <p:spPr>
          <a:xfrm>
            <a:off x="24165887" y="34891206"/>
            <a:ext cx="4704051" cy="584775"/>
          </a:xfrm>
          <a:prstGeom prst="rect">
            <a:avLst/>
          </a:prstGeom>
          <a:noFill/>
        </p:spPr>
        <p:txBody>
          <a:bodyPr wrap="square" rtlCol="0">
            <a:spAutoFit/>
          </a:bodyPr>
          <a:lstStyle/>
          <a:p>
            <a:r>
              <a:rPr kumimoji="1" lang="ja-JP" altLang="en-US" sz="3200" dirty="0"/>
              <a:t>図</a:t>
            </a:r>
            <a:r>
              <a:rPr kumimoji="1" lang="en-US" altLang="ja-JP" sz="3200" dirty="0"/>
              <a:t>9</a:t>
            </a:r>
            <a:r>
              <a:rPr kumimoji="1" lang="ja-JP" altLang="en-US" sz="3200" dirty="0"/>
              <a:t>　雑音温度測定結果</a:t>
            </a:r>
          </a:p>
        </p:txBody>
      </p:sp>
      <p:sp>
        <p:nvSpPr>
          <p:cNvPr id="1350" name="テキスト ボックス 1349">
            <a:extLst>
              <a:ext uri="{FF2B5EF4-FFF2-40B4-BE49-F238E27FC236}">
                <a16:creationId xmlns:a16="http://schemas.microsoft.com/office/drawing/2014/main" id="{29019F5D-C238-9562-7120-BAA9080CB670}"/>
              </a:ext>
            </a:extLst>
          </p:cNvPr>
          <p:cNvSpPr txBox="1"/>
          <p:nvPr/>
        </p:nvSpPr>
        <p:spPr>
          <a:xfrm>
            <a:off x="15456324" y="35359990"/>
            <a:ext cx="14738322" cy="1569660"/>
          </a:xfrm>
          <a:prstGeom prst="rect">
            <a:avLst/>
          </a:prstGeom>
          <a:noFill/>
        </p:spPr>
        <p:txBody>
          <a:bodyPr wrap="square" rtlCol="0">
            <a:spAutoFit/>
          </a:bodyPr>
          <a:lstStyle/>
          <a:p>
            <a:r>
              <a:rPr kumimoji="1" lang="ja-JP" altLang="en-US" sz="3200" dirty="0"/>
              <a:t>コイルの電流値が</a:t>
            </a:r>
            <a:r>
              <a:rPr kumimoji="1" lang="en-US" altLang="ja-JP" sz="3200" dirty="0"/>
              <a:t>50mA</a:t>
            </a:r>
            <a:r>
              <a:rPr kumimoji="1" lang="ja-JP" altLang="en-US" sz="3200" dirty="0"/>
              <a:t>のところで磁場をかけたところ、雑音温度は</a:t>
            </a:r>
            <a:r>
              <a:rPr kumimoji="1" lang="en-US" altLang="ja-JP" sz="3200" dirty="0"/>
              <a:t>125K</a:t>
            </a:r>
            <a:r>
              <a:rPr kumimoji="1" lang="ja-JP" altLang="en-US" sz="3200" dirty="0"/>
              <a:t>程度とフラウンホーファーパターンがあるときと同様の結果だった。このことから、</a:t>
            </a:r>
            <a:r>
              <a:rPr kumimoji="1" lang="en-US" altLang="ja-JP" sz="3200" dirty="0"/>
              <a:t>SIS</a:t>
            </a:r>
            <a:r>
              <a:rPr kumimoji="1" lang="ja-JP" altLang="en-US" sz="3200" dirty="0"/>
              <a:t>接合が磁場をトラップしていても雑音温度に影響は無いことが分かった。</a:t>
            </a:r>
            <a:endParaRPr kumimoji="1" lang="en-US" altLang="ja-JP" sz="3200" dirty="0"/>
          </a:p>
        </p:txBody>
      </p:sp>
      <p:cxnSp>
        <p:nvCxnSpPr>
          <p:cNvPr id="1351" name="直線コネクタ 1350">
            <a:extLst>
              <a:ext uri="{FF2B5EF4-FFF2-40B4-BE49-F238E27FC236}">
                <a16:creationId xmlns:a16="http://schemas.microsoft.com/office/drawing/2014/main" id="{0775AEEE-C419-44A6-FF71-284218EF2E66}"/>
              </a:ext>
            </a:extLst>
          </p:cNvPr>
          <p:cNvCxnSpPr>
            <a:cxnSpLocks/>
          </p:cNvCxnSpPr>
          <p:nvPr/>
        </p:nvCxnSpPr>
        <p:spPr>
          <a:xfrm flipH="1">
            <a:off x="15407767" y="36936369"/>
            <a:ext cx="14743960" cy="0"/>
          </a:xfrm>
          <a:prstGeom prst="line">
            <a:avLst/>
          </a:prstGeom>
          <a:ln w="76200">
            <a:solidFill>
              <a:schemeClr val="tx2">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698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C95BD4164B7824E999AED73C447B10A" ma:contentTypeVersion="13" ma:contentTypeDescription="新しいドキュメントを作成します。" ma:contentTypeScope="" ma:versionID="0fe925794c6f07a719e6cdb5d3081ccb">
  <xsd:schema xmlns:xsd="http://www.w3.org/2001/XMLSchema" xmlns:xs="http://www.w3.org/2001/XMLSchema" xmlns:p="http://schemas.microsoft.com/office/2006/metadata/properties" xmlns:ns3="f05029f2-a87b-4510-85e3-d09d817c1e10" xmlns:ns4="c5a75b05-4de7-45cb-91d3-bf96c11d5cc3" targetNamespace="http://schemas.microsoft.com/office/2006/metadata/properties" ma:root="true" ma:fieldsID="49321fc53a054e5e9c3053061ce2fa22" ns3:_="" ns4:_="">
    <xsd:import namespace="f05029f2-a87b-4510-85e3-d09d817c1e10"/>
    <xsd:import namespace="c5a75b05-4de7-45cb-91d3-bf96c11d5c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029f2-a87b-4510-85e3-d09d817c1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a75b05-4de7-45cb-91d3-bf96c11d5cc3"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05029f2-a87b-4510-85e3-d09d817c1e10" xsi:nil="true"/>
  </documentManagement>
</p:properties>
</file>

<file path=customXml/itemProps1.xml><?xml version="1.0" encoding="utf-8"?>
<ds:datastoreItem xmlns:ds="http://schemas.openxmlformats.org/officeDocument/2006/customXml" ds:itemID="{59AFF2D3-6C13-440D-A70E-EAE9FAB49BFA}">
  <ds:schemaRefs>
    <ds:schemaRef ds:uri="http://schemas.microsoft.com/sharepoint/v3/contenttype/forms"/>
  </ds:schemaRefs>
</ds:datastoreItem>
</file>

<file path=customXml/itemProps2.xml><?xml version="1.0" encoding="utf-8"?>
<ds:datastoreItem xmlns:ds="http://schemas.openxmlformats.org/officeDocument/2006/customXml" ds:itemID="{CA830FFA-5A18-4EF8-8406-FB67988FC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029f2-a87b-4510-85e3-d09d817c1e10"/>
    <ds:schemaRef ds:uri="c5a75b05-4de7-45cb-91d3-bf96c11d5c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D0A0D-1DDD-4340-BE12-60583BD91C3C}">
  <ds:schemaRefs>
    <ds:schemaRef ds:uri="c5a75b05-4de7-45cb-91d3-bf96c11d5cc3"/>
    <ds:schemaRef ds:uri="http://schemas.microsoft.com/office/2006/documentManagement/types"/>
    <ds:schemaRef ds:uri="http://purl.org/dc/dcmitype/"/>
    <ds:schemaRef ds:uri="f05029f2-a87b-4510-85e3-d09d817c1e10"/>
    <ds:schemaRef ds:uri="http://purl.org/dc/elements/1.1/"/>
    <ds:schemaRef ds:uri="http://schemas.microsoft.com/office/infopath/2007/PartnerControls"/>
    <ds:schemaRef ds:uri="http://www.w3.org/XML/1998/namespace"/>
    <ds:schemaRef ds:uri="http://schemas.microsoft.com/office/2006/metadata/properties"/>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2908</TotalTime>
  <Words>933</Words>
  <Application>Microsoft Office PowerPoint</Application>
  <PresentationFormat>ユーザー設定</PresentationFormat>
  <Paragraphs>64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Aptos</vt:lpstr>
      <vt:lpstr>Aptos Display</vt:lpstr>
      <vt:lpstr>Arial</vt:lpstr>
      <vt:lpstr>Cambria Math</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山下　晃矢</dc:creator>
  <cp:lastModifiedBy>山下　晃矢</cp:lastModifiedBy>
  <cp:revision>149</cp:revision>
  <dcterms:created xsi:type="dcterms:W3CDTF">2024-11-13T01:48:18Z</dcterms:created>
  <dcterms:modified xsi:type="dcterms:W3CDTF">2025-01-31T05:54:52Z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0x0101001C95BD4164B7824E999AED73C447B10A</vt:lpwstr>
  </property>
</Properties>
</file>