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343" r:id="rId5"/>
    <p:sldId id="361" r:id="rId6"/>
    <p:sldId id="348" r:id="rId7"/>
    <p:sldId id="349" r:id="rId8"/>
    <p:sldId id="364" r:id="rId9"/>
    <p:sldId id="362" r:id="rId10"/>
    <p:sldId id="367" r:id="rId11"/>
    <p:sldId id="365" r:id="rId12"/>
    <p:sldId id="3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40CE2-055A-0448-A300-2D1101D98C3E}" v="1" dt="2025-03-03T04:05:32.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9276" autoAdjust="0"/>
  </p:normalViewPr>
  <p:slideViewPr>
    <p:cSldViewPr snapToGrid="0">
      <p:cViewPr varScale="1">
        <p:scale>
          <a:sx n="108" d="100"/>
          <a:sy n="108" d="100"/>
        </p:scale>
        <p:origin x="1016" y="2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2357B-5C87-4D81-B14D-04C1FBAEE1A5}" type="datetimeFigureOut">
              <a:rPr kumimoji="1" lang="ja-JP" altLang="en-US" smtClean="0"/>
              <a:t>2025/3/3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615D3-09E1-4103-90A4-49225F7BB073}" type="slidenum">
              <a:rPr kumimoji="1" lang="ja-JP" altLang="en-US" smtClean="0"/>
              <a:t>‹#›</a:t>
            </a:fld>
            <a:endParaRPr kumimoji="1" lang="ja-JP" altLang="en-US"/>
          </a:p>
        </p:txBody>
      </p:sp>
    </p:spTree>
    <p:extLst>
      <p:ext uri="{BB962C8B-B14F-4D97-AF65-F5344CB8AC3E}">
        <p14:creationId xmlns:p14="http://schemas.microsoft.com/office/powerpoint/2010/main" val="1213199596"/>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tro-dic.jp/rayleigh-jeans-approxim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B4</a:t>
            </a:r>
            <a:r>
              <a:rPr kumimoji="1" lang="ja-JP" altLang="en-US" dirty="0"/>
              <a:t>の山下です。私からはこのようなタイトルで発表させていただきます。</a:t>
            </a:r>
          </a:p>
        </p:txBody>
      </p:sp>
      <p:sp>
        <p:nvSpPr>
          <p:cNvPr id="4" name="スライド番号プレースホルダー 3"/>
          <p:cNvSpPr>
            <a:spLocks noGrp="1"/>
          </p:cNvSpPr>
          <p:nvPr>
            <p:ph type="sldNum" sz="quarter" idx="5"/>
          </p:nvPr>
        </p:nvSpPr>
        <p:spPr/>
        <p:txBody>
          <a:bodyPr/>
          <a:lstStyle/>
          <a:p>
            <a:fld id="{CD17EF4B-9217-4052-B36B-8EFD524290E8}" type="slidenum">
              <a:rPr kumimoji="1" lang="ja-JP" altLang="en-US" smtClean="0"/>
              <a:t>1</a:t>
            </a:fld>
            <a:endParaRPr kumimoji="1" lang="ja-JP" altLang="en-US"/>
          </a:p>
        </p:txBody>
      </p:sp>
    </p:spTree>
    <p:extLst>
      <p:ext uri="{BB962C8B-B14F-4D97-AF65-F5344CB8AC3E}">
        <p14:creationId xmlns:p14="http://schemas.microsoft.com/office/powerpoint/2010/main" val="418688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4311C-417E-14E3-14DC-900D386926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B7BE32-740E-F7A5-433E-219307667842}"/>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796982FD-C08D-DBE0-FA48-3099C87207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1.85</a:t>
            </a:r>
            <a:r>
              <a:rPr kumimoji="1" lang="ja-JP" altLang="en-US" dirty="0"/>
              <a:t>ｍ電波望遠鏡では、分子雲の詳細な物理量を導出するために従来の観測帯域に</a:t>
            </a:r>
            <a:r>
              <a:rPr kumimoji="1" lang="en-US" altLang="ja-JP" dirty="0"/>
              <a:t>100GHz</a:t>
            </a:r>
            <a:r>
              <a:rPr kumimoji="1" lang="ja-JP" altLang="en-US" dirty="0"/>
              <a:t>帯を加えた、</a:t>
            </a:r>
            <a:r>
              <a:rPr kumimoji="1" lang="en-US" altLang="ja-JP" dirty="0"/>
              <a:t>3</a:t>
            </a:r>
            <a:r>
              <a:rPr kumimoji="1" lang="ja-JP" altLang="en-US" dirty="0"/>
              <a:t>帯域同時観測を目標としています。（</a:t>
            </a:r>
            <a:r>
              <a:rPr kumimoji="1" lang="en-US" altLang="ja-JP" dirty="0"/>
              <a:t>100GHz</a:t>
            </a:r>
            <a:r>
              <a:rPr kumimoji="1" lang="ja-JP" altLang="en-US" dirty="0"/>
              <a:t>帯の受信機を加えるとなるとコンポーネントの場所の確保も重要となってきます。）</a:t>
            </a:r>
            <a:r>
              <a:rPr lang="ja-JP" altLang="en-US" dirty="0"/>
              <a:t>私は、受信機の高性能化と広帯域超伝導 </a:t>
            </a:r>
            <a:r>
              <a:rPr lang="en-US" altLang="ja-JP" dirty="0"/>
              <a:t>mixer </a:t>
            </a:r>
            <a:r>
              <a:rPr lang="ja-JP" altLang="en-US" dirty="0"/>
              <a:t>を用いた受信機の開発、評価を行いました。また、</a:t>
            </a:r>
            <a:r>
              <a:rPr lang="en-US" altLang="ja-JP" dirty="0"/>
              <a:t>sis-</a:t>
            </a:r>
            <a:r>
              <a:rPr lang="ja-JP" altLang="en-US" dirty="0"/>
              <a:t> </a:t>
            </a:r>
            <a:r>
              <a:rPr lang="en-US" altLang="ja-JP" dirty="0"/>
              <a:t>mixer </a:t>
            </a:r>
            <a:r>
              <a:rPr lang="ja-JP" altLang="en-US" dirty="0"/>
              <a:t>を扱う上で重要となるジョセフソン電流の振る舞いについて調査しました。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300GHz</a:t>
            </a:r>
            <a:r>
              <a:rPr kumimoji="1" lang="ja-JP" altLang="en-US" dirty="0"/>
              <a:t>帯は大気吸収的にも受信機の感度を高くする必要がある。よって他の帯域よりもジョセフソン電流の振る舞いについては気を使う必要があるので、ジョセフソン電流の振る舞いについて調査した。）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（ジョセフソン電流は雑音温度にどのように影響するのか？→経験的にジョセフソン電流が発生していると雑音温度が悪くなる。）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のところジョセフソン電流が雑音温度に悪影響を及ぼすといった情報は見つけられていないが、自分の予想では本来流れるべき電流がジョセフソン電流によって乱されることで雑音温度が大きくはっせいしてしまう？周波数変換の原理的には電圧電流関係の非線形が重要でジョセフソン電流が発生しているとその非線形性が悪くなる（たぶん）ので雑音が大きくなる？とか考えている。）</a:t>
            </a:r>
            <a:endParaRPr kumimoji="1" lang="en-US" altLang="ja-JP" dirty="0"/>
          </a:p>
        </p:txBody>
      </p:sp>
      <p:sp>
        <p:nvSpPr>
          <p:cNvPr id="4" name="スライド番号プレースホルダー 3">
            <a:extLst>
              <a:ext uri="{FF2B5EF4-FFF2-40B4-BE49-F238E27FC236}">
                <a16:creationId xmlns:a16="http://schemas.microsoft.com/office/drawing/2014/main" id="{24EF4771-1294-0C34-0B22-D29708031530}"/>
              </a:ext>
            </a:extLst>
          </p:cNvPr>
          <p:cNvSpPr>
            <a:spLocks noGrp="1"/>
          </p:cNvSpPr>
          <p:nvPr>
            <p:ph type="sldNum" sz="quarter" idx="5"/>
          </p:nvPr>
        </p:nvSpPr>
        <p:spPr/>
        <p:txBody>
          <a:bodyPr/>
          <a:lstStyle/>
          <a:p>
            <a:fld id="{0A20A3C7-5E2D-4DFA-BFE3-FCEAAF68728A}" type="slidenum">
              <a:rPr kumimoji="1" lang="ja-JP" altLang="en-US" smtClean="0"/>
              <a:t>2</a:t>
            </a:fld>
            <a:endParaRPr kumimoji="1" lang="ja-JP" altLang="en-US"/>
          </a:p>
        </p:txBody>
      </p:sp>
    </p:spTree>
    <p:extLst>
      <p:ext uri="{BB962C8B-B14F-4D97-AF65-F5344CB8AC3E}">
        <p14:creationId xmlns:p14="http://schemas.microsoft.com/office/powerpoint/2010/main" val="283608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DADF-F5DA-7402-7648-85FC0E66B7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D2B77C-E7E1-CD8C-9AF5-B9B261590EA6}"/>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64DD531A-A1BF-7B38-12C8-95BA27664C9B}"/>
              </a:ext>
            </a:extLst>
          </p:cNvPr>
          <p:cNvSpPr>
            <a:spLocks noGrp="1"/>
          </p:cNvSpPr>
          <p:nvPr>
            <p:ph type="body" idx="1"/>
          </p:nvPr>
        </p:nvSpPr>
        <p:spPr/>
        <p:txBody>
          <a:bodyPr/>
          <a:lstStyle/>
          <a:p>
            <a:r>
              <a:rPr kumimoji="1" lang="en-US" altLang="ja-JP" dirty="0"/>
              <a:t>SIS-mixer</a:t>
            </a:r>
            <a:r>
              <a:rPr kumimoji="1" lang="ja-JP" altLang="en-US" dirty="0"/>
              <a:t>とは</a:t>
            </a:r>
            <a:r>
              <a:rPr kumimoji="1" lang="en-US" altLang="ja-JP" dirty="0"/>
              <a:t>SIS</a:t>
            </a:r>
            <a:r>
              <a:rPr kumimoji="1" lang="ja-JP" altLang="en-US" dirty="0"/>
              <a:t>接合を使った周波数変換装置のことです。</a:t>
            </a:r>
            <a:r>
              <a:rPr kumimoji="1" lang="en-US" altLang="ja-JP" dirty="0"/>
              <a:t>SIS</a:t>
            </a:r>
            <a:r>
              <a:rPr kumimoji="1" lang="ja-JP" altLang="en-US" dirty="0"/>
              <a:t>接合は図</a:t>
            </a:r>
            <a:r>
              <a:rPr kumimoji="1" lang="en-US" altLang="ja-JP" dirty="0"/>
              <a:t>1</a:t>
            </a:r>
            <a:r>
              <a:rPr kumimoji="1" lang="ja-JP" altLang="en-US" dirty="0"/>
              <a:t>のような構造をしています。</a:t>
            </a:r>
            <a:r>
              <a:rPr kumimoji="1" lang="en-US" altLang="ja-JP" dirty="0"/>
              <a:t>SIS-mixer</a:t>
            </a:r>
            <a:r>
              <a:rPr kumimoji="1" lang="ja-JP" altLang="en-US" dirty="0"/>
              <a:t>の特徴は</a:t>
            </a:r>
            <a:r>
              <a:rPr kumimoji="1" lang="en-US" altLang="ja-JP" dirty="0"/>
              <a:t>mixer</a:t>
            </a:r>
            <a:r>
              <a:rPr kumimoji="1" lang="ja-JP" altLang="en-US" dirty="0"/>
              <a:t>の雑音温度を量子限界程度まで下げることが可能なことです。仮に受信する周波数が</a:t>
            </a:r>
            <a:r>
              <a:rPr kumimoji="1" lang="en-US" altLang="ja-JP" dirty="0"/>
              <a:t>345GHz</a:t>
            </a:r>
            <a:r>
              <a:rPr kumimoji="1" lang="ja-JP" altLang="en-US" dirty="0"/>
              <a:t>だとすると</a:t>
            </a:r>
            <a:r>
              <a:rPr kumimoji="1" lang="en-US" altLang="ja-JP" dirty="0"/>
              <a:t>mixer</a:t>
            </a:r>
            <a:r>
              <a:rPr kumimoji="1" lang="ja-JP" altLang="en-US" dirty="0"/>
              <a:t>の雑音温度は</a:t>
            </a:r>
            <a:r>
              <a:rPr kumimoji="1" lang="en-US" altLang="ja-JP" dirty="0"/>
              <a:t>16.5K</a:t>
            </a:r>
            <a:r>
              <a:rPr kumimoji="1" lang="ja-JP" altLang="en-US" dirty="0"/>
              <a:t>程度となります。</a:t>
            </a:r>
            <a:endParaRPr kumimoji="1" lang="en-US" altLang="ja-JP" dirty="0"/>
          </a:p>
          <a:p>
            <a:r>
              <a:rPr kumimoji="1" lang="ja-JP" altLang="en-US" dirty="0"/>
              <a:t>（式について：一応</a:t>
            </a:r>
            <a:r>
              <a:rPr kumimoji="1" lang="en-US" altLang="ja-JP" dirty="0"/>
              <a:t>E=hv</a:t>
            </a:r>
            <a:r>
              <a:rPr kumimoji="1" lang="ja-JP" altLang="en-US" dirty="0"/>
              <a:t>と</a:t>
            </a:r>
            <a:r>
              <a:rPr kumimoji="1" lang="en-US" altLang="ja-JP" dirty="0" err="1"/>
              <a:t>K_bT</a:t>
            </a:r>
            <a:r>
              <a:rPr kumimoji="1" lang="ja-JP" altLang="en-US" dirty="0"/>
              <a:t>という二つのエネルギーの式から出せることを知っているがなぜこれが量子雑音になるかは理解できていない。量子雑音の電力は</a:t>
            </a:r>
            <a:r>
              <a:rPr lang="ja-JP" altLang="en-US" b="0" i="0" dirty="0">
                <a:solidFill>
                  <a:srgbClr val="3A7FCF"/>
                </a:solidFill>
                <a:effectLst/>
                <a:latin typeface="Lucida Grande"/>
                <a:hlinkClick r:id="rId3"/>
              </a:rPr>
              <a:t>レイリー</a:t>
            </a:r>
            <a:r>
              <a:rPr lang="en-US" altLang="ja-JP" b="0" i="0" dirty="0">
                <a:solidFill>
                  <a:srgbClr val="3A7FCF"/>
                </a:solidFill>
                <a:effectLst/>
                <a:latin typeface="Lucida Grande"/>
                <a:hlinkClick r:id="rId3"/>
              </a:rPr>
              <a:t>-</a:t>
            </a:r>
            <a:r>
              <a:rPr lang="ja-JP" altLang="en-US" b="0" i="0" dirty="0">
                <a:solidFill>
                  <a:srgbClr val="3A7FCF"/>
                </a:solidFill>
                <a:effectLst/>
                <a:latin typeface="Lucida Grande"/>
                <a:hlinkClick r:id="rId3"/>
              </a:rPr>
              <a:t>ジーンズの近似式</a:t>
            </a:r>
            <a:r>
              <a:rPr lang="ja-JP" altLang="en-US" b="0" i="0" dirty="0">
                <a:solidFill>
                  <a:srgbClr val="333333"/>
                </a:solidFill>
                <a:effectLst/>
                <a:latin typeface="Lucida Grande"/>
              </a:rPr>
              <a:t>で計算した入力換算温度からでているらしい</a:t>
            </a:r>
            <a:r>
              <a:rPr kumimoji="1" lang="ja-JP" altLang="en-US" dirty="0"/>
              <a:t>）</a:t>
            </a:r>
          </a:p>
        </p:txBody>
      </p:sp>
      <p:sp>
        <p:nvSpPr>
          <p:cNvPr id="4" name="スライド番号プレースホルダー 3">
            <a:extLst>
              <a:ext uri="{FF2B5EF4-FFF2-40B4-BE49-F238E27FC236}">
                <a16:creationId xmlns:a16="http://schemas.microsoft.com/office/drawing/2014/main" id="{4482C7B9-A78D-019E-65A4-18E85F920E1C}"/>
              </a:ext>
            </a:extLst>
          </p:cNvPr>
          <p:cNvSpPr>
            <a:spLocks noGrp="1"/>
          </p:cNvSpPr>
          <p:nvPr>
            <p:ph type="sldNum" sz="quarter" idx="5"/>
          </p:nvPr>
        </p:nvSpPr>
        <p:spPr/>
        <p:txBody>
          <a:bodyPr/>
          <a:lstStyle/>
          <a:p>
            <a:fld id="{0A20A3C7-5E2D-4DFA-BFE3-FCEAAF68728A}" type="slidenum">
              <a:rPr kumimoji="1" lang="ja-JP" altLang="en-US" smtClean="0"/>
              <a:t>3</a:t>
            </a:fld>
            <a:endParaRPr kumimoji="1" lang="ja-JP" altLang="en-US"/>
          </a:p>
        </p:txBody>
      </p:sp>
    </p:spTree>
    <p:extLst>
      <p:ext uri="{BB962C8B-B14F-4D97-AF65-F5344CB8AC3E}">
        <p14:creationId xmlns:p14="http://schemas.microsoft.com/office/powerpoint/2010/main" val="203289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84325-533F-F6C8-FDAB-20B348468D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52FB57-0755-8B34-CC75-9F35B3095AE9}"/>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84D953A6-E582-F78D-ED62-D9B596ACD94D}"/>
              </a:ext>
            </a:extLst>
          </p:cNvPr>
          <p:cNvSpPr>
            <a:spLocks noGrp="1"/>
          </p:cNvSpPr>
          <p:nvPr>
            <p:ph type="body" idx="1"/>
          </p:nvPr>
        </p:nvSpPr>
        <p:spPr/>
        <p:txBody>
          <a:bodyPr/>
          <a:lstStyle/>
          <a:p>
            <a:r>
              <a:rPr kumimoji="1" lang="en-US" altLang="ja-JP" dirty="0"/>
              <a:t>SIS</a:t>
            </a:r>
            <a:r>
              <a:rPr kumimoji="1" lang="ja-JP" altLang="en-US" dirty="0"/>
              <a:t>接合ではジョセフソン電流と呼ばれるものが発生します。雑音温度を小さくするうえでジョセフソン電流は抑制する必要があります。図</a:t>
            </a:r>
            <a:r>
              <a:rPr kumimoji="1" lang="en-US" altLang="ja-JP" dirty="0"/>
              <a:t>2</a:t>
            </a:r>
            <a:r>
              <a:rPr kumimoji="1" lang="ja-JP" altLang="en-US" dirty="0"/>
              <a:t>は</a:t>
            </a:r>
            <a:r>
              <a:rPr kumimoji="1" lang="en-US" altLang="ja-JP" dirty="0"/>
              <a:t>SIS-mixer</a:t>
            </a:r>
            <a:r>
              <a:rPr kumimoji="1" lang="ja-JP" altLang="en-US" dirty="0"/>
              <a:t>にかける電圧を変化させたときの電流値を測定したもので、磁場をかけるとジョセフソン電流が抑制されることが分かります。</a:t>
            </a:r>
            <a:endParaRPr kumimoji="1" lang="en-US" altLang="ja-JP" dirty="0"/>
          </a:p>
          <a:p>
            <a:r>
              <a:rPr lang="ja-JP" altLang="en-US" b="0" i="0" dirty="0">
                <a:solidFill>
                  <a:srgbClr val="000000"/>
                </a:solidFill>
                <a:effectLst/>
                <a:latin typeface="Meiryo" panose="020B0604030504040204" pitchFamily="50" charset="-128"/>
                <a:ea typeface="Meiryo" panose="020B0604030504040204" pitchFamily="50" charset="-128"/>
              </a:rPr>
              <a:t>（ジョセフソン電流とは、超伝導でみられる単電子トンネル効果がクーパーペアで起こることで発生する電流のこと。通常のトンネル効果と違う点は電圧がゼロの点でも電流が発生すること。この現象は超伝導体の波動関数の位相差によって現れる。）</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左の行ったり来たりしてるのはどうして？：これもジョセフソン電流の影響といえるかもしれないが、どちらかというと測定装置の問題？ジョセフソン電流が発生していると電流測定値がかなり乱れるのでその影響かもしれない。）</a:t>
            </a:r>
            <a:endParaRPr lang="en-US" altLang="ja-JP" b="0" i="0" dirty="0">
              <a:solidFill>
                <a:srgbClr val="000000"/>
              </a:solidFill>
              <a:effectLst/>
              <a:latin typeface="Meiryo" panose="020B0604030504040204" pitchFamily="50" charset="-128"/>
              <a:ea typeface="Meiryo" panose="020B0604030504040204" pitchFamily="50"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4E87C95C-FDC8-6687-CF82-4DB8A5EC0082}"/>
              </a:ext>
            </a:extLst>
          </p:cNvPr>
          <p:cNvSpPr>
            <a:spLocks noGrp="1"/>
          </p:cNvSpPr>
          <p:nvPr>
            <p:ph type="sldNum" sz="quarter" idx="5"/>
          </p:nvPr>
        </p:nvSpPr>
        <p:spPr/>
        <p:txBody>
          <a:bodyPr/>
          <a:lstStyle/>
          <a:p>
            <a:fld id="{0A20A3C7-5E2D-4DFA-BFE3-FCEAAF68728A}" type="slidenum">
              <a:rPr kumimoji="1" lang="ja-JP" altLang="en-US" smtClean="0"/>
              <a:t>4</a:t>
            </a:fld>
            <a:endParaRPr kumimoji="1" lang="ja-JP" altLang="en-US"/>
          </a:p>
        </p:txBody>
      </p:sp>
    </p:spTree>
    <p:extLst>
      <p:ext uri="{BB962C8B-B14F-4D97-AF65-F5344CB8AC3E}">
        <p14:creationId xmlns:p14="http://schemas.microsoft.com/office/powerpoint/2010/main" val="132779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4C2FC-3683-F2D6-B6CC-B9D8D5344C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B20BC35-129E-6DE0-6DB0-47F859715AB2}"/>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8C02FAB1-4239-7C63-BA0C-675690FC2F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先ほど磁場をかけることでジョセフソン電流が抑制できると説明しましたが、具体的にどんな磁場をかければいいのか説明します。</a:t>
            </a:r>
            <a:endParaRPr kumimoji="1"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SIS-mixer</a:t>
            </a:r>
            <a:r>
              <a:rPr kumimoji="1"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磁場をかけていったときの電流値はフラウンホーファーパターンと呼ばれる関係を示します。この関係において谷になっているような部分の磁場をかけることでジョセフソン電流を抑制することができます。</a:t>
            </a:r>
            <a:endParaRPr kumimoji="1"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（じゃあ磁場をかけるって具体的にどんな磁場をかければいいの？にお応えするのがこのスライド。この形は</a:t>
            </a:r>
            <a:r>
              <a:rPr kumimoji="1" lang="en-US" altLang="ja-JP" dirty="0"/>
              <a:t>mixer</a:t>
            </a:r>
            <a:r>
              <a:rPr kumimoji="1" lang="ja-JP" altLang="en-US" dirty="0"/>
              <a:t>とコイルの接続の仕方にも左右される。←</a:t>
            </a:r>
            <a:r>
              <a:rPr kumimoji="1" lang="en-US" altLang="ja-JP" dirty="0"/>
              <a:t>SIS</a:t>
            </a:r>
            <a:r>
              <a:rPr kumimoji="1" lang="ja-JP" altLang="en-US" dirty="0"/>
              <a:t>接合の仕方にもよる。）</a:t>
            </a:r>
          </a:p>
        </p:txBody>
      </p:sp>
      <p:sp>
        <p:nvSpPr>
          <p:cNvPr id="4" name="スライド番号プレースホルダー 3">
            <a:extLst>
              <a:ext uri="{FF2B5EF4-FFF2-40B4-BE49-F238E27FC236}">
                <a16:creationId xmlns:a16="http://schemas.microsoft.com/office/drawing/2014/main" id="{36FF1055-53FE-44D2-239A-A4905202744D}"/>
              </a:ext>
            </a:extLst>
          </p:cNvPr>
          <p:cNvSpPr>
            <a:spLocks noGrp="1"/>
          </p:cNvSpPr>
          <p:nvPr>
            <p:ph type="sldNum" sz="quarter" idx="5"/>
          </p:nvPr>
        </p:nvSpPr>
        <p:spPr/>
        <p:txBody>
          <a:bodyPr/>
          <a:lstStyle/>
          <a:p>
            <a:fld id="{0A20A3C7-5E2D-4DFA-BFE3-FCEAAF68728A}" type="slidenum">
              <a:rPr kumimoji="1" lang="ja-JP" altLang="en-US" smtClean="0"/>
              <a:t>5</a:t>
            </a:fld>
            <a:endParaRPr kumimoji="1" lang="ja-JP" altLang="en-US"/>
          </a:p>
        </p:txBody>
      </p:sp>
    </p:spTree>
    <p:extLst>
      <p:ext uri="{BB962C8B-B14F-4D97-AF65-F5344CB8AC3E}">
        <p14:creationId xmlns:p14="http://schemas.microsoft.com/office/powerpoint/2010/main" val="279647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B554C-3597-9F1D-928B-13A9AE07C3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0E95A9-FF63-AD6B-DA84-99B5E15A3133}"/>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5CD5F876-DB01-E0CF-6BA0-65E3F8F3CA5E}"/>
              </a:ext>
            </a:extLst>
          </p:cNvPr>
          <p:cNvSpPr>
            <a:spLocks noGrp="1"/>
          </p:cNvSpPr>
          <p:nvPr>
            <p:ph type="body" idx="1"/>
          </p:nvPr>
        </p:nvSpPr>
        <p:spPr/>
        <p:txBody>
          <a:bodyPr/>
          <a:lstStyle/>
          <a:p>
            <a:r>
              <a:rPr kumimoji="1" lang="ja-JP" altLang="en-US" dirty="0"/>
              <a:t>実際に、ジョセフソン電流の振る舞いの調査を行いました。図</a:t>
            </a:r>
            <a:r>
              <a:rPr kumimoji="1" lang="en-US" altLang="ja-JP" dirty="0"/>
              <a:t>5,6</a:t>
            </a:r>
            <a:r>
              <a:rPr kumimoji="1" lang="ja-JP" altLang="en-US" dirty="0"/>
              <a:t>は</a:t>
            </a:r>
            <a:r>
              <a:rPr kumimoji="1" lang="en-US" altLang="ja-JP" dirty="0"/>
              <a:t>SIS-mixer</a:t>
            </a:r>
            <a:r>
              <a:rPr kumimoji="1" lang="ja-JP" altLang="en-US" dirty="0"/>
              <a:t>にかける磁場を変化させたときの電流値を測定したもので、フラウンホーファーパターンが確認できるものとできないものがありました。フラウンホーファーパターンが確認できない場合は、</a:t>
            </a:r>
            <a:r>
              <a:rPr kumimoji="1" lang="en-US" altLang="ja-JP" dirty="0"/>
              <a:t>SIS-mixer</a:t>
            </a:r>
            <a:r>
              <a:rPr kumimoji="1" lang="ja-JP" altLang="en-US" dirty="0"/>
              <a:t>が磁場をトラップしている可能性があります。</a:t>
            </a:r>
            <a:r>
              <a:rPr lang="ja-JP" altLang="en-US" sz="1800" dirty="0">
                <a:effectLst/>
                <a:ea typeface="ＭＳ 明朝" panose="02020609040205080304" pitchFamily="17" charset="-128"/>
                <a:cs typeface="Times New Roman" panose="02020603050405020304" pitchFamily="18" charset="0"/>
              </a:rPr>
              <a:t>磁場をトラップする原因として考えられるのは、</a:t>
            </a:r>
            <a:r>
              <a:rPr lang="ja-JP" altLang="ja-JP" sz="1800" dirty="0">
                <a:effectLst/>
                <a:ea typeface="ＭＳ 明朝" panose="02020609040205080304" pitchFamily="17" charset="-128"/>
                <a:cs typeface="Times New Roman" panose="02020603050405020304" pitchFamily="18" charset="0"/>
              </a:rPr>
              <a:t>周辺の磁場の状況（地磁気や外部からの電磁波等）、電流値の不安定さなどが考えられ</a:t>
            </a:r>
            <a:r>
              <a:rPr lang="ja-JP" altLang="en-US" sz="1800" dirty="0">
                <a:effectLst/>
                <a:ea typeface="ＭＳ 明朝" panose="02020609040205080304" pitchFamily="17" charset="-128"/>
                <a:cs typeface="Times New Roman" panose="02020603050405020304" pitchFamily="18" charset="0"/>
              </a:rPr>
              <a:t>ます</a:t>
            </a:r>
            <a:r>
              <a:rPr lang="ja-JP" altLang="ja-JP" sz="1800" dirty="0">
                <a:effectLst/>
                <a:ea typeface="ＭＳ 明朝" panose="02020609040205080304" pitchFamily="17" charset="-128"/>
                <a:cs typeface="Times New Roman" panose="02020603050405020304" pitchFamily="18" charset="0"/>
              </a:rPr>
              <a:t>。しかしいずれも再現性が無く、原因の特定は難しい</a:t>
            </a:r>
            <a:r>
              <a:rPr lang="ja-JP" altLang="en-US" sz="1800" dirty="0">
                <a:effectLst/>
                <a:ea typeface="ＭＳ 明朝" panose="02020609040205080304" pitchFamily="17" charset="-128"/>
                <a:cs typeface="Times New Roman" panose="02020603050405020304" pitchFamily="18" charset="0"/>
              </a:rPr>
              <a:t>です。</a:t>
            </a:r>
            <a:endParaRPr lang="en-US" altLang="ja-JP" sz="1800" dirty="0">
              <a:effectLst/>
              <a:ea typeface="ＭＳ 明朝" panose="02020609040205080304" pitchFamily="17" charset="-128"/>
              <a:cs typeface="Times New Roman" panose="02020603050405020304" pitchFamily="18" charset="0"/>
            </a:endParaRPr>
          </a:p>
          <a:p>
            <a:endParaRPr kumimoji="1" lang="en-US" altLang="ja-JP" sz="1800" dirty="0">
              <a:effectLst/>
              <a:ea typeface="ＭＳ 明朝" panose="02020609040205080304" pitchFamily="17" charset="-128"/>
              <a:cs typeface="Times New Roman" panose="02020603050405020304" pitchFamily="18" charset="0"/>
            </a:endParaRPr>
          </a:p>
          <a:p>
            <a:r>
              <a:rPr kumimoji="1" lang="ja-JP" altLang="en-US" sz="1800" dirty="0">
                <a:effectLst/>
                <a:ea typeface="ＭＳ 明朝" panose="02020609040205080304" pitchFamily="17" charset="-128"/>
                <a:cs typeface="Times New Roman" panose="02020603050405020304" pitchFamily="18" charset="0"/>
              </a:rPr>
              <a:t>（磁場がトラップしている証拠は？→証拠はフラウンホーファーパターンが確認できない場合に磁場がトラップしている可能性があるといえる。あくまで可能性でフラウンホーファーパターンが確認できないからといって絶対トラップしているかというと微妙）</a:t>
            </a:r>
            <a:endParaRPr kumimoji="1" lang="en-US" altLang="ja-JP" sz="1800" dirty="0">
              <a:effectLst/>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E013A82-EE50-845A-B3BE-724B5757536E}"/>
              </a:ext>
            </a:extLst>
          </p:cNvPr>
          <p:cNvSpPr>
            <a:spLocks noGrp="1"/>
          </p:cNvSpPr>
          <p:nvPr>
            <p:ph type="sldNum" sz="quarter" idx="5"/>
          </p:nvPr>
        </p:nvSpPr>
        <p:spPr/>
        <p:txBody>
          <a:bodyPr/>
          <a:lstStyle/>
          <a:p>
            <a:fld id="{0A20A3C7-5E2D-4DFA-BFE3-FCEAAF68728A}" type="slidenum">
              <a:rPr kumimoji="1" lang="ja-JP" altLang="en-US" smtClean="0"/>
              <a:t>6</a:t>
            </a:fld>
            <a:endParaRPr kumimoji="1" lang="ja-JP" altLang="en-US"/>
          </a:p>
        </p:txBody>
      </p:sp>
    </p:spTree>
    <p:extLst>
      <p:ext uri="{BB962C8B-B14F-4D97-AF65-F5344CB8AC3E}">
        <p14:creationId xmlns:p14="http://schemas.microsoft.com/office/powerpoint/2010/main" val="74031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E1BCC-1FEC-9D63-88B2-864B7B5AFE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E1552C-F656-7FFE-F632-E6F26CD38366}"/>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0C5B029A-DB98-3F92-32F5-12AE2E5D6993}"/>
              </a:ext>
            </a:extLst>
          </p:cNvPr>
          <p:cNvSpPr>
            <a:spLocks noGrp="1"/>
          </p:cNvSpPr>
          <p:nvPr>
            <p:ph type="body" idx="1"/>
          </p:nvPr>
        </p:nvSpPr>
        <p:spPr/>
        <p:txBody>
          <a:bodyPr/>
          <a:lstStyle/>
          <a:p>
            <a:r>
              <a:rPr kumimoji="1" lang="ja-JP" altLang="en-US" dirty="0"/>
              <a:t>先ほどの結果を受けて、</a:t>
            </a:r>
            <a:r>
              <a:rPr kumimoji="1" lang="en-US" altLang="ja-JP" dirty="0"/>
              <a:t>SIS</a:t>
            </a:r>
            <a:r>
              <a:rPr kumimoji="1" lang="ja-JP" altLang="en-US" dirty="0"/>
              <a:t>接合が磁場をトラップしているとき、</a:t>
            </a:r>
            <a:r>
              <a:rPr kumimoji="1" lang="en-US" altLang="ja-JP" dirty="0"/>
              <a:t>SIS</a:t>
            </a:r>
            <a:r>
              <a:rPr kumimoji="1" lang="ja-JP" altLang="en-US" dirty="0"/>
              <a:t>接合に閉じこめられた磁束が雑音温度を大きくする可能性があると考え、調査を行いました。まず、フラウンホーファーパターンがあるときの雑音温度を測定しました。その結果コイルの電流値が</a:t>
            </a:r>
            <a:r>
              <a:rPr kumimoji="1" lang="en-US" altLang="ja-JP" dirty="0"/>
              <a:t>45mA</a:t>
            </a:r>
            <a:r>
              <a:rPr kumimoji="1" lang="ja-JP" altLang="en-US" dirty="0"/>
              <a:t>のところで磁場をかけたところ、雑音温度は</a:t>
            </a:r>
            <a:r>
              <a:rPr kumimoji="1" lang="en-US" altLang="ja-JP" dirty="0"/>
              <a:t>125K</a:t>
            </a:r>
            <a:r>
              <a:rPr kumimoji="1" lang="ja-JP" altLang="en-US" dirty="0"/>
              <a:t>程度と設計通りの値が得られました。</a:t>
            </a:r>
          </a:p>
        </p:txBody>
      </p:sp>
      <p:sp>
        <p:nvSpPr>
          <p:cNvPr id="4" name="スライド番号プレースホルダー 3">
            <a:extLst>
              <a:ext uri="{FF2B5EF4-FFF2-40B4-BE49-F238E27FC236}">
                <a16:creationId xmlns:a16="http://schemas.microsoft.com/office/drawing/2014/main" id="{F115F8BD-C21E-F02D-2410-9E610AB1D86A}"/>
              </a:ext>
            </a:extLst>
          </p:cNvPr>
          <p:cNvSpPr>
            <a:spLocks noGrp="1"/>
          </p:cNvSpPr>
          <p:nvPr>
            <p:ph type="sldNum" sz="quarter" idx="5"/>
          </p:nvPr>
        </p:nvSpPr>
        <p:spPr/>
        <p:txBody>
          <a:bodyPr/>
          <a:lstStyle/>
          <a:p>
            <a:fld id="{0A20A3C7-5E2D-4DFA-BFE3-FCEAAF68728A}" type="slidenum">
              <a:rPr kumimoji="1" lang="ja-JP" altLang="en-US" smtClean="0"/>
              <a:t>7</a:t>
            </a:fld>
            <a:endParaRPr kumimoji="1" lang="ja-JP" altLang="en-US"/>
          </a:p>
        </p:txBody>
      </p:sp>
    </p:spTree>
    <p:extLst>
      <p:ext uri="{BB962C8B-B14F-4D97-AF65-F5344CB8AC3E}">
        <p14:creationId xmlns:p14="http://schemas.microsoft.com/office/powerpoint/2010/main" val="359234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7DC4-0080-9B69-8182-593FBABFF2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7087D7-BB4B-7FA6-081B-31FAA27412C2}"/>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119C75E7-2B7B-446C-10D3-4B5DDD12D964}"/>
              </a:ext>
            </a:extLst>
          </p:cNvPr>
          <p:cNvSpPr>
            <a:spLocks noGrp="1"/>
          </p:cNvSpPr>
          <p:nvPr>
            <p:ph type="body" idx="1"/>
          </p:nvPr>
        </p:nvSpPr>
        <p:spPr/>
        <p:txBody>
          <a:bodyPr/>
          <a:lstStyle/>
          <a:p>
            <a:r>
              <a:rPr kumimoji="1" lang="ja-JP" altLang="en-US" dirty="0"/>
              <a:t>次にフラウンホーファーパターンがないときの雑音温度を測定しました。その結果、コイルの電流値が</a:t>
            </a:r>
            <a:r>
              <a:rPr kumimoji="1" lang="en-US" altLang="ja-JP" dirty="0"/>
              <a:t>50mA</a:t>
            </a:r>
            <a:r>
              <a:rPr kumimoji="1" lang="ja-JP" altLang="en-US" dirty="0"/>
              <a:t>のところで磁場をかけると雑音温度は</a:t>
            </a:r>
            <a:r>
              <a:rPr kumimoji="1" lang="en-US" altLang="ja-JP" dirty="0"/>
              <a:t>125K</a:t>
            </a:r>
            <a:r>
              <a:rPr kumimoji="1" lang="ja-JP" altLang="en-US" dirty="0"/>
              <a:t>程度とフラウンホーファーパターンがあるときと同様の値が得られました。このことから</a:t>
            </a:r>
            <a:r>
              <a:rPr kumimoji="1" lang="en-US" altLang="ja-JP" dirty="0"/>
              <a:t>SIS</a:t>
            </a:r>
            <a:r>
              <a:rPr kumimoji="1" lang="ja-JP" altLang="en-US" dirty="0"/>
              <a:t>接合が磁場をトラップしていても、雑音温度に影響は無いことが分かりました。</a:t>
            </a:r>
            <a:endParaRPr kumimoji="1" lang="en-US" altLang="ja-JP" dirty="0"/>
          </a:p>
        </p:txBody>
      </p:sp>
      <p:sp>
        <p:nvSpPr>
          <p:cNvPr id="4" name="スライド番号プレースホルダー 3">
            <a:extLst>
              <a:ext uri="{FF2B5EF4-FFF2-40B4-BE49-F238E27FC236}">
                <a16:creationId xmlns:a16="http://schemas.microsoft.com/office/drawing/2014/main" id="{437954A3-4A77-9B40-1E9A-93CB8E4CC9F4}"/>
              </a:ext>
            </a:extLst>
          </p:cNvPr>
          <p:cNvSpPr>
            <a:spLocks noGrp="1"/>
          </p:cNvSpPr>
          <p:nvPr>
            <p:ph type="sldNum" sz="quarter" idx="5"/>
          </p:nvPr>
        </p:nvSpPr>
        <p:spPr/>
        <p:txBody>
          <a:bodyPr/>
          <a:lstStyle/>
          <a:p>
            <a:fld id="{0A20A3C7-5E2D-4DFA-BFE3-FCEAAF68728A}" type="slidenum">
              <a:rPr kumimoji="1" lang="ja-JP" altLang="en-US" smtClean="0"/>
              <a:t>8</a:t>
            </a:fld>
            <a:endParaRPr kumimoji="1" lang="ja-JP" altLang="en-US"/>
          </a:p>
        </p:txBody>
      </p:sp>
    </p:spTree>
    <p:extLst>
      <p:ext uri="{BB962C8B-B14F-4D97-AF65-F5344CB8AC3E}">
        <p14:creationId xmlns:p14="http://schemas.microsoft.com/office/powerpoint/2010/main" val="1042406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F428-212D-BE23-3029-D01FC63DE95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C6E2A6-00BD-87F2-5276-7161EAEDEED4}"/>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444D4E3A-DA8B-4928-5BD3-8410A2A92FBD}"/>
              </a:ext>
            </a:extLst>
          </p:cNvPr>
          <p:cNvSpPr>
            <a:spLocks noGrp="1"/>
          </p:cNvSpPr>
          <p:nvPr>
            <p:ph type="body" idx="1"/>
          </p:nvPr>
        </p:nvSpPr>
        <p:spPr/>
        <p:txBody>
          <a:bodyPr/>
          <a:lstStyle/>
          <a:p>
            <a:r>
              <a:rPr kumimoji="1" lang="ja-JP" altLang="en-US" dirty="0"/>
              <a:t>最後にまとめと今後です。これで発表を終わります。ありがとうございました。</a:t>
            </a:r>
          </a:p>
        </p:txBody>
      </p:sp>
      <p:sp>
        <p:nvSpPr>
          <p:cNvPr id="4" name="スライド番号プレースホルダー 3">
            <a:extLst>
              <a:ext uri="{FF2B5EF4-FFF2-40B4-BE49-F238E27FC236}">
                <a16:creationId xmlns:a16="http://schemas.microsoft.com/office/drawing/2014/main" id="{A36017F2-B989-708B-30C0-9C480E0E844B}"/>
              </a:ext>
            </a:extLst>
          </p:cNvPr>
          <p:cNvSpPr>
            <a:spLocks noGrp="1"/>
          </p:cNvSpPr>
          <p:nvPr>
            <p:ph type="sldNum" sz="quarter" idx="5"/>
          </p:nvPr>
        </p:nvSpPr>
        <p:spPr/>
        <p:txBody>
          <a:bodyPr/>
          <a:lstStyle/>
          <a:p>
            <a:fld id="{0A20A3C7-5E2D-4DFA-BFE3-FCEAAF68728A}" type="slidenum">
              <a:rPr kumimoji="1" lang="ja-JP" altLang="en-US" smtClean="0"/>
              <a:t>9</a:t>
            </a:fld>
            <a:endParaRPr kumimoji="1" lang="ja-JP" altLang="en-US"/>
          </a:p>
        </p:txBody>
      </p:sp>
    </p:spTree>
    <p:extLst>
      <p:ext uri="{BB962C8B-B14F-4D97-AF65-F5344CB8AC3E}">
        <p14:creationId xmlns:p14="http://schemas.microsoft.com/office/powerpoint/2010/main" val="236141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24709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23387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260568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381071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178755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23383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54708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230573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222294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24246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ECF67B-B8BF-4504-BFF1-8F47F6223400}"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30835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ECF67B-B8BF-4504-BFF1-8F47F6223400}" type="datetimeFigureOut">
              <a:rPr kumimoji="1" lang="ja-JP" altLang="en-US" smtClean="0"/>
              <a:t>2025/3/3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37694D-622E-4726-AD0F-68E277889114}" type="slidenum">
              <a:rPr kumimoji="1" lang="ja-JP" altLang="en-US" smtClean="0"/>
              <a:t>‹#›</a:t>
            </a:fld>
            <a:endParaRPr kumimoji="1" lang="ja-JP" altLang="en-US"/>
          </a:p>
        </p:txBody>
      </p:sp>
    </p:spTree>
    <p:extLst>
      <p:ext uri="{BB962C8B-B14F-4D97-AF65-F5344CB8AC3E}">
        <p14:creationId xmlns:p14="http://schemas.microsoft.com/office/powerpoint/2010/main" val="1185746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371CFEAF-72E0-61B8-6263-2F0B834CF7D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01949FE-E189-95CA-BD03-CF71409DA8A8}"/>
              </a:ext>
            </a:extLst>
          </p:cNvPr>
          <p:cNvSpPr/>
          <p:nvPr/>
        </p:nvSpPr>
        <p:spPr>
          <a:xfrm>
            <a:off x="702527" y="112889"/>
            <a:ext cx="10727473" cy="6604000"/>
          </a:xfrm>
          <a:prstGeom prst="rect">
            <a:avLst/>
          </a:prstGeom>
          <a:solidFill>
            <a:schemeClr val="tx1">
              <a:alpha val="6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dirty="0"/>
          </a:p>
        </p:txBody>
      </p:sp>
      <p:sp>
        <p:nvSpPr>
          <p:cNvPr id="15" name="テキスト ボックス 14">
            <a:extLst>
              <a:ext uri="{FF2B5EF4-FFF2-40B4-BE49-F238E27FC236}">
                <a16:creationId xmlns:a16="http://schemas.microsoft.com/office/drawing/2014/main" id="{2F212A58-DA91-3AE2-4339-566047215E53}"/>
              </a:ext>
            </a:extLst>
          </p:cNvPr>
          <p:cNvSpPr txBox="1"/>
          <p:nvPr/>
        </p:nvSpPr>
        <p:spPr>
          <a:xfrm>
            <a:off x="1796849" y="891659"/>
            <a:ext cx="8598309" cy="5368201"/>
          </a:xfrm>
          <a:prstGeom prst="rect">
            <a:avLst/>
          </a:prstGeom>
          <a:noFill/>
        </p:spPr>
        <p:txBody>
          <a:bodyPr wrap="square" rtlCol="0">
            <a:spAutoFit/>
          </a:bodyPr>
          <a:lstStyle/>
          <a:p>
            <a:pPr algn="ctr">
              <a:lnSpc>
                <a:spcPct val="150000"/>
              </a:lnSpc>
            </a:pPr>
            <a:r>
              <a:rPr lang="en-US" altLang="ja-JP" sz="4000" b="1" spc="37" dirty="0">
                <a:ln w="9525" cmpd="sng">
                  <a:noFill/>
                  <a:prstDash val="solid"/>
                </a:ln>
                <a:solidFill>
                  <a:srgbClr val="70AD47">
                    <a:tint val="1000"/>
                  </a:srgbClr>
                </a:solidFill>
                <a:effectLst>
                  <a:glow rad="38100">
                    <a:schemeClr val="accent1">
                      <a:alpha val="40000"/>
                    </a:schemeClr>
                  </a:glow>
                </a:effectLst>
              </a:rPr>
              <a:t>230,345GHz</a:t>
            </a:r>
            <a:r>
              <a:rPr lang="ja-JP" altLang="en-US" sz="4000" b="1" spc="37" dirty="0">
                <a:ln w="9525" cmpd="sng">
                  <a:noFill/>
                  <a:prstDash val="solid"/>
                </a:ln>
                <a:solidFill>
                  <a:srgbClr val="70AD47">
                    <a:tint val="1000"/>
                  </a:srgbClr>
                </a:solidFill>
                <a:effectLst>
                  <a:glow rad="38100">
                    <a:schemeClr val="accent1">
                      <a:alpha val="40000"/>
                    </a:schemeClr>
                  </a:glow>
                </a:effectLst>
              </a:rPr>
              <a:t>帯広帯域超伝導</a:t>
            </a:r>
            <a:r>
              <a:rPr lang="en-US" altLang="ja-JP" sz="4000" b="1" spc="37" dirty="0">
                <a:ln w="9525" cmpd="sng">
                  <a:noFill/>
                  <a:prstDash val="solid"/>
                </a:ln>
                <a:solidFill>
                  <a:srgbClr val="70AD47">
                    <a:tint val="1000"/>
                  </a:srgbClr>
                </a:solidFill>
                <a:effectLst>
                  <a:glow rad="38100">
                    <a:schemeClr val="accent1">
                      <a:alpha val="40000"/>
                    </a:schemeClr>
                  </a:glow>
                </a:effectLst>
              </a:rPr>
              <a:t>mixer</a:t>
            </a:r>
          </a:p>
          <a:p>
            <a:pPr algn="ctr">
              <a:lnSpc>
                <a:spcPct val="150000"/>
              </a:lnSpc>
            </a:pPr>
            <a:r>
              <a:rPr lang="ja-JP" altLang="en-US" sz="4000" b="1" spc="37" dirty="0">
                <a:ln w="9525" cmpd="sng">
                  <a:noFill/>
                  <a:prstDash val="solid"/>
                </a:ln>
                <a:solidFill>
                  <a:srgbClr val="70AD47">
                    <a:tint val="1000"/>
                  </a:srgbClr>
                </a:solidFill>
                <a:effectLst>
                  <a:glow rad="38100">
                    <a:schemeClr val="accent1">
                      <a:alpha val="40000"/>
                    </a:schemeClr>
                  </a:glow>
                </a:effectLst>
              </a:rPr>
              <a:t>を用いた受信機の開発</a:t>
            </a:r>
            <a:endParaRPr lang="en-US" altLang="ja-JP" sz="4000" b="1" spc="37" dirty="0">
              <a:ln w="9525" cmpd="sng">
                <a:noFill/>
                <a:prstDash val="solid"/>
              </a:ln>
              <a:solidFill>
                <a:srgbClr val="70AD47">
                  <a:tint val="1000"/>
                </a:srgbClr>
              </a:solidFill>
              <a:effectLst>
                <a:glow rad="38100">
                  <a:schemeClr val="accent1">
                    <a:alpha val="40000"/>
                  </a:schemeClr>
                </a:glow>
              </a:effectLst>
            </a:endParaRPr>
          </a:p>
          <a:p>
            <a:pPr algn="ctr">
              <a:lnSpc>
                <a:spcPct val="150000"/>
              </a:lnSpc>
            </a:pPr>
            <a:r>
              <a:rPr lang="en-US" altLang="ja-JP" sz="2400" b="1" spc="37" dirty="0">
                <a:ln w="3175" cmpd="sng">
                  <a:noFill/>
                  <a:prstDash val="solid"/>
                </a:ln>
                <a:solidFill>
                  <a:srgbClr val="70AD47">
                    <a:tint val="1000"/>
                  </a:srgbClr>
                </a:solidFill>
                <a:effectLst>
                  <a:glow rad="38100">
                    <a:schemeClr val="accent1">
                      <a:alpha val="40000"/>
                    </a:schemeClr>
                  </a:glow>
                </a:effectLst>
              </a:rPr>
              <a:t>Development of a receiver using wideband SIS Mixers in the 230 GHz and 345 GHz Bands</a:t>
            </a:r>
          </a:p>
          <a:p>
            <a:pPr algn="ctr">
              <a:lnSpc>
                <a:spcPct val="150000"/>
              </a:lnSpc>
            </a:pPr>
            <a:endParaRPr lang="en-US" altLang="ja-JP" sz="1500" b="1" spc="37" dirty="0">
              <a:ln w="3175" cmpd="sng">
                <a:noFill/>
                <a:prstDash val="solid"/>
              </a:ln>
              <a:solidFill>
                <a:srgbClr val="70AD47">
                  <a:tint val="1000"/>
                </a:srgbClr>
              </a:solidFill>
              <a:effectLst>
                <a:glow rad="38100">
                  <a:schemeClr val="accent1">
                    <a:alpha val="40000"/>
                  </a:schemeClr>
                </a:glow>
              </a:effectLst>
            </a:endParaRPr>
          </a:p>
          <a:p>
            <a:pPr algn="ctr">
              <a:lnSpc>
                <a:spcPct val="150000"/>
              </a:lnSpc>
            </a:pPr>
            <a:r>
              <a:rPr lang="ja-JP" altLang="en-US" sz="2400" b="1" spc="37" dirty="0">
                <a:ln w="3175" cmpd="sng">
                  <a:noFill/>
                  <a:prstDash val="solid"/>
                </a:ln>
                <a:solidFill>
                  <a:srgbClr val="70AD47">
                    <a:tint val="1000"/>
                  </a:srgbClr>
                </a:solidFill>
                <a:effectLst>
                  <a:glow rad="38100">
                    <a:schemeClr val="accent1">
                      <a:alpha val="40000"/>
                    </a:schemeClr>
                  </a:glow>
                </a:effectLst>
              </a:rPr>
              <a:t>大阪府立大学　生命環境科学域　理学類　</a:t>
            </a:r>
            <a:endParaRPr lang="en-US" altLang="ja-JP" sz="2400" b="1" spc="37" dirty="0">
              <a:ln w="3175" cmpd="sng">
                <a:noFill/>
                <a:prstDash val="solid"/>
              </a:ln>
              <a:solidFill>
                <a:srgbClr val="70AD47">
                  <a:tint val="1000"/>
                </a:srgbClr>
              </a:solidFill>
              <a:effectLst>
                <a:glow rad="38100">
                  <a:schemeClr val="accent1">
                    <a:alpha val="40000"/>
                  </a:schemeClr>
                </a:glow>
              </a:effectLst>
            </a:endParaRPr>
          </a:p>
          <a:p>
            <a:pPr algn="ctr">
              <a:lnSpc>
                <a:spcPct val="150000"/>
              </a:lnSpc>
            </a:pPr>
            <a:r>
              <a:rPr lang="ja-JP" altLang="en-US" sz="2400" b="1" spc="37" dirty="0">
                <a:ln w="3175" cmpd="sng">
                  <a:noFill/>
                  <a:prstDash val="solid"/>
                </a:ln>
                <a:solidFill>
                  <a:srgbClr val="70AD47">
                    <a:tint val="1000"/>
                  </a:srgbClr>
                </a:solidFill>
                <a:effectLst>
                  <a:glow rad="38100">
                    <a:schemeClr val="accent1">
                      <a:alpha val="40000"/>
                    </a:schemeClr>
                  </a:glow>
                </a:effectLst>
              </a:rPr>
              <a:t>物理科学課程　電波天文学研究室</a:t>
            </a:r>
            <a:endParaRPr lang="en-US" altLang="ja-JP" sz="2400" b="1" spc="37" dirty="0">
              <a:ln w="3175" cmpd="sng">
                <a:noFill/>
                <a:prstDash val="solid"/>
              </a:ln>
              <a:solidFill>
                <a:srgbClr val="70AD47">
                  <a:tint val="1000"/>
                </a:srgbClr>
              </a:solidFill>
              <a:effectLst>
                <a:glow rad="38100">
                  <a:schemeClr val="accent1">
                    <a:alpha val="40000"/>
                  </a:schemeClr>
                </a:glow>
              </a:effectLst>
            </a:endParaRPr>
          </a:p>
          <a:p>
            <a:pPr algn="ctr">
              <a:lnSpc>
                <a:spcPct val="150000"/>
              </a:lnSpc>
            </a:pPr>
            <a:r>
              <a:rPr lang="en-US" altLang="ja-JP" sz="2400" b="1" spc="37" dirty="0">
                <a:ln w="3175" cmpd="sng">
                  <a:noFill/>
                  <a:prstDash val="solid"/>
                </a:ln>
                <a:solidFill>
                  <a:srgbClr val="70AD47">
                    <a:tint val="1000"/>
                  </a:srgbClr>
                </a:solidFill>
                <a:effectLst>
                  <a:glow rad="38100">
                    <a:schemeClr val="accent1">
                      <a:alpha val="40000"/>
                    </a:schemeClr>
                  </a:glow>
                </a:effectLst>
              </a:rPr>
              <a:t>1211305140</a:t>
            </a:r>
            <a:r>
              <a:rPr lang="ja-JP" altLang="en-US" sz="2400" b="1" spc="37" dirty="0">
                <a:ln w="3175" cmpd="sng">
                  <a:noFill/>
                  <a:prstDash val="solid"/>
                </a:ln>
                <a:solidFill>
                  <a:srgbClr val="70AD47">
                    <a:tint val="1000"/>
                  </a:srgbClr>
                </a:solidFill>
                <a:effectLst>
                  <a:glow rad="38100">
                    <a:schemeClr val="accent1">
                      <a:alpha val="40000"/>
                    </a:schemeClr>
                  </a:glow>
                </a:effectLst>
              </a:rPr>
              <a:t>　山下晃矢　</a:t>
            </a:r>
            <a:r>
              <a:rPr lang="en-US" altLang="ja-JP" sz="2400" b="1" spc="37" dirty="0">
                <a:ln w="3175" cmpd="sng">
                  <a:noFill/>
                  <a:prstDash val="solid"/>
                </a:ln>
                <a:solidFill>
                  <a:srgbClr val="70AD47">
                    <a:tint val="1000"/>
                  </a:srgbClr>
                </a:solidFill>
                <a:effectLst>
                  <a:glow rad="38100">
                    <a:schemeClr val="accent1">
                      <a:alpha val="40000"/>
                    </a:schemeClr>
                  </a:glow>
                </a:effectLst>
              </a:rPr>
              <a:t>Kouya Yamashita</a:t>
            </a:r>
          </a:p>
          <a:p>
            <a:pPr algn="ctr">
              <a:lnSpc>
                <a:spcPct val="150000"/>
              </a:lnSpc>
            </a:pPr>
            <a:endParaRPr lang="ja-JP" altLang="en-US" sz="1500" b="1" spc="37"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50234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7443F-0500-2B0A-119C-369587A306A4}"/>
            </a:ext>
          </a:extLst>
        </p:cNvPr>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C0312555-99CF-56FD-C178-9AEC61E73F5F}"/>
              </a:ext>
            </a:extLst>
          </p:cNvPr>
          <p:cNvCxnSpPr>
            <a:cxnSpLocks/>
          </p:cNvCxnSpPr>
          <p:nvPr/>
        </p:nvCxnSpPr>
        <p:spPr>
          <a:xfrm>
            <a:off x="0" y="754139"/>
            <a:ext cx="12192000" cy="0"/>
          </a:xfrm>
          <a:prstGeom prst="line">
            <a:avLst/>
          </a:prstGeom>
          <a:ln w="5715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4" name="テキスト ボックス 3">
            <a:extLst>
              <a:ext uri="{FF2B5EF4-FFF2-40B4-BE49-F238E27FC236}">
                <a16:creationId xmlns:a16="http://schemas.microsoft.com/office/drawing/2014/main" id="{0FE60D8A-4F3C-AAE1-0982-BF6941D4A4BD}"/>
              </a:ext>
            </a:extLst>
          </p:cNvPr>
          <p:cNvSpPr txBox="1"/>
          <p:nvPr/>
        </p:nvSpPr>
        <p:spPr>
          <a:xfrm>
            <a:off x="47452" y="81145"/>
            <a:ext cx="2869573" cy="584775"/>
          </a:xfrm>
          <a:prstGeom prst="rect">
            <a:avLst/>
          </a:prstGeom>
          <a:noFill/>
        </p:spPr>
        <p:txBody>
          <a:bodyPr wrap="square" rtlCol="0">
            <a:spAutoFit/>
          </a:bodyPr>
          <a:lstStyle/>
          <a:p>
            <a:pPr algn="just"/>
            <a:r>
              <a:rPr lang="ja-JP" altLang="en-US" sz="3200" b="1" dirty="0"/>
              <a:t>研究背景</a:t>
            </a:r>
          </a:p>
        </p:txBody>
      </p:sp>
      <p:sp>
        <p:nvSpPr>
          <p:cNvPr id="2" name="テキスト ボックス 1">
            <a:extLst>
              <a:ext uri="{FF2B5EF4-FFF2-40B4-BE49-F238E27FC236}">
                <a16:creationId xmlns:a16="http://schemas.microsoft.com/office/drawing/2014/main" id="{495D694F-047C-1B0F-55B7-61E7F446BE40}"/>
              </a:ext>
            </a:extLst>
          </p:cNvPr>
          <p:cNvSpPr txBox="1"/>
          <p:nvPr/>
        </p:nvSpPr>
        <p:spPr>
          <a:xfrm>
            <a:off x="11505228" y="185053"/>
            <a:ext cx="588167" cy="461665"/>
          </a:xfrm>
          <a:prstGeom prst="rect">
            <a:avLst/>
          </a:prstGeom>
          <a:noFill/>
        </p:spPr>
        <p:txBody>
          <a:bodyPr wrap="square" rtlCol="0">
            <a:spAutoFit/>
          </a:bodyPr>
          <a:lstStyle/>
          <a:p>
            <a:r>
              <a:rPr lang="en-US" altLang="ja-JP" sz="2400" b="1" dirty="0"/>
              <a:t>1</a:t>
            </a:r>
          </a:p>
        </p:txBody>
      </p:sp>
      <p:pic>
        <p:nvPicPr>
          <p:cNvPr id="18" name="図 17" descr="屋外, ボート, 雪, 男 が含まれている画像&#10;&#10;自動的に生成された説明">
            <a:extLst>
              <a:ext uri="{FF2B5EF4-FFF2-40B4-BE49-F238E27FC236}">
                <a16:creationId xmlns:a16="http://schemas.microsoft.com/office/drawing/2014/main" id="{049B5D40-D14E-5F9D-3822-15179A62E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88" y="1000960"/>
            <a:ext cx="3827177" cy="5102901"/>
          </a:xfrm>
          <a:prstGeom prst="rect">
            <a:avLst/>
          </a:prstGeom>
        </p:spPr>
      </p:pic>
      <p:sp>
        <p:nvSpPr>
          <p:cNvPr id="62" name="テキスト ボックス 61">
            <a:extLst>
              <a:ext uri="{FF2B5EF4-FFF2-40B4-BE49-F238E27FC236}">
                <a16:creationId xmlns:a16="http://schemas.microsoft.com/office/drawing/2014/main" id="{BD69D8F8-8B03-DAD5-A35C-FEA2881643FF}"/>
              </a:ext>
            </a:extLst>
          </p:cNvPr>
          <p:cNvSpPr txBox="1"/>
          <p:nvPr/>
        </p:nvSpPr>
        <p:spPr>
          <a:xfrm>
            <a:off x="392688" y="6253729"/>
            <a:ext cx="3827177" cy="461665"/>
          </a:xfrm>
          <a:prstGeom prst="rect">
            <a:avLst/>
          </a:prstGeom>
          <a:noFill/>
        </p:spPr>
        <p:txBody>
          <a:bodyPr wrap="square" rtlCol="0">
            <a:spAutoFit/>
          </a:bodyPr>
          <a:lstStyle/>
          <a:p>
            <a:r>
              <a:rPr lang="ja-JP" altLang="en-US" sz="2400" dirty="0"/>
              <a:t>写真</a:t>
            </a:r>
            <a:r>
              <a:rPr lang="en-US" altLang="ja-JP" sz="2400" dirty="0"/>
              <a:t>1</a:t>
            </a:r>
            <a:r>
              <a:rPr lang="ja-JP" altLang="en-US" sz="2400" dirty="0"/>
              <a:t>　</a:t>
            </a:r>
            <a:r>
              <a:rPr lang="en-US" altLang="ja-JP" sz="2400" dirty="0"/>
              <a:t>1.85m</a:t>
            </a:r>
            <a:r>
              <a:rPr lang="ja-JP" altLang="en-US" sz="2400" dirty="0"/>
              <a:t>電波望遠鏡</a:t>
            </a:r>
          </a:p>
        </p:txBody>
      </p:sp>
      <p:sp>
        <p:nvSpPr>
          <p:cNvPr id="26" name="テキスト ボックス 25">
            <a:extLst>
              <a:ext uri="{FF2B5EF4-FFF2-40B4-BE49-F238E27FC236}">
                <a16:creationId xmlns:a16="http://schemas.microsoft.com/office/drawing/2014/main" id="{42F33633-783A-B6D5-6E20-F1104ECF2839}"/>
              </a:ext>
            </a:extLst>
          </p:cNvPr>
          <p:cNvSpPr txBox="1"/>
          <p:nvPr/>
        </p:nvSpPr>
        <p:spPr>
          <a:xfrm>
            <a:off x="4751621" y="3429000"/>
            <a:ext cx="7047691" cy="3354765"/>
          </a:xfrm>
          <a:prstGeom prst="rect">
            <a:avLst/>
          </a:prstGeom>
          <a:noFill/>
        </p:spPr>
        <p:txBody>
          <a:bodyPr wrap="square" rtlCol="0">
            <a:spAutoFit/>
          </a:bodyPr>
          <a:lstStyle/>
          <a:p>
            <a:r>
              <a:rPr lang="ja-JP" altLang="en-US" sz="2400" b="1" u="sng" dirty="0"/>
              <a:t>行ったこと</a:t>
            </a:r>
            <a:endParaRPr lang="en-US" altLang="ja-JP" sz="2400" b="1" u="sng" dirty="0"/>
          </a:p>
          <a:p>
            <a:endParaRPr lang="en-US" altLang="ja-JP" sz="2000" dirty="0"/>
          </a:p>
          <a:p>
            <a:r>
              <a:rPr lang="ja-JP" altLang="en-US" sz="2400" dirty="0"/>
              <a:t>・受信機の高性能化のため </a:t>
            </a:r>
            <a:r>
              <a:rPr lang="en-US" altLang="ja-JP" sz="2400" dirty="0"/>
              <a:t>230GHz</a:t>
            </a:r>
            <a:r>
              <a:rPr lang="ja-JP" altLang="en-US" sz="2400" dirty="0"/>
              <a:t>、</a:t>
            </a:r>
            <a:r>
              <a:rPr lang="en-US" altLang="ja-JP" sz="2400" dirty="0"/>
              <a:t>345GHz </a:t>
            </a:r>
            <a:r>
              <a:rPr lang="ja-JP" altLang="en-US" sz="2400" u="sng" dirty="0"/>
              <a:t>帯</a:t>
            </a:r>
            <a:r>
              <a:rPr lang="ja-JP" altLang="en-US" sz="2400" u="sng" dirty="0">
                <a:highlight>
                  <a:srgbClr val="FFFF00"/>
                </a:highlight>
              </a:rPr>
              <a:t>広帯域超伝導 </a:t>
            </a:r>
            <a:r>
              <a:rPr lang="en-US" altLang="ja-JP" sz="2400" u="sng" dirty="0">
                <a:highlight>
                  <a:srgbClr val="FFFF00"/>
                </a:highlight>
              </a:rPr>
              <a:t>mixer </a:t>
            </a:r>
            <a:r>
              <a:rPr lang="ja-JP" altLang="en-US" sz="2400" u="sng" dirty="0">
                <a:highlight>
                  <a:srgbClr val="FFFF00"/>
                </a:highlight>
              </a:rPr>
              <a:t>を用いた</a:t>
            </a:r>
            <a:r>
              <a:rPr lang="en-US" altLang="ja-JP" sz="2400" u="sng" dirty="0">
                <a:highlight>
                  <a:srgbClr val="FFFF00"/>
                </a:highlight>
              </a:rPr>
              <a:t>345GHz </a:t>
            </a:r>
            <a:r>
              <a:rPr lang="ja-JP" altLang="en-US" sz="2400" u="sng" dirty="0">
                <a:highlight>
                  <a:srgbClr val="FFFF00"/>
                </a:highlight>
              </a:rPr>
              <a:t>帯における受信機の開発、評価</a:t>
            </a:r>
            <a:endParaRPr lang="en-US" altLang="ja-JP" sz="2400" u="sng" dirty="0">
              <a:highlight>
                <a:srgbClr val="FFFF00"/>
              </a:highlight>
            </a:endParaRPr>
          </a:p>
          <a:p>
            <a:endParaRPr lang="en-US" altLang="ja-JP" sz="2400" dirty="0"/>
          </a:p>
          <a:p>
            <a:r>
              <a:rPr lang="ja-JP" altLang="en-US" sz="2400" dirty="0"/>
              <a:t>・広帯域超伝導 </a:t>
            </a:r>
            <a:r>
              <a:rPr lang="en-US" altLang="ja-JP" sz="2400" dirty="0"/>
              <a:t>mixer </a:t>
            </a:r>
            <a:r>
              <a:rPr lang="ja-JP" altLang="en-US" sz="2400" dirty="0"/>
              <a:t>を用いた</a:t>
            </a:r>
            <a:r>
              <a:rPr lang="en-US" altLang="ja-JP" sz="2400" dirty="0"/>
              <a:t>345GHz </a:t>
            </a:r>
            <a:r>
              <a:rPr lang="ja-JP" altLang="en-US" sz="2400" dirty="0"/>
              <a:t>帯における受信機で雑音温度悪化の原因となる</a:t>
            </a:r>
            <a:r>
              <a:rPr lang="ja-JP" altLang="en-US" sz="2400" u="sng" dirty="0">
                <a:highlight>
                  <a:srgbClr val="FFFF00"/>
                </a:highlight>
              </a:rPr>
              <a:t>ジョセフソン電流の振る舞いについての調査</a:t>
            </a:r>
          </a:p>
        </p:txBody>
      </p:sp>
      <p:grpSp>
        <p:nvGrpSpPr>
          <p:cNvPr id="6" name="グループ化 5">
            <a:extLst>
              <a:ext uri="{FF2B5EF4-FFF2-40B4-BE49-F238E27FC236}">
                <a16:creationId xmlns:a16="http://schemas.microsoft.com/office/drawing/2014/main" id="{AFEB70E5-6343-C40C-9F3B-14FDA6C92112}"/>
              </a:ext>
            </a:extLst>
          </p:cNvPr>
          <p:cNvGrpSpPr/>
          <p:nvPr/>
        </p:nvGrpSpPr>
        <p:grpSpPr>
          <a:xfrm>
            <a:off x="4906416" y="1767413"/>
            <a:ext cx="6697417" cy="1661584"/>
            <a:chOff x="4906416" y="1767413"/>
            <a:chExt cx="5832165" cy="1353355"/>
          </a:xfrm>
        </p:grpSpPr>
        <p:pic>
          <p:nvPicPr>
            <p:cNvPr id="31" name="図 30">
              <a:extLst>
                <a:ext uri="{FF2B5EF4-FFF2-40B4-BE49-F238E27FC236}">
                  <a16:creationId xmlns:a16="http://schemas.microsoft.com/office/drawing/2014/main" id="{85A7F1F9-84A4-509D-8DA8-A86C5F3C55C6}"/>
                </a:ext>
              </a:extLst>
            </p:cNvPr>
            <p:cNvPicPr>
              <a:picLocks noChangeAspect="1"/>
            </p:cNvPicPr>
            <p:nvPr/>
          </p:nvPicPr>
          <p:blipFill>
            <a:blip r:embed="rId4"/>
            <a:stretch>
              <a:fillRect/>
            </a:stretch>
          </p:blipFill>
          <p:spPr>
            <a:xfrm>
              <a:off x="4906416" y="1767413"/>
              <a:ext cx="5832165" cy="1353355"/>
            </a:xfrm>
            <a:prstGeom prst="rect">
              <a:avLst/>
            </a:prstGeom>
          </p:spPr>
        </p:pic>
        <p:cxnSp>
          <p:nvCxnSpPr>
            <p:cNvPr id="33" name="直線コネクタ 32">
              <a:extLst>
                <a:ext uri="{FF2B5EF4-FFF2-40B4-BE49-F238E27FC236}">
                  <a16:creationId xmlns:a16="http://schemas.microsoft.com/office/drawing/2014/main" id="{338DB90D-3FD7-A81D-5AAC-A400D4575EB8}"/>
                </a:ext>
              </a:extLst>
            </p:cNvPr>
            <p:cNvCxnSpPr>
              <a:cxnSpLocks/>
            </p:cNvCxnSpPr>
            <p:nvPr/>
          </p:nvCxnSpPr>
          <p:spPr>
            <a:xfrm flipH="1">
              <a:off x="5199133" y="2225040"/>
              <a:ext cx="170838" cy="360680"/>
            </a:xfrm>
            <a:prstGeom prst="line">
              <a:avLst/>
            </a:prstGeom>
            <a:ln w="57150"/>
          </p:spPr>
          <p:style>
            <a:lnRef idx="2">
              <a:schemeClr val="dk1"/>
            </a:lnRef>
            <a:fillRef idx="0">
              <a:schemeClr val="dk1"/>
            </a:fillRef>
            <a:effectRef idx="1">
              <a:schemeClr val="dk1"/>
            </a:effectRef>
            <a:fontRef idx="minor">
              <a:schemeClr val="tx1"/>
            </a:fontRef>
          </p:style>
        </p:cxnSp>
        <p:cxnSp>
          <p:nvCxnSpPr>
            <p:cNvPr id="35" name="直線コネクタ 34">
              <a:extLst>
                <a:ext uri="{FF2B5EF4-FFF2-40B4-BE49-F238E27FC236}">
                  <a16:creationId xmlns:a16="http://schemas.microsoft.com/office/drawing/2014/main" id="{262496BC-B5EF-1CBA-DA5B-7F9C23DF3E60}"/>
                </a:ext>
              </a:extLst>
            </p:cNvPr>
            <p:cNvCxnSpPr>
              <a:cxnSpLocks/>
            </p:cNvCxnSpPr>
            <p:nvPr/>
          </p:nvCxnSpPr>
          <p:spPr>
            <a:xfrm flipH="1">
              <a:off x="5354929" y="2225040"/>
              <a:ext cx="634391" cy="0"/>
            </a:xfrm>
            <a:prstGeom prst="line">
              <a:avLst/>
            </a:prstGeom>
            <a:ln w="57150"/>
          </p:spPr>
          <p:style>
            <a:lnRef idx="2">
              <a:schemeClr val="dk1"/>
            </a:lnRef>
            <a:fillRef idx="0">
              <a:schemeClr val="dk1"/>
            </a:fillRef>
            <a:effectRef idx="1">
              <a:schemeClr val="dk1"/>
            </a:effectRef>
            <a:fontRef idx="minor">
              <a:schemeClr val="tx1"/>
            </a:fontRef>
          </p:style>
        </p:cxnSp>
        <p:cxnSp>
          <p:nvCxnSpPr>
            <p:cNvPr id="53" name="直線コネクタ 52">
              <a:extLst>
                <a:ext uri="{FF2B5EF4-FFF2-40B4-BE49-F238E27FC236}">
                  <a16:creationId xmlns:a16="http://schemas.microsoft.com/office/drawing/2014/main" id="{949D2AA7-F3A2-83A9-B14B-4146DD3FE39C}"/>
                </a:ext>
              </a:extLst>
            </p:cNvPr>
            <p:cNvCxnSpPr>
              <a:cxnSpLocks/>
            </p:cNvCxnSpPr>
            <p:nvPr/>
          </p:nvCxnSpPr>
          <p:spPr>
            <a:xfrm>
              <a:off x="5967825" y="2215691"/>
              <a:ext cx="177291" cy="370029"/>
            </a:xfrm>
            <a:prstGeom prst="line">
              <a:avLst/>
            </a:prstGeom>
            <a:ln w="57150"/>
          </p:spPr>
          <p:style>
            <a:lnRef idx="2">
              <a:schemeClr val="dk1"/>
            </a:lnRef>
            <a:fillRef idx="0">
              <a:schemeClr val="dk1"/>
            </a:fillRef>
            <a:effectRef idx="1">
              <a:schemeClr val="dk1"/>
            </a:effectRef>
            <a:fontRef idx="minor">
              <a:schemeClr val="tx1"/>
            </a:fontRef>
          </p:style>
        </p:cxnSp>
      </p:grpSp>
      <p:sp>
        <p:nvSpPr>
          <p:cNvPr id="61" name="テキスト ボックス 60">
            <a:extLst>
              <a:ext uri="{FF2B5EF4-FFF2-40B4-BE49-F238E27FC236}">
                <a16:creationId xmlns:a16="http://schemas.microsoft.com/office/drawing/2014/main" id="{8116FAC4-EEA7-0615-D8DD-9A3E1F178075}"/>
              </a:ext>
            </a:extLst>
          </p:cNvPr>
          <p:cNvSpPr txBox="1"/>
          <p:nvPr/>
        </p:nvSpPr>
        <p:spPr>
          <a:xfrm>
            <a:off x="4715554" y="1162473"/>
            <a:ext cx="4670384" cy="461665"/>
          </a:xfrm>
          <a:prstGeom prst="rect">
            <a:avLst/>
          </a:prstGeom>
          <a:noFill/>
        </p:spPr>
        <p:txBody>
          <a:bodyPr wrap="square">
            <a:spAutoFit/>
          </a:bodyPr>
          <a:lstStyle/>
          <a:p>
            <a:r>
              <a:rPr lang="ja-JP" altLang="en-US" sz="2400" u="sng" dirty="0"/>
              <a:t>３帯域同時観測</a:t>
            </a:r>
            <a:endParaRPr lang="en-US" altLang="ja-JP" sz="2400" u="sng" dirty="0"/>
          </a:p>
        </p:txBody>
      </p:sp>
      <p:cxnSp>
        <p:nvCxnSpPr>
          <p:cNvPr id="12" name="直線コネクタ 11">
            <a:extLst>
              <a:ext uri="{FF2B5EF4-FFF2-40B4-BE49-F238E27FC236}">
                <a16:creationId xmlns:a16="http://schemas.microsoft.com/office/drawing/2014/main" id="{6633B423-CB1B-D638-8262-4A7E3CF3B3AE}"/>
              </a:ext>
            </a:extLst>
          </p:cNvPr>
          <p:cNvCxnSpPr>
            <a:cxnSpLocks/>
          </p:cNvCxnSpPr>
          <p:nvPr/>
        </p:nvCxnSpPr>
        <p:spPr>
          <a:xfrm flipV="1">
            <a:off x="8010144" y="2323526"/>
            <a:ext cx="908304" cy="11478"/>
          </a:xfrm>
          <a:prstGeom prst="line">
            <a:avLst/>
          </a:prstGeom>
          <a:ln w="57150"/>
        </p:spPr>
        <p:style>
          <a:lnRef idx="2">
            <a:schemeClr val="dk1"/>
          </a:lnRef>
          <a:fillRef idx="0">
            <a:schemeClr val="dk1"/>
          </a:fillRef>
          <a:effectRef idx="1">
            <a:schemeClr val="dk1"/>
          </a:effectRef>
          <a:fontRef idx="minor">
            <a:schemeClr val="tx1"/>
          </a:fontRef>
        </p:style>
      </p:cxnSp>
      <p:cxnSp>
        <p:nvCxnSpPr>
          <p:cNvPr id="15" name="直線コネクタ 14">
            <a:extLst>
              <a:ext uri="{FF2B5EF4-FFF2-40B4-BE49-F238E27FC236}">
                <a16:creationId xmlns:a16="http://schemas.microsoft.com/office/drawing/2014/main" id="{CFA0C853-3CF8-4F74-B14F-105CBC48DD93}"/>
              </a:ext>
            </a:extLst>
          </p:cNvPr>
          <p:cNvCxnSpPr>
            <a:cxnSpLocks/>
          </p:cNvCxnSpPr>
          <p:nvPr/>
        </p:nvCxnSpPr>
        <p:spPr>
          <a:xfrm flipV="1">
            <a:off x="7831234" y="2317787"/>
            <a:ext cx="227678" cy="454304"/>
          </a:xfrm>
          <a:prstGeom prst="line">
            <a:avLst/>
          </a:prstGeom>
          <a:ln w="57150"/>
        </p:spPr>
        <p:style>
          <a:lnRef idx="2">
            <a:schemeClr val="dk1"/>
          </a:lnRef>
          <a:fillRef idx="0">
            <a:schemeClr val="dk1"/>
          </a:fillRef>
          <a:effectRef idx="1">
            <a:schemeClr val="dk1"/>
          </a:effectRef>
          <a:fontRef idx="minor">
            <a:schemeClr val="tx1"/>
          </a:fontRef>
        </p:style>
      </p:cxnSp>
      <p:cxnSp>
        <p:nvCxnSpPr>
          <p:cNvPr id="24" name="直線コネクタ 23">
            <a:extLst>
              <a:ext uri="{FF2B5EF4-FFF2-40B4-BE49-F238E27FC236}">
                <a16:creationId xmlns:a16="http://schemas.microsoft.com/office/drawing/2014/main" id="{DA80D784-BB9E-A9EC-F9BC-F3030BF47AF0}"/>
              </a:ext>
            </a:extLst>
          </p:cNvPr>
          <p:cNvCxnSpPr>
            <a:cxnSpLocks/>
          </p:cNvCxnSpPr>
          <p:nvPr/>
        </p:nvCxnSpPr>
        <p:spPr>
          <a:xfrm flipH="1" flipV="1">
            <a:off x="8884920" y="2317586"/>
            <a:ext cx="188323" cy="417994"/>
          </a:xfrm>
          <a:prstGeom prst="line">
            <a:avLst/>
          </a:prstGeom>
          <a:ln w="57150"/>
        </p:spPr>
        <p:style>
          <a:lnRef idx="2">
            <a:schemeClr val="dk1"/>
          </a:lnRef>
          <a:fillRef idx="0">
            <a:schemeClr val="dk1"/>
          </a:fillRef>
          <a:effectRef idx="1">
            <a:schemeClr val="dk1"/>
          </a:effectRef>
          <a:fontRef idx="minor">
            <a:schemeClr val="tx1"/>
          </a:fontRef>
        </p:style>
      </p:cxnSp>
      <p:cxnSp>
        <p:nvCxnSpPr>
          <p:cNvPr id="32" name="直線コネクタ 31">
            <a:extLst>
              <a:ext uri="{FF2B5EF4-FFF2-40B4-BE49-F238E27FC236}">
                <a16:creationId xmlns:a16="http://schemas.microsoft.com/office/drawing/2014/main" id="{C72CC410-EC5B-11AB-F7BA-525ACFBE672F}"/>
              </a:ext>
            </a:extLst>
          </p:cNvPr>
          <p:cNvCxnSpPr>
            <a:cxnSpLocks/>
          </p:cNvCxnSpPr>
          <p:nvPr/>
        </p:nvCxnSpPr>
        <p:spPr>
          <a:xfrm>
            <a:off x="9275439" y="2317586"/>
            <a:ext cx="1163961" cy="0"/>
          </a:xfrm>
          <a:prstGeom prst="line">
            <a:avLst/>
          </a:prstGeom>
          <a:ln w="57150"/>
        </p:spPr>
        <p:style>
          <a:lnRef idx="2">
            <a:schemeClr val="dk1"/>
          </a:lnRef>
          <a:fillRef idx="0">
            <a:schemeClr val="dk1"/>
          </a:fillRef>
          <a:effectRef idx="1">
            <a:schemeClr val="dk1"/>
          </a:effectRef>
          <a:fontRef idx="minor">
            <a:schemeClr val="tx1"/>
          </a:fontRef>
        </p:style>
      </p:cxnSp>
      <p:cxnSp>
        <p:nvCxnSpPr>
          <p:cNvPr id="36" name="直線コネクタ 35">
            <a:extLst>
              <a:ext uri="{FF2B5EF4-FFF2-40B4-BE49-F238E27FC236}">
                <a16:creationId xmlns:a16="http://schemas.microsoft.com/office/drawing/2014/main" id="{FCCEF927-1891-A6AA-4C4B-08E013676BB9}"/>
              </a:ext>
            </a:extLst>
          </p:cNvPr>
          <p:cNvCxnSpPr>
            <a:cxnSpLocks/>
          </p:cNvCxnSpPr>
          <p:nvPr/>
        </p:nvCxnSpPr>
        <p:spPr>
          <a:xfrm flipV="1">
            <a:off x="9073243" y="2317583"/>
            <a:ext cx="227678" cy="454304"/>
          </a:xfrm>
          <a:prstGeom prst="line">
            <a:avLst/>
          </a:prstGeom>
          <a:ln w="57150"/>
        </p:spPr>
        <p:style>
          <a:lnRef idx="2">
            <a:schemeClr val="dk1"/>
          </a:lnRef>
          <a:fillRef idx="0">
            <a:schemeClr val="dk1"/>
          </a:fillRef>
          <a:effectRef idx="1">
            <a:schemeClr val="dk1"/>
          </a:effectRef>
          <a:fontRef idx="minor">
            <a:schemeClr val="tx1"/>
          </a:fontRef>
        </p:style>
      </p:cxnSp>
      <p:cxnSp>
        <p:nvCxnSpPr>
          <p:cNvPr id="37" name="直線コネクタ 36">
            <a:extLst>
              <a:ext uri="{FF2B5EF4-FFF2-40B4-BE49-F238E27FC236}">
                <a16:creationId xmlns:a16="http://schemas.microsoft.com/office/drawing/2014/main" id="{68AB436F-E91E-8555-169F-252D47AE0260}"/>
              </a:ext>
            </a:extLst>
          </p:cNvPr>
          <p:cNvCxnSpPr>
            <a:cxnSpLocks/>
          </p:cNvCxnSpPr>
          <p:nvPr/>
        </p:nvCxnSpPr>
        <p:spPr>
          <a:xfrm flipH="1" flipV="1">
            <a:off x="10401553" y="2322287"/>
            <a:ext cx="192642" cy="449600"/>
          </a:xfrm>
          <a:prstGeom prst="line">
            <a:avLst/>
          </a:prstGeom>
          <a:ln w="571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3062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EDEFD-DFB0-1079-2432-AC6C46126EE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C019ED6-CCF3-4EE1-2725-403A6E5B1207}"/>
              </a:ext>
            </a:extLst>
          </p:cNvPr>
          <p:cNvSpPr txBox="1"/>
          <p:nvPr/>
        </p:nvSpPr>
        <p:spPr>
          <a:xfrm>
            <a:off x="0" y="128578"/>
            <a:ext cx="6612996" cy="584775"/>
          </a:xfrm>
          <a:prstGeom prst="rect">
            <a:avLst/>
          </a:prstGeom>
          <a:noFill/>
        </p:spPr>
        <p:txBody>
          <a:bodyPr wrap="square" rtlCol="0">
            <a:spAutoFit/>
          </a:bodyPr>
          <a:lstStyle/>
          <a:p>
            <a:pPr algn="just"/>
            <a:r>
              <a:rPr lang="en-US" altLang="ja-JP" sz="3200" b="1" dirty="0"/>
              <a:t>SIS-mixer</a:t>
            </a:r>
            <a:r>
              <a:rPr lang="ja-JP" altLang="en-US" sz="3200" b="1" dirty="0"/>
              <a:t>（超伝導</a:t>
            </a:r>
            <a:r>
              <a:rPr lang="en-US" altLang="ja-JP" sz="3200" b="1" dirty="0"/>
              <a:t>mixer</a:t>
            </a:r>
            <a:r>
              <a:rPr lang="ja-JP" altLang="en-US" sz="3200" b="1" dirty="0"/>
              <a:t>）</a:t>
            </a:r>
          </a:p>
        </p:txBody>
      </p:sp>
      <p:pic>
        <p:nvPicPr>
          <p:cNvPr id="9" name="図 8" descr="水, テーブル, 男, フライパン が含まれている画像&#10;&#10;自動的に生成された説明">
            <a:extLst>
              <a:ext uri="{FF2B5EF4-FFF2-40B4-BE49-F238E27FC236}">
                <a16:creationId xmlns:a16="http://schemas.microsoft.com/office/drawing/2014/main" id="{7026F0BB-3D86-CFC3-2673-F69F3A15AE32}"/>
              </a:ext>
            </a:extLst>
          </p:cNvPr>
          <p:cNvPicPr>
            <a:picLocks noChangeAspect="1"/>
          </p:cNvPicPr>
          <p:nvPr/>
        </p:nvPicPr>
        <p:blipFill>
          <a:blip r:embed="rId3">
            <a:extLst>
              <a:ext uri="{28A0092B-C50C-407E-A947-70E740481C1C}">
                <a14:useLocalDpi xmlns:a14="http://schemas.microsoft.com/office/drawing/2010/main" val="0"/>
              </a:ext>
            </a:extLst>
          </a:blip>
          <a:srcRect l="44443" t="20252" r="9349" b="53765"/>
          <a:stretch/>
        </p:blipFill>
        <p:spPr>
          <a:xfrm>
            <a:off x="2200258" y="4306321"/>
            <a:ext cx="2840804" cy="2129789"/>
          </a:xfrm>
          <a:prstGeom prst="rect">
            <a:avLst/>
          </a:prstGeom>
        </p:spPr>
      </p:pic>
      <p:sp>
        <p:nvSpPr>
          <p:cNvPr id="34" name="テキスト ボックス 33">
            <a:extLst>
              <a:ext uri="{FF2B5EF4-FFF2-40B4-BE49-F238E27FC236}">
                <a16:creationId xmlns:a16="http://schemas.microsoft.com/office/drawing/2014/main" id="{89640FA7-9173-2BE0-49F0-B3C53F76E56C}"/>
              </a:ext>
            </a:extLst>
          </p:cNvPr>
          <p:cNvSpPr txBox="1"/>
          <p:nvPr/>
        </p:nvSpPr>
        <p:spPr>
          <a:xfrm>
            <a:off x="2294695" y="6436110"/>
            <a:ext cx="2993695" cy="461665"/>
          </a:xfrm>
          <a:prstGeom prst="rect">
            <a:avLst/>
          </a:prstGeom>
          <a:noFill/>
        </p:spPr>
        <p:txBody>
          <a:bodyPr wrap="square" rtlCol="0">
            <a:spAutoFit/>
          </a:bodyPr>
          <a:lstStyle/>
          <a:p>
            <a:r>
              <a:rPr lang="ja-JP" altLang="en-US" sz="2400" dirty="0"/>
              <a:t>写真</a:t>
            </a:r>
            <a:r>
              <a:rPr lang="en-US" altLang="ja-JP" sz="2400" dirty="0"/>
              <a:t>2</a:t>
            </a:r>
            <a:r>
              <a:rPr lang="ja-JP" altLang="en-US" sz="2400" dirty="0"/>
              <a:t>　</a:t>
            </a:r>
            <a:r>
              <a:rPr lang="en-US" altLang="ja-JP" sz="2400" dirty="0"/>
              <a:t>SIS-mixer</a:t>
            </a:r>
            <a:endParaRPr lang="ja-JP" altLang="en-US" sz="2400" dirty="0"/>
          </a:p>
        </p:txBody>
      </p:sp>
      <p:grpSp>
        <p:nvGrpSpPr>
          <p:cNvPr id="10" name="グループ化 9">
            <a:extLst>
              <a:ext uri="{FF2B5EF4-FFF2-40B4-BE49-F238E27FC236}">
                <a16:creationId xmlns:a16="http://schemas.microsoft.com/office/drawing/2014/main" id="{00F5A832-06DF-95E0-EAEB-06C41A404407}"/>
              </a:ext>
            </a:extLst>
          </p:cNvPr>
          <p:cNvGrpSpPr/>
          <p:nvPr/>
        </p:nvGrpSpPr>
        <p:grpSpPr>
          <a:xfrm>
            <a:off x="6349700" y="4464914"/>
            <a:ext cx="5044655" cy="1662861"/>
            <a:chOff x="4572000" y="4210663"/>
            <a:chExt cx="5044655" cy="1662861"/>
          </a:xfrm>
        </p:grpSpPr>
        <p:grpSp>
          <p:nvGrpSpPr>
            <p:cNvPr id="8" name="グループ化 7">
              <a:extLst>
                <a:ext uri="{FF2B5EF4-FFF2-40B4-BE49-F238E27FC236}">
                  <a16:creationId xmlns:a16="http://schemas.microsoft.com/office/drawing/2014/main" id="{E836CAB9-BAD5-EB9F-E610-DC032092E53B}"/>
                </a:ext>
              </a:extLst>
            </p:cNvPr>
            <p:cNvGrpSpPr/>
            <p:nvPr/>
          </p:nvGrpSpPr>
          <p:grpSpPr>
            <a:xfrm>
              <a:off x="4572000" y="4210663"/>
              <a:ext cx="4718977" cy="1662861"/>
              <a:chOff x="4572000" y="4210663"/>
              <a:chExt cx="4718977" cy="1662861"/>
            </a:xfrm>
          </p:grpSpPr>
          <p:grpSp>
            <p:nvGrpSpPr>
              <p:cNvPr id="26" name="グループ化 25">
                <a:extLst>
                  <a:ext uri="{FF2B5EF4-FFF2-40B4-BE49-F238E27FC236}">
                    <a16:creationId xmlns:a16="http://schemas.microsoft.com/office/drawing/2014/main" id="{1D9412E6-7B5D-3FDD-FC88-BE3BE9DB8F36}"/>
                  </a:ext>
                </a:extLst>
              </p:cNvPr>
              <p:cNvGrpSpPr/>
              <p:nvPr/>
            </p:nvGrpSpPr>
            <p:grpSpPr>
              <a:xfrm>
                <a:off x="4572000" y="4210663"/>
                <a:ext cx="2494845" cy="1662861"/>
                <a:chOff x="5312274" y="20712546"/>
                <a:chExt cx="4110812" cy="2518229"/>
              </a:xfrm>
            </p:grpSpPr>
            <p:sp>
              <p:nvSpPr>
                <p:cNvPr id="30" name="正方形/長方形 29">
                  <a:extLst>
                    <a:ext uri="{FF2B5EF4-FFF2-40B4-BE49-F238E27FC236}">
                      <a16:creationId xmlns:a16="http://schemas.microsoft.com/office/drawing/2014/main" id="{91C7F9E2-C5F0-7D20-9038-3DBD75DEE36A}"/>
                    </a:ext>
                  </a:extLst>
                </p:cNvPr>
                <p:cNvSpPr/>
                <p:nvPr/>
              </p:nvSpPr>
              <p:spPr>
                <a:xfrm>
                  <a:off x="5312275" y="21546622"/>
                  <a:ext cx="4110811" cy="84091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baseline="-25000" dirty="0">
                    <a:solidFill>
                      <a:sysClr val="windowText" lastClr="000000"/>
                    </a:solidFill>
                  </a:endParaRPr>
                </a:p>
              </p:txBody>
            </p:sp>
            <p:sp>
              <p:nvSpPr>
                <p:cNvPr id="31" name="正方形/長方形 30">
                  <a:extLst>
                    <a:ext uri="{FF2B5EF4-FFF2-40B4-BE49-F238E27FC236}">
                      <a16:creationId xmlns:a16="http://schemas.microsoft.com/office/drawing/2014/main" id="{7820A252-155D-7205-EF76-CAC425A6A0FC}"/>
                    </a:ext>
                  </a:extLst>
                </p:cNvPr>
                <p:cNvSpPr/>
                <p:nvPr/>
              </p:nvSpPr>
              <p:spPr>
                <a:xfrm>
                  <a:off x="5312274" y="20712546"/>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ysClr val="windowText" lastClr="000000"/>
                    </a:solidFill>
                  </a:endParaRPr>
                </a:p>
              </p:txBody>
            </p:sp>
            <p:sp>
              <p:nvSpPr>
                <p:cNvPr id="32" name="正方形/長方形 31">
                  <a:extLst>
                    <a:ext uri="{FF2B5EF4-FFF2-40B4-BE49-F238E27FC236}">
                      <a16:creationId xmlns:a16="http://schemas.microsoft.com/office/drawing/2014/main" id="{07E3B933-45B2-9282-9C85-258F4C90B222}"/>
                    </a:ext>
                  </a:extLst>
                </p:cNvPr>
                <p:cNvSpPr/>
                <p:nvPr/>
              </p:nvSpPr>
              <p:spPr>
                <a:xfrm>
                  <a:off x="5312274" y="22389860"/>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ysClr val="windowText" lastClr="000000"/>
                    </a:solidFill>
                  </a:endParaRPr>
                </a:p>
              </p:txBody>
            </p:sp>
          </p:grpSp>
          <p:sp>
            <p:nvSpPr>
              <p:cNvPr id="35" name="正方形/長方形 34">
                <a:extLst>
                  <a:ext uri="{FF2B5EF4-FFF2-40B4-BE49-F238E27FC236}">
                    <a16:creationId xmlns:a16="http://schemas.microsoft.com/office/drawing/2014/main" id="{8A0B35F0-4D77-E8E9-85C7-D7D32E1A2D3E}"/>
                  </a:ext>
                </a:extLst>
              </p:cNvPr>
              <p:cNvSpPr/>
              <p:nvPr/>
            </p:nvSpPr>
            <p:spPr>
              <a:xfrm>
                <a:off x="7301175" y="4726911"/>
                <a:ext cx="548640" cy="19505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ysClr val="windowText" lastClr="000000"/>
                  </a:solidFill>
                </a:endParaRPr>
              </a:p>
            </p:txBody>
          </p:sp>
          <p:sp>
            <p:nvSpPr>
              <p:cNvPr id="36" name="テキスト ボックス 35">
                <a:extLst>
                  <a:ext uri="{FF2B5EF4-FFF2-40B4-BE49-F238E27FC236}">
                    <a16:creationId xmlns:a16="http://schemas.microsoft.com/office/drawing/2014/main" id="{D22A6E41-0A2E-E471-C932-A3E1DD91FE72}"/>
                  </a:ext>
                </a:extLst>
              </p:cNvPr>
              <p:cNvSpPr txBox="1"/>
              <p:nvPr/>
            </p:nvSpPr>
            <p:spPr>
              <a:xfrm>
                <a:off x="7901930" y="4681902"/>
                <a:ext cx="1389047" cy="400110"/>
              </a:xfrm>
              <a:prstGeom prst="rect">
                <a:avLst/>
              </a:prstGeom>
              <a:noFill/>
            </p:spPr>
            <p:txBody>
              <a:bodyPr wrap="square" rtlCol="0">
                <a:spAutoFit/>
              </a:bodyPr>
              <a:lstStyle/>
              <a:p>
                <a:r>
                  <a:rPr lang="ja-JP" altLang="en-US" sz="2000" b="1" dirty="0"/>
                  <a:t>超伝導体</a:t>
                </a:r>
                <a:endParaRPr lang="ja-JP" altLang="en-US" sz="1500" b="1" dirty="0"/>
              </a:p>
            </p:txBody>
          </p:sp>
          <p:sp>
            <p:nvSpPr>
              <p:cNvPr id="37" name="正方形/長方形 36">
                <a:extLst>
                  <a:ext uri="{FF2B5EF4-FFF2-40B4-BE49-F238E27FC236}">
                    <a16:creationId xmlns:a16="http://schemas.microsoft.com/office/drawing/2014/main" id="{1F23F05E-CC4A-C7AA-966A-5178FF6094BB}"/>
                  </a:ext>
                </a:extLst>
              </p:cNvPr>
              <p:cNvSpPr/>
              <p:nvPr/>
            </p:nvSpPr>
            <p:spPr>
              <a:xfrm>
                <a:off x="7301175" y="5253397"/>
                <a:ext cx="548640" cy="183576"/>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ysClr val="windowText" lastClr="000000"/>
                  </a:solidFill>
                </a:endParaRPr>
              </a:p>
            </p:txBody>
          </p:sp>
        </p:grpSp>
        <p:sp>
          <p:nvSpPr>
            <p:cNvPr id="38" name="テキスト ボックス 37">
              <a:extLst>
                <a:ext uri="{FF2B5EF4-FFF2-40B4-BE49-F238E27FC236}">
                  <a16:creationId xmlns:a16="http://schemas.microsoft.com/office/drawing/2014/main" id="{7F8097A2-1FD3-67C1-4D6B-C7E3293A3308}"/>
                </a:ext>
              </a:extLst>
            </p:cNvPr>
            <p:cNvSpPr txBox="1"/>
            <p:nvPr/>
          </p:nvSpPr>
          <p:spPr>
            <a:xfrm>
              <a:off x="8009587" y="5195145"/>
              <a:ext cx="1607068" cy="400110"/>
            </a:xfrm>
            <a:prstGeom prst="rect">
              <a:avLst/>
            </a:prstGeom>
            <a:noFill/>
          </p:spPr>
          <p:txBody>
            <a:bodyPr wrap="square" rtlCol="0">
              <a:spAutoFit/>
            </a:bodyPr>
            <a:lstStyle/>
            <a:p>
              <a:r>
                <a:rPr lang="ja-JP" altLang="en-US" sz="2000" b="1" dirty="0"/>
                <a:t>絶縁体</a:t>
              </a:r>
            </a:p>
          </p:txBody>
        </p:sp>
      </p:grpSp>
      <p:sp>
        <p:nvSpPr>
          <p:cNvPr id="39" name="テキスト ボックス 38">
            <a:extLst>
              <a:ext uri="{FF2B5EF4-FFF2-40B4-BE49-F238E27FC236}">
                <a16:creationId xmlns:a16="http://schemas.microsoft.com/office/drawing/2014/main" id="{CD80C660-CC93-083D-AB2A-5D838ED0E0F2}"/>
              </a:ext>
            </a:extLst>
          </p:cNvPr>
          <p:cNvSpPr txBox="1"/>
          <p:nvPr/>
        </p:nvSpPr>
        <p:spPr>
          <a:xfrm>
            <a:off x="6932835" y="6373499"/>
            <a:ext cx="2287204" cy="461665"/>
          </a:xfrm>
          <a:prstGeom prst="rect">
            <a:avLst/>
          </a:prstGeom>
          <a:noFill/>
        </p:spPr>
        <p:txBody>
          <a:bodyPr wrap="square" rtlCol="0">
            <a:spAutoFit/>
          </a:bodyPr>
          <a:lstStyle/>
          <a:p>
            <a:r>
              <a:rPr lang="ja-JP" altLang="en-US" sz="2400" dirty="0"/>
              <a:t>図</a:t>
            </a:r>
            <a:r>
              <a:rPr lang="en-US" altLang="ja-JP" sz="2400" dirty="0"/>
              <a:t>1</a:t>
            </a:r>
            <a:r>
              <a:rPr lang="ja-JP" altLang="en-US" sz="2400" dirty="0"/>
              <a:t>　</a:t>
            </a:r>
            <a:r>
              <a:rPr lang="en-US" altLang="ja-JP" sz="2400" dirty="0"/>
              <a:t>SIS</a:t>
            </a:r>
            <a:r>
              <a:rPr lang="ja-JP" altLang="en-US" sz="2400" dirty="0"/>
              <a:t>接合</a:t>
            </a:r>
          </a:p>
        </p:txBody>
      </p:sp>
      <p:sp>
        <p:nvSpPr>
          <p:cNvPr id="6" name="テキスト ボックス 5">
            <a:extLst>
              <a:ext uri="{FF2B5EF4-FFF2-40B4-BE49-F238E27FC236}">
                <a16:creationId xmlns:a16="http://schemas.microsoft.com/office/drawing/2014/main" id="{89E081C8-26E4-A34C-D7F0-F1E0372547ED}"/>
              </a:ext>
            </a:extLst>
          </p:cNvPr>
          <p:cNvSpPr txBox="1"/>
          <p:nvPr/>
        </p:nvSpPr>
        <p:spPr>
          <a:xfrm>
            <a:off x="168450" y="911130"/>
            <a:ext cx="7907987" cy="461665"/>
          </a:xfrm>
          <a:prstGeom prst="rect">
            <a:avLst/>
          </a:prstGeom>
          <a:noFill/>
        </p:spPr>
        <p:txBody>
          <a:bodyPr wrap="square" rtlCol="0">
            <a:spAutoFit/>
          </a:bodyPr>
          <a:lstStyle/>
          <a:p>
            <a:r>
              <a:rPr kumimoji="1" lang="en-US" altLang="ja-JP" sz="2400" dirty="0"/>
              <a:t>SIS-mixer</a:t>
            </a:r>
            <a:r>
              <a:rPr kumimoji="1" lang="ja-JP" altLang="en-US" sz="2400" dirty="0"/>
              <a:t>とは</a:t>
            </a:r>
            <a:r>
              <a:rPr kumimoji="1" lang="en-US" altLang="ja-JP" sz="2400" dirty="0"/>
              <a:t>SIS</a:t>
            </a:r>
            <a:r>
              <a:rPr kumimoji="1" lang="ja-JP" altLang="en-US" sz="2400" dirty="0"/>
              <a:t>接合を使った周波数変換装置のこと</a:t>
            </a:r>
            <a:endParaRPr kumimoji="1" lang="en-US" altLang="ja-JP" sz="2400"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C5F2958-99AD-D047-33D5-C18668B56E9D}"/>
                  </a:ext>
                </a:extLst>
              </p:cNvPr>
              <p:cNvSpPr txBox="1"/>
              <p:nvPr/>
            </p:nvSpPr>
            <p:spPr>
              <a:xfrm>
                <a:off x="168450" y="1406730"/>
                <a:ext cx="11672451" cy="2865656"/>
              </a:xfrm>
              <a:prstGeom prst="rect">
                <a:avLst/>
              </a:prstGeom>
              <a:noFill/>
            </p:spPr>
            <p:txBody>
              <a:bodyPr wrap="square" rtlCol="0">
                <a:spAutoFit/>
              </a:bodyPr>
              <a:lstStyle/>
              <a:p>
                <a:r>
                  <a:rPr kumimoji="1" lang="en-US" altLang="ja-JP" sz="2800" b="1" u="sng" dirty="0"/>
                  <a:t>SIS-mixer</a:t>
                </a:r>
                <a:r>
                  <a:rPr kumimoji="1" lang="ja-JP" altLang="en-US" sz="2800" b="1" u="sng" dirty="0"/>
                  <a:t>の特徴</a:t>
                </a:r>
                <a:endParaRPr kumimoji="1" lang="en-US" altLang="ja-JP" sz="2800" b="1" u="sng" dirty="0"/>
              </a:p>
              <a:p>
                <a:endParaRPr kumimoji="1" lang="en-US" altLang="ja-JP" sz="2800" dirty="0"/>
              </a:p>
              <a:p>
                <a:pPr marL="342891" indent="-342891" algn="just">
                  <a:buFont typeface="Wingdings" panose="05000000000000000000" pitchFamily="2" charset="2"/>
                  <a:buChar char="Ø"/>
                </a:pPr>
                <a:r>
                  <a:rPr kumimoji="1" lang="en-US" altLang="ja-JP" sz="2400" u="sng" dirty="0"/>
                  <a:t>mixer</a:t>
                </a:r>
                <a:r>
                  <a:rPr kumimoji="1" lang="ja-JP" altLang="en-US" sz="2400" u="sng" dirty="0"/>
                  <a:t>の雑音温度を理論上では量子限界程度まで低減可能</a:t>
                </a:r>
                <a:endParaRPr kumimoji="1" lang="en-US" altLang="ja-JP" sz="2400" dirty="0"/>
              </a:p>
              <a:p>
                <a:pPr algn="just"/>
                <a:r>
                  <a:rPr kumimoji="1" lang="ja-JP" altLang="en-US" sz="2400" dirty="0"/>
                  <a:t>　例：受信する周波数が</a:t>
                </a:r>
                <a:r>
                  <a:rPr kumimoji="1" lang="en-US" altLang="ja-JP" sz="2400" dirty="0"/>
                  <a:t>345GHz</a:t>
                </a:r>
                <a:r>
                  <a:rPr kumimoji="1" lang="ja-JP" altLang="en-US" sz="2400" dirty="0"/>
                  <a:t>だとすると</a:t>
                </a:r>
                <a:r>
                  <a:rPr kumimoji="1" lang="en-US" altLang="ja-JP" sz="2400" dirty="0"/>
                  <a:t>mixer</a:t>
                </a:r>
                <a:r>
                  <a:rPr kumimoji="1" lang="ja-JP" altLang="en-US" sz="2400" dirty="0"/>
                  <a:t>の雑音温度</a:t>
                </a:r>
                <a:r>
                  <a:rPr kumimoji="1" lang="en-US" altLang="ja-JP" sz="2400" dirty="0"/>
                  <a:t>T</a:t>
                </a:r>
                <a:r>
                  <a:rPr kumimoji="1" lang="ja-JP" altLang="en-US" sz="2400" dirty="0"/>
                  <a:t>は</a:t>
                </a:r>
                <a:endParaRPr kumimoji="1" lang="en-US" altLang="ja-JP" sz="2400" dirty="0"/>
              </a:p>
              <a:p>
                <a:pPr algn="just"/>
                <a14:m>
                  <m:oMathPara xmlns:m="http://schemas.openxmlformats.org/officeDocument/2006/math">
                    <m:oMathParaPr>
                      <m:jc m:val="centerGroup"/>
                    </m:oMathParaPr>
                    <m:oMath xmlns:m="http://schemas.openxmlformats.org/officeDocument/2006/math">
                      <m:r>
                        <a:rPr kumimoji="1" lang="en-US" altLang="ja-JP" sz="2400" i="1">
                          <a:latin typeface="Cambria Math" panose="02040503050406030204" pitchFamily="18" charset="0"/>
                        </a:rPr>
                        <m:t>𝑇</m:t>
                      </m:r>
                      <m:r>
                        <a:rPr kumimoji="1" lang="en-US" altLang="ja-JP" sz="2400" i="1">
                          <a:latin typeface="Cambria Math" panose="02040503050406030204" pitchFamily="18" charset="0"/>
                        </a:rPr>
                        <m:t>=</m:t>
                      </m:r>
                      <m:f>
                        <m:fPr>
                          <m:ctrlPr>
                            <a:rPr kumimoji="1" lang="en-US" altLang="ja-JP" sz="2400" i="1">
                              <a:latin typeface="Cambria Math" panose="02040503050406030204" pitchFamily="18" charset="0"/>
                            </a:rPr>
                          </m:ctrlPr>
                        </m:fPr>
                        <m:num>
                          <m:r>
                            <a:rPr kumimoji="1" lang="en-US" altLang="ja-JP" sz="2400" i="1">
                              <a:latin typeface="Cambria Math" panose="02040503050406030204" pitchFamily="18" charset="0"/>
                            </a:rPr>
                            <m:t>h𝑓</m:t>
                          </m:r>
                        </m:num>
                        <m:den>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𝐾</m:t>
                              </m:r>
                            </m:e>
                            <m:sub>
                              <m:r>
                                <a:rPr kumimoji="1" lang="en-US" altLang="ja-JP" sz="2400" i="1">
                                  <a:latin typeface="Cambria Math" panose="02040503050406030204" pitchFamily="18" charset="0"/>
                                </a:rPr>
                                <m:t>𝑏</m:t>
                              </m:r>
                            </m:sub>
                          </m:sSub>
                        </m:den>
                      </m:f>
                      <m:r>
                        <a:rPr kumimoji="1" lang="en-US" altLang="ja-JP" sz="2400" i="1">
                          <a:latin typeface="Cambria Math" panose="02040503050406030204" pitchFamily="18" charset="0"/>
                          <a:ea typeface="Cambria Math" panose="02040503050406030204" pitchFamily="18" charset="0"/>
                        </a:rPr>
                        <m:t>≅</m:t>
                      </m:r>
                      <m:f>
                        <m:fPr>
                          <m:ctrlPr>
                            <a:rPr kumimoji="1" lang="en-US" altLang="ja-JP" sz="2400" i="1">
                              <a:latin typeface="Cambria Math" panose="02040503050406030204" pitchFamily="18" charset="0"/>
                              <a:ea typeface="Cambria Math" panose="02040503050406030204" pitchFamily="18" charset="0"/>
                            </a:rPr>
                          </m:ctrlPr>
                        </m:fPr>
                        <m:num>
                          <m:r>
                            <a:rPr kumimoji="1" lang="en-US" altLang="ja-JP" sz="2400" i="1">
                              <a:latin typeface="Cambria Math" panose="02040503050406030204" pitchFamily="18" charset="0"/>
                              <a:ea typeface="Cambria Math" panose="02040503050406030204" pitchFamily="18" charset="0"/>
                            </a:rPr>
                            <m:t>6.62×</m:t>
                          </m:r>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i="1">
                                  <a:latin typeface="Cambria Math" panose="02040503050406030204" pitchFamily="18" charset="0"/>
                                  <a:ea typeface="Cambria Math" panose="02040503050406030204" pitchFamily="18" charset="0"/>
                                </a:rPr>
                                <m:t>10</m:t>
                              </m:r>
                            </m:e>
                            <m:sup>
                              <m:r>
                                <a:rPr kumimoji="1" lang="en-US" altLang="ja-JP" sz="2400" i="1">
                                  <a:latin typeface="Cambria Math" panose="02040503050406030204" pitchFamily="18" charset="0"/>
                                  <a:ea typeface="Cambria Math" panose="02040503050406030204" pitchFamily="18" charset="0"/>
                                </a:rPr>
                                <m:t>−34</m:t>
                              </m:r>
                            </m:sup>
                          </m:sSup>
                          <m:r>
                            <a:rPr kumimoji="1" lang="en-US" altLang="ja-JP" sz="2400" i="1">
                              <a:latin typeface="Cambria Math" panose="02040503050406030204" pitchFamily="18" charset="0"/>
                              <a:ea typeface="Cambria Math" panose="02040503050406030204" pitchFamily="18" charset="0"/>
                            </a:rPr>
                            <m:t>×345×</m:t>
                          </m:r>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i="1">
                                  <a:latin typeface="Cambria Math" panose="02040503050406030204" pitchFamily="18" charset="0"/>
                                  <a:ea typeface="Cambria Math" panose="02040503050406030204" pitchFamily="18" charset="0"/>
                                </a:rPr>
                                <m:t>10</m:t>
                              </m:r>
                            </m:e>
                            <m:sup>
                              <m:r>
                                <a:rPr kumimoji="1" lang="en-US" altLang="ja-JP" sz="2400" i="1">
                                  <a:latin typeface="Cambria Math" panose="02040503050406030204" pitchFamily="18" charset="0"/>
                                  <a:ea typeface="Cambria Math" panose="02040503050406030204" pitchFamily="18" charset="0"/>
                                </a:rPr>
                                <m:t>9</m:t>
                              </m:r>
                            </m:sup>
                          </m:sSup>
                        </m:num>
                        <m:den>
                          <m:r>
                            <a:rPr kumimoji="1" lang="en-US" altLang="ja-JP" sz="2400" i="1">
                              <a:latin typeface="Cambria Math" panose="02040503050406030204" pitchFamily="18" charset="0"/>
                              <a:ea typeface="Cambria Math" panose="02040503050406030204" pitchFamily="18" charset="0"/>
                            </a:rPr>
                            <m:t>1.38×</m:t>
                          </m:r>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i="1">
                                  <a:latin typeface="Cambria Math" panose="02040503050406030204" pitchFamily="18" charset="0"/>
                                  <a:ea typeface="Cambria Math" panose="02040503050406030204" pitchFamily="18" charset="0"/>
                                </a:rPr>
                                <m:t>10</m:t>
                              </m:r>
                            </m:e>
                            <m:sup>
                              <m:r>
                                <a:rPr kumimoji="1" lang="en-US" altLang="ja-JP" sz="2400" i="1">
                                  <a:latin typeface="Cambria Math" panose="02040503050406030204" pitchFamily="18" charset="0"/>
                                  <a:ea typeface="Cambria Math" panose="02040503050406030204" pitchFamily="18" charset="0"/>
                                </a:rPr>
                                <m:t>−23</m:t>
                              </m:r>
                            </m:sup>
                          </m:sSup>
                        </m:den>
                      </m:f>
                      <m:r>
                        <a:rPr kumimoji="1" lang="en-US" altLang="ja-JP" sz="2400" i="1">
                          <a:latin typeface="Cambria Math" panose="02040503050406030204" pitchFamily="18" charset="0"/>
                          <a:ea typeface="Cambria Math" panose="02040503050406030204" pitchFamily="18" charset="0"/>
                        </a:rPr>
                        <m:t>≅16.5[</m:t>
                      </m:r>
                      <m:r>
                        <a:rPr kumimoji="1" lang="en-US" altLang="ja-JP" sz="2400" i="1">
                          <a:latin typeface="Cambria Math" panose="02040503050406030204" pitchFamily="18" charset="0"/>
                          <a:ea typeface="Cambria Math" panose="02040503050406030204" pitchFamily="18" charset="0"/>
                        </a:rPr>
                        <m:t>𝐾</m:t>
                      </m:r>
                      <m:r>
                        <a:rPr kumimoji="1" lang="en-US" altLang="ja-JP" sz="2400" i="1">
                          <a:latin typeface="Cambria Math" panose="02040503050406030204" pitchFamily="18" charset="0"/>
                          <a:ea typeface="Cambria Math" panose="02040503050406030204" pitchFamily="18" charset="0"/>
                        </a:rPr>
                        <m:t>]</m:t>
                      </m:r>
                    </m:oMath>
                  </m:oMathPara>
                </a14:m>
                <a:endParaRPr kumimoji="1" lang="en-US" altLang="ja-JP" sz="2400" dirty="0">
                  <a:ea typeface="Cambria Math" panose="02040503050406030204" pitchFamily="18" charset="0"/>
                </a:endParaRPr>
              </a:p>
              <a:p>
                <a:pPr algn="just"/>
                <a:r>
                  <a:rPr kumimoji="1" lang="ja-JP" altLang="en-US" sz="2400" dirty="0">
                    <a:latin typeface="+mn-ea"/>
                  </a:rPr>
                  <a:t>　となる。</a:t>
                </a:r>
                <a:endParaRPr kumimoji="1" lang="en-US" altLang="ja-JP" sz="2400" dirty="0">
                  <a:latin typeface="+mn-ea"/>
                </a:endParaRPr>
              </a:p>
            </p:txBody>
          </p:sp>
        </mc:Choice>
        <mc:Fallback xmlns="">
          <p:sp>
            <p:nvSpPr>
              <p:cNvPr id="7" name="テキスト ボックス 6">
                <a:extLst>
                  <a:ext uri="{FF2B5EF4-FFF2-40B4-BE49-F238E27FC236}">
                    <a16:creationId xmlns:a16="http://schemas.microsoft.com/office/drawing/2014/main" id="{8C5F2958-99AD-D047-33D5-C18668B56E9D}"/>
                  </a:ext>
                </a:extLst>
              </p:cNvPr>
              <p:cNvSpPr txBox="1">
                <a:spLocks noRot="1" noChangeAspect="1" noMove="1" noResize="1" noEditPoints="1" noAdjustHandles="1" noChangeArrowheads="1" noChangeShapeType="1" noTextEdit="1"/>
              </p:cNvSpPr>
              <p:nvPr/>
            </p:nvSpPr>
            <p:spPr>
              <a:xfrm>
                <a:off x="168450" y="1406730"/>
                <a:ext cx="11672451" cy="2865656"/>
              </a:xfrm>
              <a:prstGeom prst="rect">
                <a:avLst/>
              </a:prstGeom>
              <a:blipFill>
                <a:blip r:embed="rId4"/>
                <a:stretch>
                  <a:fillRect l="-1097" t="-2340" b="-38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5785774-D725-1BF8-786E-74A1AA43B09E}"/>
                  </a:ext>
                </a:extLst>
              </p:cNvPr>
              <p:cNvSpPr txBox="1"/>
              <p:nvPr/>
            </p:nvSpPr>
            <p:spPr>
              <a:xfrm>
                <a:off x="7597122" y="3703444"/>
                <a:ext cx="4572393" cy="923330"/>
              </a:xfrm>
              <a:prstGeom prst="rect">
                <a:avLst/>
              </a:prstGeom>
              <a:noFill/>
            </p:spPr>
            <p:txBody>
              <a:bodyPr wrap="square">
                <a:spAutoFit/>
              </a:bodyPr>
              <a:lstStyle/>
              <a:p>
                <a14:m>
                  <m:oMath xmlns:m="http://schemas.openxmlformats.org/officeDocument/2006/math">
                    <m:r>
                      <a:rPr kumimoji="1" lang="en-US" altLang="ja-JP" i="1">
                        <a:latin typeface="Cambria Math" panose="02040503050406030204" pitchFamily="18" charset="0"/>
                      </a:rPr>
                      <m:t>h</m:t>
                    </m:r>
                  </m:oMath>
                </a14:m>
                <a:r>
                  <a:rPr lang="ja-JP" altLang="en-US" dirty="0"/>
                  <a:t>：プランク定数、</a:t>
                </a:r>
                <a:r>
                  <a:rPr kumimoji="1" lang="en-US" altLang="ja-JP" dirty="0"/>
                  <a:t> </a:t>
                </a:r>
                <a14:m>
                  <m:oMath xmlns:m="http://schemas.openxmlformats.org/officeDocument/2006/math">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𝐾</m:t>
                        </m:r>
                      </m:e>
                      <m:sub>
                        <m:r>
                          <a:rPr kumimoji="1" lang="en-US" altLang="ja-JP" i="1">
                            <a:latin typeface="Cambria Math" panose="02040503050406030204" pitchFamily="18" charset="0"/>
                          </a:rPr>
                          <m:t>𝑏</m:t>
                        </m:r>
                      </m:sub>
                    </m:sSub>
                  </m:oMath>
                </a14:m>
                <a:r>
                  <a:rPr lang="ja-JP" altLang="en-US" dirty="0"/>
                  <a:t>：ボルツマン定数</a:t>
                </a:r>
                <a:r>
                  <a:rPr kumimoji="1" lang="en-US" altLang="ja-JP" dirty="0"/>
                  <a:t> </a:t>
                </a:r>
                <a14:m>
                  <m:oMath xmlns:m="http://schemas.openxmlformats.org/officeDocument/2006/math">
                    <m:r>
                      <a:rPr kumimoji="1" lang="en-US" altLang="ja-JP" i="1">
                        <a:latin typeface="Cambria Math" panose="02040503050406030204" pitchFamily="18" charset="0"/>
                      </a:rPr>
                      <m:t>𝑓</m:t>
                    </m:r>
                  </m:oMath>
                </a14:m>
                <a:r>
                  <a:rPr lang="ja-JP" altLang="en-US" dirty="0"/>
                  <a:t>：受信する周波数</a:t>
                </a:r>
                <a:endParaRPr lang="en-US" altLang="ja-JP" dirty="0"/>
              </a:p>
              <a:p>
                <a:endParaRPr lang="ja-JP" altLang="en-US" dirty="0"/>
              </a:p>
            </p:txBody>
          </p:sp>
        </mc:Choice>
        <mc:Fallback xmlns="">
          <p:sp>
            <p:nvSpPr>
              <p:cNvPr id="11" name="テキスト ボックス 10">
                <a:extLst>
                  <a:ext uri="{FF2B5EF4-FFF2-40B4-BE49-F238E27FC236}">
                    <a16:creationId xmlns:a16="http://schemas.microsoft.com/office/drawing/2014/main" id="{55785774-D725-1BF8-786E-74A1AA43B09E}"/>
                  </a:ext>
                </a:extLst>
              </p:cNvPr>
              <p:cNvSpPr txBox="1">
                <a:spLocks noRot="1" noChangeAspect="1" noMove="1" noResize="1" noEditPoints="1" noAdjustHandles="1" noChangeArrowheads="1" noChangeShapeType="1" noTextEdit="1"/>
              </p:cNvSpPr>
              <p:nvPr/>
            </p:nvSpPr>
            <p:spPr>
              <a:xfrm>
                <a:off x="7597122" y="3703444"/>
                <a:ext cx="4572393" cy="923330"/>
              </a:xfrm>
              <a:prstGeom prst="rect">
                <a:avLst/>
              </a:prstGeom>
              <a:blipFill>
                <a:blip r:embed="rId5"/>
                <a:stretch>
                  <a:fillRect l="-400" t="-3311"/>
                </a:stretch>
              </a:blipFill>
            </p:spPr>
            <p:txBody>
              <a:bodyPr/>
              <a:lstStyle/>
              <a:p>
                <a:r>
                  <a:rPr lang="ja-JP" altLang="en-US">
                    <a:noFill/>
                  </a:rPr>
                  <a:t> </a:t>
                </a:r>
              </a:p>
            </p:txBody>
          </p:sp>
        </mc:Fallback>
      </mc:AlternateContent>
      <p:cxnSp>
        <p:nvCxnSpPr>
          <p:cNvPr id="15" name="直線コネクタ 14">
            <a:extLst>
              <a:ext uri="{FF2B5EF4-FFF2-40B4-BE49-F238E27FC236}">
                <a16:creationId xmlns:a16="http://schemas.microsoft.com/office/drawing/2014/main" id="{D00F81F0-2D99-1A68-F4B8-DEF0E0590792}"/>
              </a:ext>
            </a:extLst>
          </p:cNvPr>
          <p:cNvCxnSpPr>
            <a:cxnSpLocks/>
          </p:cNvCxnSpPr>
          <p:nvPr/>
        </p:nvCxnSpPr>
        <p:spPr>
          <a:xfrm>
            <a:off x="0" y="754139"/>
            <a:ext cx="12192000" cy="0"/>
          </a:xfrm>
          <a:prstGeom prst="line">
            <a:avLst/>
          </a:prstGeom>
          <a:ln w="5715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7" name="テキスト ボックス 16">
            <a:extLst>
              <a:ext uri="{FF2B5EF4-FFF2-40B4-BE49-F238E27FC236}">
                <a16:creationId xmlns:a16="http://schemas.microsoft.com/office/drawing/2014/main" id="{01152277-0FD3-55A9-FC4C-7CBCBA028CCB}"/>
              </a:ext>
            </a:extLst>
          </p:cNvPr>
          <p:cNvSpPr txBox="1"/>
          <p:nvPr/>
        </p:nvSpPr>
        <p:spPr>
          <a:xfrm>
            <a:off x="11505228" y="185053"/>
            <a:ext cx="588167" cy="461665"/>
          </a:xfrm>
          <a:prstGeom prst="rect">
            <a:avLst/>
          </a:prstGeom>
          <a:noFill/>
        </p:spPr>
        <p:txBody>
          <a:bodyPr wrap="square" rtlCol="0">
            <a:spAutoFit/>
          </a:bodyPr>
          <a:lstStyle/>
          <a:p>
            <a:r>
              <a:rPr lang="en-US" altLang="ja-JP" sz="2400" b="1" dirty="0"/>
              <a:t>2</a:t>
            </a:r>
          </a:p>
        </p:txBody>
      </p:sp>
    </p:spTree>
    <p:extLst>
      <p:ext uri="{BB962C8B-B14F-4D97-AF65-F5344CB8AC3E}">
        <p14:creationId xmlns:p14="http://schemas.microsoft.com/office/powerpoint/2010/main" val="234417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8952B-A0BE-045B-182A-5D0F2CEDCE2C}"/>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07442B3-E152-00C5-920E-B4349DD35086}"/>
              </a:ext>
            </a:extLst>
          </p:cNvPr>
          <p:cNvSpPr txBox="1"/>
          <p:nvPr/>
        </p:nvSpPr>
        <p:spPr>
          <a:xfrm>
            <a:off x="137165" y="826455"/>
            <a:ext cx="11956230" cy="830997"/>
          </a:xfrm>
          <a:prstGeom prst="rect">
            <a:avLst/>
          </a:prstGeom>
          <a:noFill/>
        </p:spPr>
        <p:txBody>
          <a:bodyPr wrap="square" rtlCol="0">
            <a:spAutoFit/>
          </a:bodyPr>
          <a:lstStyle/>
          <a:p>
            <a:r>
              <a:rPr lang="en-US" altLang="ja-JP" sz="2400" u="sng" dirty="0"/>
              <a:t>SIS</a:t>
            </a:r>
            <a:r>
              <a:rPr lang="ja-JP" altLang="en-US" sz="2400" u="sng" dirty="0"/>
              <a:t>接合</a:t>
            </a:r>
            <a:r>
              <a:rPr lang="ja-JP" altLang="en-US" sz="2400" dirty="0"/>
              <a:t>では超伝導におけるトンネル効果によって</a:t>
            </a:r>
            <a:r>
              <a:rPr lang="ja-JP" altLang="en-US" sz="2400" u="sng" dirty="0"/>
              <a:t>ジョセフソン電流</a:t>
            </a:r>
            <a:r>
              <a:rPr lang="ja-JP" altLang="en-US" sz="2400" dirty="0"/>
              <a:t>と呼ばれるものが発生する。ジョセフソン電流は磁場をかけることで抑制可能。</a:t>
            </a:r>
          </a:p>
        </p:txBody>
      </p:sp>
      <p:sp>
        <p:nvSpPr>
          <p:cNvPr id="15" name="テキスト ボックス 14">
            <a:extLst>
              <a:ext uri="{FF2B5EF4-FFF2-40B4-BE49-F238E27FC236}">
                <a16:creationId xmlns:a16="http://schemas.microsoft.com/office/drawing/2014/main" id="{008853C1-2669-6230-D3B1-80902610696D}"/>
              </a:ext>
            </a:extLst>
          </p:cNvPr>
          <p:cNvSpPr txBox="1"/>
          <p:nvPr/>
        </p:nvSpPr>
        <p:spPr>
          <a:xfrm>
            <a:off x="0" y="144856"/>
            <a:ext cx="6682444" cy="584775"/>
          </a:xfrm>
          <a:prstGeom prst="rect">
            <a:avLst/>
          </a:prstGeom>
          <a:noFill/>
        </p:spPr>
        <p:txBody>
          <a:bodyPr wrap="square" rtlCol="0">
            <a:spAutoFit/>
          </a:bodyPr>
          <a:lstStyle/>
          <a:p>
            <a:pPr algn="just"/>
            <a:r>
              <a:rPr lang="ja-JP" altLang="en-US" sz="3200" b="1" dirty="0"/>
              <a:t>ジョセフソン電流とその抑制</a:t>
            </a:r>
          </a:p>
        </p:txBody>
      </p:sp>
      <p:pic>
        <p:nvPicPr>
          <p:cNvPr id="3" name="図 2" descr="グラフ, 折れ線グラフ&#10;&#10;自動的に生成された説明">
            <a:extLst>
              <a:ext uri="{FF2B5EF4-FFF2-40B4-BE49-F238E27FC236}">
                <a16:creationId xmlns:a16="http://schemas.microsoft.com/office/drawing/2014/main" id="{84B3454B-9DBA-2B9A-DD1D-7EC023EEA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73" y="1518350"/>
            <a:ext cx="5099999" cy="3060000"/>
          </a:xfrm>
          <a:prstGeom prst="rect">
            <a:avLst/>
          </a:prstGeom>
        </p:spPr>
      </p:pic>
      <p:pic>
        <p:nvPicPr>
          <p:cNvPr id="5" name="図 4" descr="グラフ, 折れ線グラフ&#10;&#10;自動的に生成された説明">
            <a:extLst>
              <a:ext uri="{FF2B5EF4-FFF2-40B4-BE49-F238E27FC236}">
                <a16:creationId xmlns:a16="http://schemas.microsoft.com/office/drawing/2014/main" id="{A9C6A197-AAEE-638C-526D-0F688310D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444" y="1512847"/>
            <a:ext cx="5099999" cy="3060000"/>
          </a:xfrm>
          <a:prstGeom prst="rect">
            <a:avLst/>
          </a:prstGeom>
        </p:spPr>
      </p:pic>
      <p:sp>
        <p:nvSpPr>
          <p:cNvPr id="11" name="テキスト ボックス 10">
            <a:extLst>
              <a:ext uri="{FF2B5EF4-FFF2-40B4-BE49-F238E27FC236}">
                <a16:creationId xmlns:a16="http://schemas.microsoft.com/office/drawing/2014/main" id="{4589157D-FBA9-2529-79CB-A5C057F0F9A5}"/>
              </a:ext>
            </a:extLst>
          </p:cNvPr>
          <p:cNvSpPr txBox="1"/>
          <p:nvPr/>
        </p:nvSpPr>
        <p:spPr>
          <a:xfrm>
            <a:off x="5131484" y="3514328"/>
            <a:ext cx="2403992" cy="400110"/>
          </a:xfrm>
          <a:prstGeom prst="rect">
            <a:avLst/>
          </a:prstGeom>
          <a:noFill/>
        </p:spPr>
        <p:txBody>
          <a:bodyPr wrap="square" rtlCol="0">
            <a:spAutoFit/>
          </a:bodyPr>
          <a:lstStyle/>
          <a:p>
            <a:r>
              <a:rPr lang="ja-JP" altLang="en-US" sz="2000" b="1" dirty="0"/>
              <a:t>磁場をかける</a:t>
            </a:r>
          </a:p>
        </p:txBody>
      </p:sp>
      <p:sp>
        <p:nvSpPr>
          <p:cNvPr id="6" name="楕円 5">
            <a:extLst>
              <a:ext uri="{FF2B5EF4-FFF2-40B4-BE49-F238E27FC236}">
                <a16:creationId xmlns:a16="http://schemas.microsoft.com/office/drawing/2014/main" id="{5AA77D61-6E2C-26DF-1527-EC85A26AD000}"/>
              </a:ext>
            </a:extLst>
          </p:cNvPr>
          <p:cNvSpPr/>
          <p:nvPr/>
        </p:nvSpPr>
        <p:spPr>
          <a:xfrm>
            <a:off x="1595966" y="2440526"/>
            <a:ext cx="2756812" cy="870571"/>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dirty="0"/>
          </a:p>
        </p:txBody>
      </p:sp>
      <p:cxnSp>
        <p:nvCxnSpPr>
          <p:cNvPr id="21" name="直線矢印コネクタ 20">
            <a:extLst>
              <a:ext uri="{FF2B5EF4-FFF2-40B4-BE49-F238E27FC236}">
                <a16:creationId xmlns:a16="http://schemas.microsoft.com/office/drawing/2014/main" id="{8369DBDC-1135-4FFD-5FD9-DFA0E7A76020}"/>
              </a:ext>
            </a:extLst>
          </p:cNvPr>
          <p:cNvCxnSpPr>
            <a:cxnSpLocks/>
          </p:cNvCxnSpPr>
          <p:nvPr/>
        </p:nvCxnSpPr>
        <p:spPr>
          <a:xfrm flipV="1">
            <a:off x="1533501" y="3325190"/>
            <a:ext cx="758286" cy="1075832"/>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00BAF7B1-C1BC-D003-EE90-EAA04E142741}"/>
              </a:ext>
            </a:extLst>
          </p:cNvPr>
          <p:cNvSpPr txBox="1"/>
          <p:nvPr/>
        </p:nvSpPr>
        <p:spPr>
          <a:xfrm>
            <a:off x="27927" y="4508653"/>
            <a:ext cx="3011149" cy="830997"/>
          </a:xfrm>
          <a:prstGeom prst="rect">
            <a:avLst/>
          </a:prstGeom>
          <a:noFill/>
        </p:spPr>
        <p:txBody>
          <a:bodyPr wrap="square" rtlCol="0">
            <a:spAutoFit/>
          </a:bodyPr>
          <a:lstStyle/>
          <a:p>
            <a:r>
              <a:rPr lang="ja-JP" altLang="en-US" sz="2400" dirty="0"/>
              <a:t>ガタガタしているのが</a:t>
            </a:r>
            <a:r>
              <a:rPr lang="ja-JP" altLang="en-US" sz="2400" u="sng" dirty="0"/>
              <a:t>ジョセフソン電流</a:t>
            </a:r>
          </a:p>
        </p:txBody>
      </p:sp>
      <p:sp>
        <p:nvSpPr>
          <p:cNvPr id="17" name="矢印: 右 16">
            <a:extLst>
              <a:ext uri="{FF2B5EF4-FFF2-40B4-BE49-F238E27FC236}">
                <a16:creationId xmlns:a16="http://schemas.microsoft.com/office/drawing/2014/main" id="{743060A7-D9F2-9521-4DB9-1522BC693360}"/>
              </a:ext>
            </a:extLst>
          </p:cNvPr>
          <p:cNvSpPr/>
          <p:nvPr/>
        </p:nvSpPr>
        <p:spPr>
          <a:xfrm>
            <a:off x="5458554" y="2555435"/>
            <a:ext cx="1154250" cy="693619"/>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30" name="テキスト ボックス 29">
            <a:extLst>
              <a:ext uri="{FF2B5EF4-FFF2-40B4-BE49-F238E27FC236}">
                <a16:creationId xmlns:a16="http://schemas.microsoft.com/office/drawing/2014/main" id="{A0770CB4-EBC2-2A77-427A-152CA8077191}"/>
              </a:ext>
            </a:extLst>
          </p:cNvPr>
          <p:cNvSpPr txBox="1"/>
          <p:nvPr/>
        </p:nvSpPr>
        <p:spPr>
          <a:xfrm>
            <a:off x="1584443" y="5442861"/>
            <a:ext cx="4003179" cy="830997"/>
          </a:xfrm>
          <a:prstGeom prst="rect">
            <a:avLst/>
          </a:prstGeom>
          <a:noFill/>
        </p:spPr>
        <p:txBody>
          <a:bodyPr wrap="square" rtlCol="0">
            <a:spAutoFit/>
          </a:bodyPr>
          <a:lstStyle/>
          <a:p>
            <a:r>
              <a:rPr lang="ja-JP" altLang="en-US" sz="2400" dirty="0"/>
              <a:t>磁場</a:t>
            </a:r>
            <a:r>
              <a:rPr lang="en-US" altLang="ja-JP" sz="2400" dirty="0"/>
              <a:t>B</a:t>
            </a:r>
            <a:r>
              <a:rPr lang="ja-JP" altLang="en-US" sz="2400" dirty="0"/>
              <a:t>は</a:t>
            </a:r>
            <a:r>
              <a:rPr lang="en-US" altLang="ja-JP" sz="2400" dirty="0"/>
              <a:t>SIS</a:t>
            </a:r>
            <a:r>
              <a:rPr lang="ja-JP" altLang="en-US" sz="2400" dirty="0"/>
              <a:t>接合面に対して平行な方向にかかっている。</a:t>
            </a:r>
          </a:p>
        </p:txBody>
      </p:sp>
      <p:sp>
        <p:nvSpPr>
          <p:cNvPr id="31" name="テキスト ボックス 30">
            <a:extLst>
              <a:ext uri="{FF2B5EF4-FFF2-40B4-BE49-F238E27FC236}">
                <a16:creationId xmlns:a16="http://schemas.microsoft.com/office/drawing/2014/main" id="{EB92A1FD-F419-E424-D3D1-5264622E0044}"/>
              </a:ext>
            </a:extLst>
          </p:cNvPr>
          <p:cNvSpPr txBox="1"/>
          <p:nvPr/>
        </p:nvSpPr>
        <p:spPr>
          <a:xfrm>
            <a:off x="3771473" y="4474652"/>
            <a:ext cx="4403507" cy="461665"/>
          </a:xfrm>
          <a:prstGeom prst="rect">
            <a:avLst/>
          </a:prstGeom>
          <a:noFill/>
        </p:spPr>
        <p:txBody>
          <a:bodyPr wrap="square" rtlCol="0">
            <a:spAutoFit/>
          </a:bodyPr>
          <a:lstStyle/>
          <a:p>
            <a:r>
              <a:rPr lang="ja-JP" altLang="en-US" sz="2400" dirty="0"/>
              <a:t>図</a:t>
            </a:r>
            <a:r>
              <a:rPr lang="en-US" altLang="ja-JP" sz="2400" dirty="0"/>
              <a:t>2</a:t>
            </a:r>
            <a:r>
              <a:rPr lang="ja-JP" altLang="en-US" sz="2400" dirty="0"/>
              <a:t>　ジョセフソン電流の抑制</a:t>
            </a:r>
          </a:p>
        </p:txBody>
      </p:sp>
      <p:grpSp>
        <p:nvGrpSpPr>
          <p:cNvPr id="12" name="グループ化 11">
            <a:extLst>
              <a:ext uri="{FF2B5EF4-FFF2-40B4-BE49-F238E27FC236}">
                <a16:creationId xmlns:a16="http://schemas.microsoft.com/office/drawing/2014/main" id="{A5E0ACF6-482E-E711-1707-F9658C7C08B0}"/>
              </a:ext>
            </a:extLst>
          </p:cNvPr>
          <p:cNvGrpSpPr/>
          <p:nvPr/>
        </p:nvGrpSpPr>
        <p:grpSpPr>
          <a:xfrm>
            <a:off x="5711716" y="5140409"/>
            <a:ext cx="5381220" cy="1676138"/>
            <a:chOff x="5464667" y="5013873"/>
            <a:chExt cx="5381220" cy="1676138"/>
          </a:xfrm>
        </p:grpSpPr>
        <p:grpSp>
          <p:nvGrpSpPr>
            <p:cNvPr id="20" name="グループ化 19">
              <a:extLst>
                <a:ext uri="{FF2B5EF4-FFF2-40B4-BE49-F238E27FC236}">
                  <a16:creationId xmlns:a16="http://schemas.microsoft.com/office/drawing/2014/main" id="{89E2BD5D-C187-1C06-7299-AD3F514DCBC0}"/>
                </a:ext>
              </a:extLst>
            </p:cNvPr>
            <p:cNvGrpSpPr/>
            <p:nvPr/>
          </p:nvGrpSpPr>
          <p:grpSpPr>
            <a:xfrm>
              <a:off x="6096004" y="5013873"/>
              <a:ext cx="2020711" cy="1191623"/>
              <a:chOff x="5312274" y="20712546"/>
              <a:chExt cx="4110812" cy="2518229"/>
            </a:xfrm>
          </p:grpSpPr>
          <p:sp>
            <p:nvSpPr>
              <p:cNvPr id="23" name="正方形/長方形 22">
                <a:extLst>
                  <a:ext uri="{FF2B5EF4-FFF2-40B4-BE49-F238E27FC236}">
                    <a16:creationId xmlns:a16="http://schemas.microsoft.com/office/drawing/2014/main" id="{2E5E6C58-5B96-5C74-01BB-8C365CCF07EB}"/>
                  </a:ext>
                </a:extLst>
              </p:cNvPr>
              <p:cNvSpPr/>
              <p:nvPr/>
            </p:nvSpPr>
            <p:spPr>
              <a:xfrm>
                <a:off x="5312275" y="21546622"/>
                <a:ext cx="4110811" cy="84091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baseline="-25000" dirty="0">
                  <a:solidFill>
                    <a:sysClr val="windowText" lastClr="000000"/>
                  </a:solidFill>
                </a:endParaRPr>
              </a:p>
            </p:txBody>
          </p:sp>
          <p:sp>
            <p:nvSpPr>
              <p:cNvPr id="24" name="正方形/長方形 23">
                <a:extLst>
                  <a:ext uri="{FF2B5EF4-FFF2-40B4-BE49-F238E27FC236}">
                    <a16:creationId xmlns:a16="http://schemas.microsoft.com/office/drawing/2014/main" id="{26219F77-F61E-26E1-05E0-698840480580}"/>
                  </a:ext>
                </a:extLst>
              </p:cNvPr>
              <p:cNvSpPr/>
              <p:nvPr/>
            </p:nvSpPr>
            <p:spPr>
              <a:xfrm>
                <a:off x="5312274" y="20712546"/>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ysClr val="windowText" lastClr="000000"/>
                  </a:solidFill>
                </a:endParaRPr>
              </a:p>
            </p:txBody>
          </p:sp>
          <p:sp>
            <p:nvSpPr>
              <p:cNvPr id="25" name="正方形/長方形 24">
                <a:extLst>
                  <a:ext uri="{FF2B5EF4-FFF2-40B4-BE49-F238E27FC236}">
                    <a16:creationId xmlns:a16="http://schemas.microsoft.com/office/drawing/2014/main" id="{0D5CFCF4-AAD5-EE6A-337A-9F858195CE58}"/>
                  </a:ext>
                </a:extLst>
              </p:cNvPr>
              <p:cNvSpPr/>
              <p:nvPr/>
            </p:nvSpPr>
            <p:spPr>
              <a:xfrm>
                <a:off x="5312274" y="22389860"/>
                <a:ext cx="4110811" cy="84091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ysClr val="windowText" lastClr="000000"/>
                  </a:solidFill>
                </a:endParaRPr>
              </a:p>
            </p:txBody>
          </p:sp>
        </p:grpSp>
        <p:sp>
          <p:nvSpPr>
            <p:cNvPr id="26" name="正方形/長方形 25">
              <a:extLst>
                <a:ext uri="{FF2B5EF4-FFF2-40B4-BE49-F238E27FC236}">
                  <a16:creationId xmlns:a16="http://schemas.microsoft.com/office/drawing/2014/main" id="{CA6F2D20-30CB-25A3-C93E-D16B869CA88E}"/>
                </a:ext>
              </a:extLst>
            </p:cNvPr>
            <p:cNvSpPr/>
            <p:nvPr/>
          </p:nvSpPr>
          <p:spPr>
            <a:xfrm>
              <a:off x="8530407" y="5248412"/>
              <a:ext cx="548640" cy="19505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ysClr val="windowText" lastClr="000000"/>
                </a:solidFill>
              </a:endParaRPr>
            </a:p>
          </p:txBody>
        </p:sp>
        <p:sp>
          <p:nvSpPr>
            <p:cNvPr id="27" name="テキスト ボックス 26">
              <a:extLst>
                <a:ext uri="{FF2B5EF4-FFF2-40B4-BE49-F238E27FC236}">
                  <a16:creationId xmlns:a16="http://schemas.microsoft.com/office/drawing/2014/main" id="{1999E2B1-02A4-892E-A420-74288D5DFF9E}"/>
                </a:ext>
              </a:extLst>
            </p:cNvPr>
            <p:cNvSpPr txBox="1"/>
            <p:nvPr/>
          </p:nvSpPr>
          <p:spPr>
            <a:xfrm>
              <a:off x="9131165" y="5203399"/>
              <a:ext cx="1389047" cy="400110"/>
            </a:xfrm>
            <a:prstGeom prst="rect">
              <a:avLst/>
            </a:prstGeom>
            <a:noFill/>
          </p:spPr>
          <p:txBody>
            <a:bodyPr wrap="square" rtlCol="0">
              <a:spAutoFit/>
            </a:bodyPr>
            <a:lstStyle/>
            <a:p>
              <a:r>
                <a:rPr lang="ja-JP" altLang="en-US" sz="2000" b="1" dirty="0"/>
                <a:t>超伝導体</a:t>
              </a:r>
              <a:endParaRPr lang="ja-JP" altLang="en-US" sz="1500" b="1" dirty="0"/>
            </a:p>
          </p:txBody>
        </p:sp>
        <p:sp>
          <p:nvSpPr>
            <p:cNvPr id="28" name="正方形/長方形 27">
              <a:extLst>
                <a:ext uri="{FF2B5EF4-FFF2-40B4-BE49-F238E27FC236}">
                  <a16:creationId xmlns:a16="http://schemas.microsoft.com/office/drawing/2014/main" id="{13A9B48E-42CD-69D5-8133-5F25FD982D5F}"/>
                </a:ext>
              </a:extLst>
            </p:cNvPr>
            <p:cNvSpPr/>
            <p:nvPr/>
          </p:nvSpPr>
          <p:spPr>
            <a:xfrm>
              <a:off x="8530407" y="5774895"/>
              <a:ext cx="548640" cy="183576"/>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ysClr val="windowText" lastClr="000000"/>
                </a:solidFill>
              </a:endParaRPr>
            </a:p>
          </p:txBody>
        </p:sp>
        <p:sp>
          <p:nvSpPr>
            <p:cNvPr id="29" name="テキスト ボックス 28">
              <a:extLst>
                <a:ext uri="{FF2B5EF4-FFF2-40B4-BE49-F238E27FC236}">
                  <a16:creationId xmlns:a16="http://schemas.microsoft.com/office/drawing/2014/main" id="{FE62BF58-455F-AB8E-7A6A-5828C94AB36B}"/>
                </a:ext>
              </a:extLst>
            </p:cNvPr>
            <p:cNvSpPr txBox="1"/>
            <p:nvPr/>
          </p:nvSpPr>
          <p:spPr>
            <a:xfrm>
              <a:off x="9238819" y="5716643"/>
              <a:ext cx="1607068" cy="400110"/>
            </a:xfrm>
            <a:prstGeom prst="rect">
              <a:avLst/>
            </a:prstGeom>
            <a:noFill/>
          </p:spPr>
          <p:txBody>
            <a:bodyPr wrap="square" rtlCol="0">
              <a:spAutoFit/>
            </a:bodyPr>
            <a:lstStyle/>
            <a:p>
              <a:r>
                <a:rPr lang="ja-JP" altLang="en-US" sz="2000" b="1" dirty="0"/>
                <a:t>絶縁体</a:t>
              </a:r>
            </a:p>
          </p:txBody>
        </p:sp>
        <p:sp>
          <p:nvSpPr>
            <p:cNvPr id="32" name="楕円 31">
              <a:extLst>
                <a:ext uri="{FF2B5EF4-FFF2-40B4-BE49-F238E27FC236}">
                  <a16:creationId xmlns:a16="http://schemas.microsoft.com/office/drawing/2014/main" id="{6B1A8ED9-7B53-18BB-74E5-5D5D47C10CEA}"/>
                </a:ext>
              </a:extLst>
            </p:cNvPr>
            <p:cNvSpPr/>
            <p:nvPr/>
          </p:nvSpPr>
          <p:spPr>
            <a:xfrm>
              <a:off x="5464667" y="5435964"/>
              <a:ext cx="360000" cy="36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33" name="楕円 32">
              <a:extLst>
                <a:ext uri="{FF2B5EF4-FFF2-40B4-BE49-F238E27FC236}">
                  <a16:creationId xmlns:a16="http://schemas.microsoft.com/office/drawing/2014/main" id="{15369D8C-5139-CF9C-F263-07E36E95ECF4}"/>
                </a:ext>
              </a:extLst>
            </p:cNvPr>
            <p:cNvSpPr/>
            <p:nvPr/>
          </p:nvSpPr>
          <p:spPr>
            <a:xfrm>
              <a:off x="5570603" y="5543964"/>
              <a:ext cx="144000" cy="144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35" name="テキスト ボックス 34">
              <a:extLst>
                <a:ext uri="{FF2B5EF4-FFF2-40B4-BE49-F238E27FC236}">
                  <a16:creationId xmlns:a16="http://schemas.microsoft.com/office/drawing/2014/main" id="{C2591D65-C165-0885-B557-A898D8C0938F}"/>
                </a:ext>
              </a:extLst>
            </p:cNvPr>
            <p:cNvSpPr txBox="1"/>
            <p:nvPr/>
          </p:nvSpPr>
          <p:spPr>
            <a:xfrm>
              <a:off x="5464667" y="5089855"/>
              <a:ext cx="403076" cy="400110"/>
            </a:xfrm>
            <a:prstGeom prst="rect">
              <a:avLst/>
            </a:prstGeom>
            <a:noFill/>
          </p:spPr>
          <p:txBody>
            <a:bodyPr wrap="square">
              <a:spAutoFit/>
            </a:bodyPr>
            <a:lstStyle/>
            <a:p>
              <a:r>
                <a:rPr lang="en-US" altLang="ja-JP" sz="2000" dirty="0"/>
                <a:t>B</a:t>
              </a:r>
              <a:endParaRPr lang="ja-JP" altLang="en-US" sz="2000" dirty="0"/>
            </a:p>
          </p:txBody>
        </p:sp>
        <p:sp>
          <p:nvSpPr>
            <p:cNvPr id="36" name="テキスト ボックス 35">
              <a:extLst>
                <a:ext uri="{FF2B5EF4-FFF2-40B4-BE49-F238E27FC236}">
                  <a16:creationId xmlns:a16="http://schemas.microsoft.com/office/drawing/2014/main" id="{374E4892-4DED-39D3-CD77-E9ECD84EADA8}"/>
                </a:ext>
              </a:extLst>
            </p:cNvPr>
            <p:cNvSpPr txBox="1"/>
            <p:nvPr/>
          </p:nvSpPr>
          <p:spPr>
            <a:xfrm>
              <a:off x="6796880" y="6289901"/>
              <a:ext cx="3696028" cy="400110"/>
            </a:xfrm>
            <a:prstGeom prst="rect">
              <a:avLst/>
            </a:prstGeom>
            <a:noFill/>
          </p:spPr>
          <p:txBody>
            <a:bodyPr wrap="square" rtlCol="0">
              <a:spAutoFit/>
            </a:bodyPr>
            <a:lstStyle/>
            <a:p>
              <a:r>
                <a:rPr lang="ja-JP" altLang="en-US" sz="2000" dirty="0"/>
                <a:t>図</a:t>
              </a:r>
              <a:r>
                <a:rPr lang="en-US" altLang="ja-JP" sz="2000" dirty="0"/>
                <a:t>3</a:t>
              </a:r>
              <a:r>
                <a:rPr lang="ja-JP" altLang="en-US" sz="2000" dirty="0"/>
                <a:t>　</a:t>
              </a:r>
              <a:r>
                <a:rPr lang="en-US" altLang="ja-JP" sz="2000" dirty="0"/>
                <a:t>SIS</a:t>
              </a:r>
              <a:r>
                <a:rPr lang="ja-JP" altLang="en-US" sz="2000" dirty="0"/>
                <a:t>接合と磁場</a:t>
              </a:r>
            </a:p>
          </p:txBody>
        </p:sp>
      </p:grpSp>
      <p:cxnSp>
        <p:nvCxnSpPr>
          <p:cNvPr id="8" name="直線コネクタ 7">
            <a:extLst>
              <a:ext uri="{FF2B5EF4-FFF2-40B4-BE49-F238E27FC236}">
                <a16:creationId xmlns:a16="http://schemas.microsoft.com/office/drawing/2014/main" id="{AC334842-9EC7-CF14-AD47-7C274DCDD7AC}"/>
              </a:ext>
            </a:extLst>
          </p:cNvPr>
          <p:cNvCxnSpPr>
            <a:cxnSpLocks/>
          </p:cNvCxnSpPr>
          <p:nvPr/>
        </p:nvCxnSpPr>
        <p:spPr>
          <a:xfrm>
            <a:off x="0" y="754139"/>
            <a:ext cx="12192000" cy="0"/>
          </a:xfrm>
          <a:prstGeom prst="line">
            <a:avLst/>
          </a:prstGeom>
          <a:ln w="5715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0" name="テキスト ボックス 9">
            <a:extLst>
              <a:ext uri="{FF2B5EF4-FFF2-40B4-BE49-F238E27FC236}">
                <a16:creationId xmlns:a16="http://schemas.microsoft.com/office/drawing/2014/main" id="{EFF896BB-688E-E3F7-B87A-0B80A238524F}"/>
              </a:ext>
            </a:extLst>
          </p:cNvPr>
          <p:cNvSpPr txBox="1"/>
          <p:nvPr/>
        </p:nvSpPr>
        <p:spPr>
          <a:xfrm>
            <a:off x="11505228" y="185053"/>
            <a:ext cx="588167" cy="461665"/>
          </a:xfrm>
          <a:prstGeom prst="rect">
            <a:avLst/>
          </a:prstGeom>
          <a:noFill/>
        </p:spPr>
        <p:txBody>
          <a:bodyPr wrap="square" rtlCol="0">
            <a:spAutoFit/>
          </a:bodyPr>
          <a:lstStyle/>
          <a:p>
            <a:r>
              <a:rPr lang="en-US" altLang="ja-JP" sz="2400" b="1" dirty="0"/>
              <a:t>3</a:t>
            </a:r>
          </a:p>
        </p:txBody>
      </p:sp>
    </p:spTree>
    <p:extLst>
      <p:ext uri="{BB962C8B-B14F-4D97-AF65-F5344CB8AC3E}">
        <p14:creationId xmlns:p14="http://schemas.microsoft.com/office/powerpoint/2010/main" val="246329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4D4CD-9686-1353-A1C9-784397BB6143}"/>
            </a:ext>
          </a:extLst>
        </p:cNvPr>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4C4ACFC1-1C8A-D049-4562-C5E885D751CF}"/>
              </a:ext>
            </a:extLst>
          </p:cNvPr>
          <p:cNvSpPr txBox="1"/>
          <p:nvPr/>
        </p:nvSpPr>
        <p:spPr>
          <a:xfrm>
            <a:off x="21932" y="154674"/>
            <a:ext cx="8444087" cy="584775"/>
          </a:xfrm>
          <a:prstGeom prst="rect">
            <a:avLst/>
          </a:prstGeom>
          <a:noFill/>
        </p:spPr>
        <p:txBody>
          <a:bodyPr wrap="square" rtlCol="0">
            <a:spAutoFit/>
          </a:bodyPr>
          <a:lstStyle/>
          <a:p>
            <a:pPr algn="just"/>
            <a:r>
              <a:rPr lang="ja-JP" altLang="en-US" sz="3200" b="1" dirty="0"/>
              <a:t>ジョセフソン電流を抑制するための磁場</a:t>
            </a:r>
          </a:p>
        </p:txBody>
      </p:sp>
      <p:sp>
        <p:nvSpPr>
          <p:cNvPr id="2" name="テキスト ボックス 1">
            <a:extLst>
              <a:ext uri="{FF2B5EF4-FFF2-40B4-BE49-F238E27FC236}">
                <a16:creationId xmlns:a16="http://schemas.microsoft.com/office/drawing/2014/main" id="{240C5B78-D9B4-4D39-0C87-9461A902CBAB}"/>
              </a:ext>
            </a:extLst>
          </p:cNvPr>
          <p:cNvSpPr txBox="1"/>
          <p:nvPr/>
        </p:nvSpPr>
        <p:spPr>
          <a:xfrm>
            <a:off x="138896" y="945287"/>
            <a:ext cx="11954499" cy="1569660"/>
          </a:xfrm>
          <a:prstGeom prst="rect">
            <a:avLst/>
          </a:prstGeom>
          <a:noFill/>
        </p:spPr>
        <p:txBody>
          <a:bodyPr wrap="square" rtlCol="0">
            <a:spAutoFit/>
          </a:bodyPr>
          <a:lstStyle/>
          <a:p>
            <a:r>
              <a:rPr lang="ja-JP" altLang="en-US" sz="2400" u="sng" dirty="0"/>
              <a:t>ジョセフソン電流を抑制するにはどのような磁場をかければいいのか？</a:t>
            </a:r>
            <a:endParaRPr lang="en-US" altLang="ja-JP" sz="2400" u="sng" dirty="0"/>
          </a:p>
          <a:p>
            <a:endParaRPr lang="en-US" altLang="ja-JP" sz="2400" dirty="0"/>
          </a:p>
          <a:p>
            <a:r>
              <a:rPr lang="en-US" altLang="ja-JP" sz="2400" dirty="0"/>
              <a:t>SIS-mixer</a:t>
            </a:r>
            <a:r>
              <a:rPr lang="ja-JP" altLang="en-US" sz="2400" dirty="0"/>
              <a:t>に磁場をかけていったときの電流値は図</a:t>
            </a:r>
            <a:r>
              <a:rPr lang="en-US" altLang="ja-JP" sz="2400" dirty="0"/>
              <a:t>4</a:t>
            </a:r>
            <a:r>
              <a:rPr lang="ja-JP" altLang="en-US" sz="2400" dirty="0"/>
              <a:t>のようにフラウンホーファーパターンと呼ばれる電流磁界関係を示す。</a:t>
            </a:r>
          </a:p>
        </p:txBody>
      </p:sp>
      <p:grpSp>
        <p:nvGrpSpPr>
          <p:cNvPr id="9" name="グループ化 8">
            <a:extLst>
              <a:ext uri="{FF2B5EF4-FFF2-40B4-BE49-F238E27FC236}">
                <a16:creationId xmlns:a16="http://schemas.microsoft.com/office/drawing/2014/main" id="{7425D961-A69A-A40B-37A6-7B7ED2EE483B}"/>
              </a:ext>
            </a:extLst>
          </p:cNvPr>
          <p:cNvGrpSpPr/>
          <p:nvPr/>
        </p:nvGrpSpPr>
        <p:grpSpPr>
          <a:xfrm>
            <a:off x="1486569" y="2296966"/>
            <a:ext cx="8779024" cy="4406360"/>
            <a:chOff x="166594" y="1968382"/>
            <a:chExt cx="8779024" cy="4406360"/>
          </a:xfrm>
        </p:grpSpPr>
        <p:pic>
          <p:nvPicPr>
            <p:cNvPr id="31" name="図 30">
              <a:extLst>
                <a:ext uri="{FF2B5EF4-FFF2-40B4-BE49-F238E27FC236}">
                  <a16:creationId xmlns:a16="http://schemas.microsoft.com/office/drawing/2014/main" id="{84C955E4-D0A1-A3DC-0404-F5AC7E1B5BF9}"/>
                </a:ext>
              </a:extLst>
            </p:cNvPr>
            <p:cNvPicPr>
              <a:picLocks noChangeAspect="1"/>
            </p:cNvPicPr>
            <p:nvPr/>
          </p:nvPicPr>
          <p:blipFill>
            <a:blip r:embed="rId3"/>
            <a:stretch>
              <a:fillRect/>
            </a:stretch>
          </p:blipFill>
          <p:spPr>
            <a:xfrm>
              <a:off x="4668760" y="2584897"/>
              <a:ext cx="2951225" cy="1925800"/>
            </a:xfrm>
            <a:prstGeom prst="rect">
              <a:avLst/>
            </a:prstGeom>
          </p:spPr>
        </p:pic>
        <p:grpSp>
          <p:nvGrpSpPr>
            <p:cNvPr id="6" name="グループ化 5">
              <a:extLst>
                <a:ext uri="{FF2B5EF4-FFF2-40B4-BE49-F238E27FC236}">
                  <a16:creationId xmlns:a16="http://schemas.microsoft.com/office/drawing/2014/main" id="{85ED48D0-26CD-2ACE-C5BB-305396388D65}"/>
                </a:ext>
              </a:extLst>
            </p:cNvPr>
            <p:cNvGrpSpPr/>
            <p:nvPr/>
          </p:nvGrpSpPr>
          <p:grpSpPr>
            <a:xfrm>
              <a:off x="227387" y="1968382"/>
              <a:ext cx="3722560" cy="2898291"/>
              <a:chOff x="241389" y="1702578"/>
              <a:chExt cx="3722560" cy="2898291"/>
            </a:xfrm>
          </p:grpSpPr>
          <p:pic>
            <p:nvPicPr>
              <p:cNvPr id="43" name="図 42">
                <a:extLst>
                  <a:ext uri="{FF2B5EF4-FFF2-40B4-BE49-F238E27FC236}">
                    <a16:creationId xmlns:a16="http://schemas.microsoft.com/office/drawing/2014/main" id="{3C64ACA5-D923-11EC-20D6-96C7967AA5C4}"/>
                  </a:ext>
                </a:extLst>
              </p:cNvPr>
              <p:cNvPicPr>
                <a:picLocks noChangeAspect="1"/>
              </p:cNvPicPr>
              <p:nvPr/>
            </p:nvPicPr>
            <p:blipFill>
              <a:blip r:embed="rId4"/>
              <a:stretch>
                <a:fillRect/>
              </a:stretch>
            </p:blipFill>
            <p:spPr>
              <a:xfrm>
                <a:off x="397480" y="1916872"/>
                <a:ext cx="3566469" cy="2683997"/>
              </a:xfrm>
              <a:prstGeom prst="rect">
                <a:avLst/>
              </a:prstGeom>
            </p:spPr>
          </p:pic>
          <p:sp>
            <p:nvSpPr>
              <p:cNvPr id="3" name="正方形/長方形 2">
                <a:extLst>
                  <a:ext uri="{FF2B5EF4-FFF2-40B4-BE49-F238E27FC236}">
                    <a16:creationId xmlns:a16="http://schemas.microsoft.com/office/drawing/2014/main" id="{A1577E91-E761-EE5E-384A-6850CD862E94}"/>
                  </a:ext>
                </a:extLst>
              </p:cNvPr>
              <p:cNvSpPr/>
              <p:nvPr/>
            </p:nvSpPr>
            <p:spPr>
              <a:xfrm>
                <a:off x="2700169" y="2011680"/>
                <a:ext cx="1000462" cy="548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4" name="正方形/長方形 3">
                <a:extLst>
                  <a:ext uri="{FF2B5EF4-FFF2-40B4-BE49-F238E27FC236}">
                    <a16:creationId xmlns:a16="http://schemas.microsoft.com/office/drawing/2014/main" id="{4B7A8FBF-B2D9-355C-2B35-6263D47DEA4E}"/>
                  </a:ext>
                </a:extLst>
              </p:cNvPr>
              <p:cNvSpPr/>
              <p:nvPr/>
            </p:nvSpPr>
            <p:spPr>
              <a:xfrm>
                <a:off x="242218" y="1916871"/>
                <a:ext cx="413997" cy="2203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1" dirty="0"/>
              </a:p>
            </p:txBody>
          </p:sp>
          <p:sp>
            <p:nvSpPr>
              <p:cNvPr id="5" name="テキスト ボックス 4">
                <a:extLst>
                  <a:ext uri="{FF2B5EF4-FFF2-40B4-BE49-F238E27FC236}">
                    <a16:creationId xmlns:a16="http://schemas.microsoft.com/office/drawing/2014/main" id="{0AF4F21C-3DBD-8E91-B7FB-F00FF775B9FB}"/>
                  </a:ext>
                </a:extLst>
              </p:cNvPr>
              <p:cNvSpPr txBox="1"/>
              <p:nvPr/>
            </p:nvSpPr>
            <p:spPr>
              <a:xfrm>
                <a:off x="241389" y="1702578"/>
                <a:ext cx="392543" cy="2439978"/>
              </a:xfrm>
              <a:prstGeom prst="rect">
                <a:avLst/>
              </a:prstGeom>
              <a:noFill/>
            </p:spPr>
            <p:txBody>
              <a:bodyPr vert="vert270" wrap="square" rtlCol="0">
                <a:spAutoFit/>
              </a:bodyPr>
              <a:lstStyle/>
              <a:p>
                <a:r>
                  <a:rPr kumimoji="1" lang="ja-JP" altLang="en-US" sz="1351" dirty="0"/>
                  <a:t>ジョセフソン電流</a:t>
                </a:r>
                <a:r>
                  <a:rPr kumimoji="1" lang="en-US" altLang="ja-JP" sz="1351" dirty="0"/>
                  <a:t>[</a:t>
                </a:r>
                <a:r>
                  <a:rPr kumimoji="1" lang="en-US" altLang="ja-JP" sz="1351" dirty="0" err="1"/>
                  <a:t>uA</a:t>
                </a:r>
                <a:r>
                  <a:rPr kumimoji="1" lang="en-US" altLang="ja-JP" sz="1351" dirty="0"/>
                  <a:t>]</a:t>
                </a:r>
                <a:endParaRPr kumimoji="1" lang="ja-JP" altLang="en-US" sz="1351" dirty="0"/>
              </a:p>
            </p:txBody>
          </p:sp>
        </p:grpSp>
        <p:sp>
          <p:nvSpPr>
            <p:cNvPr id="7" name="テキスト ボックス 6">
              <a:extLst>
                <a:ext uri="{FF2B5EF4-FFF2-40B4-BE49-F238E27FC236}">
                  <a16:creationId xmlns:a16="http://schemas.microsoft.com/office/drawing/2014/main" id="{18A923FA-F910-6E1A-6BCF-C47709AAA3C1}"/>
                </a:ext>
              </a:extLst>
            </p:cNvPr>
            <p:cNvSpPr txBox="1"/>
            <p:nvPr/>
          </p:nvSpPr>
          <p:spPr>
            <a:xfrm>
              <a:off x="166594" y="4811250"/>
              <a:ext cx="4288024" cy="400110"/>
            </a:xfrm>
            <a:prstGeom prst="rect">
              <a:avLst/>
            </a:prstGeom>
            <a:noFill/>
          </p:spPr>
          <p:txBody>
            <a:bodyPr wrap="square" rtlCol="0">
              <a:spAutoFit/>
            </a:bodyPr>
            <a:lstStyle/>
            <a:p>
              <a:r>
                <a:rPr lang="ja-JP" altLang="en-US" sz="2000" dirty="0"/>
                <a:t>図</a:t>
              </a:r>
              <a:r>
                <a:rPr lang="en-US" altLang="ja-JP" sz="2000" dirty="0"/>
                <a:t>4</a:t>
              </a:r>
              <a:r>
                <a:rPr lang="ja-JP" altLang="en-US" sz="2000" dirty="0"/>
                <a:t>　フラウンホーファーパターン</a:t>
              </a:r>
            </a:p>
          </p:txBody>
        </p:sp>
        <p:cxnSp>
          <p:nvCxnSpPr>
            <p:cNvPr id="11" name="直線矢印コネクタ 10">
              <a:extLst>
                <a:ext uri="{FF2B5EF4-FFF2-40B4-BE49-F238E27FC236}">
                  <a16:creationId xmlns:a16="http://schemas.microsoft.com/office/drawing/2014/main" id="{69C9CC3C-B65B-3012-9389-CF4B27B9F04B}"/>
                </a:ext>
              </a:extLst>
            </p:cNvPr>
            <p:cNvCxnSpPr>
              <a:cxnSpLocks/>
            </p:cNvCxnSpPr>
            <p:nvPr/>
          </p:nvCxnSpPr>
          <p:spPr>
            <a:xfrm flipV="1">
              <a:off x="6144372" y="4334051"/>
              <a:ext cx="109984" cy="739375"/>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8DE48531-4EFE-9252-3595-01229AA3B5DF}"/>
                </a:ext>
              </a:extLst>
            </p:cNvPr>
            <p:cNvCxnSpPr>
              <a:cxnSpLocks/>
            </p:cNvCxnSpPr>
            <p:nvPr/>
          </p:nvCxnSpPr>
          <p:spPr>
            <a:xfrm flipH="1" flipV="1">
              <a:off x="5693720" y="4330791"/>
              <a:ext cx="60498" cy="742635"/>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9AD81D08-B229-768E-47BD-D4713A152D50}"/>
                </a:ext>
              </a:extLst>
            </p:cNvPr>
            <p:cNvCxnSpPr>
              <a:cxnSpLocks/>
            </p:cNvCxnSpPr>
            <p:nvPr/>
          </p:nvCxnSpPr>
          <p:spPr>
            <a:xfrm flipH="1" flipV="1">
              <a:off x="5142605" y="4385982"/>
              <a:ext cx="235837" cy="687444"/>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9" name="楕円 18">
              <a:extLst>
                <a:ext uri="{FF2B5EF4-FFF2-40B4-BE49-F238E27FC236}">
                  <a16:creationId xmlns:a16="http://schemas.microsoft.com/office/drawing/2014/main" id="{0EAD8131-9AA0-1A0B-A56D-534EC6144E06}"/>
                </a:ext>
              </a:extLst>
            </p:cNvPr>
            <p:cNvSpPr/>
            <p:nvPr/>
          </p:nvSpPr>
          <p:spPr>
            <a:xfrm flipV="1">
              <a:off x="4804553" y="3727823"/>
              <a:ext cx="471287" cy="5019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9" name="正方形/長方形 28">
              <a:extLst>
                <a:ext uri="{FF2B5EF4-FFF2-40B4-BE49-F238E27FC236}">
                  <a16:creationId xmlns:a16="http://schemas.microsoft.com/office/drawing/2014/main" id="{556CA40B-BADC-B135-2935-00EC1CFDE83B}"/>
                </a:ext>
              </a:extLst>
            </p:cNvPr>
            <p:cNvSpPr/>
            <p:nvPr/>
          </p:nvSpPr>
          <p:spPr>
            <a:xfrm>
              <a:off x="2418292" y="3791879"/>
              <a:ext cx="1301112" cy="825737"/>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cxnSp>
          <p:nvCxnSpPr>
            <p:cNvPr id="33" name="直線コネクタ 32">
              <a:extLst>
                <a:ext uri="{FF2B5EF4-FFF2-40B4-BE49-F238E27FC236}">
                  <a16:creationId xmlns:a16="http://schemas.microsoft.com/office/drawing/2014/main" id="{4E06FC8C-C5D1-9FC9-6947-CAF93E741B40}"/>
                </a:ext>
              </a:extLst>
            </p:cNvPr>
            <p:cNvCxnSpPr/>
            <p:nvPr/>
          </p:nvCxnSpPr>
          <p:spPr>
            <a:xfrm flipV="1">
              <a:off x="3719404" y="2551804"/>
              <a:ext cx="1258996" cy="1225385"/>
            </a:xfrm>
            <a:prstGeom prst="line">
              <a:avLst/>
            </a:prstGeom>
            <a:ln w="57150">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34" name="直線コネクタ 33">
              <a:extLst>
                <a:ext uri="{FF2B5EF4-FFF2-40B4-BE49-F238E27FC236}">
                  <a16:creationId xmlns:a16="http://schemas.microsoft.com/office/drawing/2014/main" id="{561BB75F-92DD-48C6-CCE2-B38658E15E75}"/>
                </a:ext>
              </a:extLst>
            </p:cNvPr>
            <p:cNvCxnSpPr>
              <a:cxnSpLocks/>
            </p:cNvCxnSpPr>
            <p:nvPr/>
          </p:nvCxnSpPr>
          <p:spPr>
            <a:xfrm>
              <a:off x="3719404" y="4604501"/>
              <a:ext cx="1169324" cy="431654"/>
            </a:xfrm>
            <a:prstGeom prst="line">
              <a:avLst/>
            </a:prstGeom>
            <a:ln w="57150">
              <a:solidFill>
                <a:schemeClr val="accent2"/>
              </a:solidFill>
              <a:prstDash val="dash"/>
            </a:ln>
          </p:spPr>
          <p:style>
            <a:lnRef idx="2">
              <a:schemeClr val="accent1"/>
            </a:lnRef>
            <a:fillRef idx="0">
              <a:schemeClr val="accent1"/>
            </a:fillRef>
            <a:effectRef idx="1">
              <a:schemeClr val="accent1"/>
            </a:effectRef>
            <a:fontRef idx="minor">
              <a:schemeClr val="tx1"/>
            </a:fontRef>
          </p:style>
        </p:cxnSp>
        <p:sp>
          <p:nvSpPr>
            <p:cNvPr id="36" name="楕円 35">
              <a:extLst>
                <a:ext uri="{FF2B5EF4-FFF2-40B4-BE49-F238E27FC236}">
                  <a16:creationId xmlns:a16="http://schemas.microsoft.com/office/drawing/2014/main" id="{1A7B09C6-DB84-51A2-E079-0B1B8517E8C4}"/>
                </a:ext>
              </a:extLst>
            </p:cNvPr>
            <p:cNvSpPr/>
            <p:nvPr/>
          </p:nvSpPr>
          <p:spPr>
            <a:xfrm flipV="1">
              <a:off x="5411633" y="3727823"/>
              <a:ext cx="471287" cy="5019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37" name="楕円 36">
              <a:extLst>
                <a:ext uri="{FF2B5EF4-FFF2-40B4-BE49-F238E27FC236}">
                  <a16:creationId xmlns:a16="http://schemas.microsoft.com/office/drawing/2014/main" id="{337FD342-6FDF-E486-4709-8FD1B025E44E}"/>
                </a:ext>
              </a:extLst>
            </p:cNvPr>
            <p:cNvSpPr/>
            <p:nvPr/>
          </p:nvSpPr>
          <p:spPr>
            <a:xfrm flipV="1">
              <a:off x="5984761" y="3727823"/>
              <a:ext cx="471287" cy="5019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1" dirty="0"/>
            </a:p>
          </p:txBody>
        </p:sp>
        <p:sp>
          <p:nvSpPr>
            <p:cNvPr id="41" name="テキスト ボックス 40">
              <a:extLst>
                <a:ext uri="{FF2B5EF4-FFF2-40B4-BE49-F238E27FC236}">
                  <a16:creationId xmlns:a16="http://schemas.microsoft.com/office/drawing/2014/main" id="{F010E7BC-8BA3-576C-7BF8-2EFA7739CB67}"/>
                </a:ext>
              </a:extLst>
            </p:cNvPr>
            <p:cNvSpPr txBox="1"/>
            <p:nvPr/>
          </p:nvSpPr>
          <p:spPr>
            <a:xfrm>
              <a:off x="3752179" y="5174413"/>
              <a:ext cx="5193439" cy="1200329"/>
            </a:xfrm>
            <a:prstGeom prst="rect">
              <a:avLst/>
            </a:prstGeom>
            <a:noFill/>
            <a:ln w="19050">
              <a:solidFill>
                <a:schemeClr val="accent2"/>
              </a:solidFill>
            </a:ln>
          </p:spPr>
          <p:txBody>
            <a:bodyPr wrap="square" rtlCol="0">
              <a:spAutoFit/>
            </a:bodyPr>
            <a:lstStyle/>
            <a:p>
              <a:r>
                <a:rPr kumimoji="1" lang="ja-JP" altLang="en-US" sz="2400" dirty="0"/>
                <a:t>このように谷になっている部分の磁場をかけることでジョセフソン電流を抑制できる</a:t>
              </a:r>
            </a:p>
          </p:txBody>
        </p:sp>
      </p:grpSp>
      <p:cxnSp>
        <p:nvCxnSpPr>
          <p:cNvPr id="13" name="直線コネクタ 12">
            <a:extLst>
              <a:ext uri="{FF2B5EF4-FFF2-40B4-BE49-F238E27FC236}">
                <a16:creationId xmlns:a16="http://schemas.microsoft.com/office/drawing/2014/main" id="{FF940D77-355C-C95B-8693-0B5E54663B5F}"/>
              </a:ext>
            </a:extLst>
          </p:cNvPr>
          <p:cNvCxnSpPr>
            <a:cxnSpLocks/>
          </p:cNvCxnSpPr>
          <p:nvPr/>
        </p:nvCxnSpPr>
        <p:spPr>
          <a:xfrm>
            <a:off x="0" y="754139"/>
            <a:ext cx="12192000" cy="0"/>
          </a:xfrm>
          <a:prstGeom prst="line">
            <a:avLst/>
          </a:prstGeom>
          <a:ln w="5715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a:extLst>
              <a:ext uri="{FF2B5EF4-FFF2-40B4-BE49-F238E27FC236}">
                <a16:creationId xmlns:a16="http://schemas.microsoft.com/office/drawing/2014/main" id="{FED8665C-F5A0-19E8-2CF9-1276B2B03EBA}"/>
              </a:ext>
            </a:extLst>
          </p:cNvPr>
          <p:cNvSpPr txBox="1"/>
          <p:nvPr/>
        </p:nvSpPr>
        <p:spPr>
          <a:xfrm>
            <a:off x="11505228" y="185053"/>
            <a:ext cx="588167" cy="461665"/>
          </a:xfrm>
          <a:prstGeom prst="rect">
            <a:avLst/>
          </a:prstGeom>
          <a:noFill/>
        </p:spPr>
        <p:txBody>
          <a:bodyPr wrap="square" rtlCol="0">
            <a:spAutoFit/>
          </a:bodyPr>
          <a:lstStyle/>
          <a:p>
            <a:r>
              <a:rPr lang="en-US" altLang="ja-JP" sz="2400" b="1" dirty="0"/>
              <a:t>4</a:t>
            </a:r>
          </a:p>
        </p:txBody>
      </p:sp>
      <p:sp>
        <p:nvSpPr>
          <p:cNvPr id="8" name="テキスト ボックス 7">
            <a:extLst>
              <a:ext uri="{FF2B5EF4-FFF2-40B4-BE49-F238E27FC236}">
                <a16:creationId xmlns:a16="http://schemas.microsoft.com/office/drawing/2014/main" id="{E4AE7DE2-E625-CC38-0C13-F15C451DC94D}"/>
              </a:ext>
            </a:extLst>
          </p:cNvPr>
          <p:cNvSpPr txBox="1"/>
          <p:nvPr/>
        </p:nvSpPr>
        <p:spPr>
          <a:xfrm>
            <a:off x="258257" y="5843830"/>
            <a:ext cx="4130566" cy="707886"/>
          </a:xfrm>
          <a:prstGeom prst="rect">
            <a:avLst/>
          </a:prstGeom>
          <a:noFill/>
        </p:spPr>
        <p:txBody>
          <a:bodyPr wrap="square" rtlCol="0">
            <a:spAutoFit/>
          </a:bodyPr>
          <a:lstStyle/>
          <a:p>
            <a:r>
              <a:rPr kumimoji="1" lang="ja-JP" altLang="en-US" sz="2000" dirty="0"/>
              <a:t>今回用いた</a:t>
            </a:r>
            <a:r>
              <a:rPr kumimoji="1" lang="en-US" altLang="ja-JP" sz="2000" dirty="0"/>
              <a:t>SIS-mixer</a:t>
            </a:r>
            <a:r>
              <a:rPr kumimoji="1" lang="ja-JP" altLang="en-US" sz="2000" dirty="0"/>
              <a:t>では超伝導コイルを用いて磁場をかけている</a:t>
            </a:r>
          </a:p>
        </p:txBody>
      </p:sp>
    </p:spTree>
    <p:extLst>
      <p:ext uri="{BB962C8B-B14F-4D97-AF65-F5344CB8AC3E}">
        <p14:creationId xmlns:p14="http://schemas.microsoft.com/office/powerpoint/2010/main" val="88242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0AC6E-C7F6-24F8-DE80-8028B054AB2C}"/>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C18C79B4-7763-C1E6-9CDD-F08F0CDDCE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46798" y="1705235"/>
            <a:ext cx="4950098" cy="2970058"/>
          </a:xfrm>
          <a:prstGeom prst="rect">
            <a:avLst/>
          </a:prstGeom>
          <a:noFill/>
          <a:ln>
            <a:noFill/>
          </a:ln>
        </p:spPr>
      </p:pic>
      <p:sp>
        <p:nvSpPr>
          <p:cNvPr id="6" name="テキスト ボックス 5">
            <a:extLst>
              <a:ext uri="{FF2B5EF4-FFF2-40B4-BE49-F238E27FC236}">
                <a16:creationId xmlns:a16="http://schemas.microsoft.com/office/drawing/2014/main" id="{C5BD2C8D-E2D9-FB99-AC11-C64AAB7456D8}"/>
              </a:ext>
            </a:extLst>
          </p:cNvPr>
          <p:cNvSpPr txBox="1"/>
          <p:nvPr/>
        </p:nvSpPr>
        <p:spPr>
          <a:xfrm>
            <a:off x="348982" y="1265650"/>
            <a:ext cx="9594534" cy="461665"/>
          </a:xfrm>
          <a:prstGeom prst="rect">
            <a:avLst/>
          </a:prstGeom>
          <a:noFill/>
        </p:spPr>
        <p:txBody>
          <a:bodyPr wrap="square" rtlCol="0">
            <a:spAutoFit/>
          </a:bodyPr>
          <a:lstStyle/>
          <a:p>
            <a:r>
              <a:rPr lang="en-US" altLang="ja-JP" sz="2400" dirty="0"/>
              <a:t>SIS-mixer</a:t>
            </a:r>
            <a:r>
              <a:rPr lang="ja-JP" altLang="en-US" sz="2400" dirty="0"/>
              <a:t>に磁場をかけていったときの</a:t>
            </a:r>
            <a:r>
              <a:rPr lang="en-US" altLang="ja-JP" sz="2400" dirty="0"/>
              <a:t>SIS-mixer</a:t>
            </a:r>
            <a:r>
              <a:rPr lang="ja-JP" altLang="en-US" sz="2400" dirty="0"/>
              <a:t>の電流値を測定</a:t>
            </a:r>
            <a:endParaRPr lang="en-US" altLang="ja-JP" sz="2400" dirty="0"/>
          </a:p>
        </p:txBody>
      </p:sp>
      <p:sp>
        <p:nvSpPr>
          <p:cNvPr id="20" name="テキスト ボックス 19">
            <a:extLst>
              <a:ext uri="{FF2B5EF4-FFF2-40B4-BE49-F238E27FC236}">
                <a16:creationId xmlns:a16="http://schemas.microsoft.com/office/drawing/2014/main" id="{FE5A8E40-9BD1-429B-4659-E922285F69CA}"/>
              </a:ext>
            </a:extLst>
          </p:cNvPr>
          <p:cNvSpPr txBox="1"/>
          <p:nvPr/>
        </p:nvSpPr>
        <p:spPr>
          <a:xfrm>
            <a:off x="0" y="127760"/>
            <a:ext cx="9143997" cy="584775"/>
          </a:xfrm>
          <a:prstGeom prst="rect">
            <a:avLst/>
          </a:prstGeom>
          <a:noFill/>
        </p:spPr>
        <p:txBody>
          <a:bodyPr wrap="square" rtlCol="0">
            <a:spAutoFit/>
          </a:bodyPr>
          <a:lstStyle/>
          <a:p>
            <a:pPr algn="just"/>
            <a:r>
              <a:rPr lang="ja-JP" altLang="en-US" sz="3200" b="1" dirty="0"/>
              <a:t>ジョセフソン電流の振る舞いの調査</a:t>
            </a:r>
          </a:p>
        </p:txBody>
      </p:sp>
      <p:pic>
        <p:nvPicPr>
          <p:cNvPr id="21" name="図 20">
            <a:extLst>
              <a:ext uri="{FF2B5EF4-FFF2-40B4-BE49-F238E27FC236}">
                <a16:creationId xmlns:a16="http://schemas.microsoft.com/office/drawing/2014/main" id="{4E0FBE60-44DD-2EB8-E036-235F1B177E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8767" y="1705178"/>
            <a:ext cx="4950286" cy="2970172"/>
          </a:xfrm>
          <a:prstGeom prst="rect">
            <a:avLst/>
          </a:prstGeom>
        </p:spPr>
      </p:pic>
      <p:sp>
        <p:nvSpPr>
          <p:cNvPr id="22" name="テキスト ボックス 21">
            <a:extLst>
              <a:ext uri="{FF2B5EF4-FFF2-40B4-BE49-F238E27FC236}">
                <a16:creationId xmlns:a16="http://schemas.microsoft.com/office/drawing/2014/main" id="{2BCFC980-27BB-B777-60BA-8B8BB16AF787}"/>
              </a:ext>
            </a:extLst>
          </p:cNvPr>
          <p:cNvSpPr txBox="1"/>
          <p:nvPr/>
        </p:nvSpPr>
        <p:spPr>
          <a:xfrm>
            <a:off x="224578" y="5103287"/>
            <a:ext cx="11859715" cy="1569660"/>
          </a:xfrm>
          <a:prstGeom prst="rect">
            <a:avLst/>
          </a:prstGeom>
          <a:noFill/>
        </p:spPr>
        <p:txBody>
          <a:bodyPr wrap="square" rtlCol="0">
            <a:spAutoFit/>
          </a:bodyPr>
          <a:lstStyle/>
          <a:p>
            <a:r>
              <a:rPr lang="ja-JP" altLang="en-US" sz="2400" b="1" dirty="0"/>
              <a:t>結果</a:t>
            </a:r>
            <a:r>
              <a:rPr lang="ja-JP" altLang="en-US" sz="2400" dirty="0"/>
              <a:t>：通常なら図</a:t>
            </a:r>
            <a:r>
              <a:rPr lang="en-US" altLang="ja-JP" sz="2400" dirty="0"/>
              <a:t>7</a:t>
            </a:r>
            <a:r>
              <a:rPr lang="ja-JP" altLang="en-US" sz="2400" dirty="0"/>
              <a:t>のようにフラウンホーファーパターンが確認できるはずだが、図</a:t>
            </a:r>
            <a:r>
              <a:rPr lang="en-US" altLang="ja-JP" sz="2400" dirty="0"/>
              <a:t>8</a:t>
            </a:r>
            <a:r>
              <a:rPr lang="ja-JP" altLang="en-US" sz="2400" dirty="0"/>
              <a:t>のように確認できない場合があった。</a:t>
            </a:r>
            <a:endParaRPr lang="en-US" altLang="ja-JP" sz="2400" dirty="0"/>
          </a:p>
          <a:p>
            <a:endParaRPr lang="en-US" altLang="ja-JP" sz="2400" dirty="0"/>
          </a:p>
          <a:p>
            <a:r>
              <a:rPr lang="ja-JP" altLang="en-US" sz="2400" dirty="0"/>
              <a:t>フラウンホーファーパターンが確認できない➡</a:t>
            </a:r>
            <a:r>
              <a:rPr lang="en-US" altLang="ja-JP" sz="2400" dirty="0"/>
              <a:t>SIS</a:t>
            </a:r>
            <a:r>
              <a:rPr lang="ja-JP" altLang="en-US" sz="2400" dirty="0"/>
              <a:t>接合が磁場をトラップしている？</a:t>
            </a:r>
            <a:endParaRPr lang="en-US" altLang="ja-JP" sz="2400" dirty="0"/>
          </a:p>
        </p:txBody>
      </p:sp>
      <p:sp>
        <p:nvSpPr>
          <p:cNvPr id="23" name="テキスト ボックス 22">
            <a:extLst>
              <a:ext uri="{FF2B5EF4-FFF2-40B4-BE49-F238E27FC236}">
                <a16:creationId xmlns:a16="http://schemas.microsoft.com/office/drawing/2014/main" id="{6792654D-24A3-C868-C2FC-5BFA9478F61D}"/>
              </a:ext>
            </a:extLst>
          </p:cNvPr>
          <p:cNvSpPr txBox="1"/>
          <p:nvPr/>
        </p:nvSpPr>
        <p:spPr>
          <a:xfrm>
            <a:off x="6663637" y="4578326"/>
            <a:ext cx="4288024" cy="369332"/>
          </a:xfrm>
          <a:prstGeom prst="rect">
            <a:avLst/>
          </a:prstGeom>
          <a:noFill/>
        </p:spPr>
        <p:txBody>
          <a:bodyPr wrap="square" rtlCol="0">
            <a:spAutoFit/>
          </a:bodyPr>
          <a:lstStyle/>
          <a:p>
            <a:r>
              <a:rPr lang="ja-JP" altLang="en-US" dirty="0"/>
              <a:t>図</a:t>
            </a:r>
            <a:r>
              <a:rPr lang="en-US" altLang="ja-JP" dirty="0"/>
              <a:t>6</a:t>
            </a:r>
            <a:r>
              <a:rPr lang="ja-JP" altLang="en-US" dirty="0"/>
              <a:t>　フラウンホーファーパターンなし</a:t>
            </a:r>
          </a:p>
        </p:txBody>
      </p:sp>
      <p:sp>
        <p:nvSpPr>
          <p:cNvPr id="25" name="テキスト ボックス 24">
            <a:extLst>
              <a:ext uri="{FF2B5EF4-FFF2-40B4-BE49-F238E27FC236}">
                <a16:creationId xmlns:a16="http://schemas.microsoft.com/office/drawing/2014/main" id="{CC567B53-11C1-0954-1CF4-C7965446C109}"/>
              </a:ext>
            </a:extLst>
          </p:cNvPr>
          <p:cNvSpPr txBox="1"/>
          <p:nvPr/>
        </p:nvSpPr>
        <p:spPr>
          <a:xfrm>
            <a:off x="77520" y="825229"/>
            <a:ext cx="10728012" cy="830997"/>
          </a:xfrm>
          <a:prstGeom prst="rect">
            <a:avLst/>
          </a:prstGeom>
          <a:noFill/>
        </p:spPr>
        <p:txBody>
          <a:bodyPr wrap="square" rtlCol="0">
            <a:spAutoFit/>
          </a:bodyPr>
          <a:lstStyle/>
          <a:p>
            <a:r>
              <a:rPr lang="ja-JP" altLang="en-US" sz="2400" b="1" dirty="0"/>
              <a:t>目的</a:t>
            </a:r>
            <a:r>
              <a:rPr lang="ja-JP" altLang="en-US" sz="2400" dirty="0"/>
              <a:t>：</a:t>
            </a:r>
            <a:r>
              <a:rPr lang="ja-JP" altLang="en-US" sz="2400" u="sng" dirty="0"/>
              <a:t>フラウンホーファーパターンが確認できるのか</a:t>
            </a:r>
            <a:endParaRPr lang="en-US" altLang="ja-JP" sz="2400" u="sng" dirty="0"/>
          </a:p>
          <a:p>
            <a:r>
              <a:rPr lang="ja-JP" altLang="en-US" sz="2400" dirty="0"/>
              <a:t>　　　</a:t>
            </a:r>
            <a:endParaRPr lang="en-US" altLang="ja-JP" sz="2400" u="sng" dirty="0"/>
          </a:p>
        </p:txBody>
      </p:sp>
      <p:sp>
        <p:nvSpPr>
          <p:cNvPr id="3" name="テキスト ボックス 2">
            <a:extLst>
              <a:ext uri="{FF2B5EF4-FFF2-40B4-BE49-F238E27FC236}">
                <a16:creationId xmlns:a16="http://schemas.microsoft.com/office/drawing/2014/main" id="{A7A626FF-F217-793A-E300-72F10ACD9538}"/>
              </a:ext>
            </a:extLst>
          </p:cNvPr>
          <p:cNvSpPr txBox="1"/>
          <p:nvPr/>
        </p:nvSpPr>
        <p:spPr>
          <a:xfrm>
            <a:off x="883876" y="4578326"/>
            <a:ext cx="5270559" cy="369332"/>
          </a:xfrm>
          <a:prstGeom prst="rect">
            <a:avLst/>
          </a:prstGeom>
          <a:noFill/>
        </p:spPr>
        <p:txBody>
          <a:bodyPr wrap="square" rtlCol="0">
            <a:spAutoFit/>
          </a:bodyPr>
          <a:lstStyle/>
          <a:p>
            <a:r>
              <a:rPr lang="ja-JP" altLang="en-US" dirty="0"/>
              <a:t>図</a:t>
            </a:r>
            <a:r>
              <a:rPr lang="en-US" altLang="ja-JP" dirty="0"/>
              <a:t>5</a:t>
            </a:r>
            <a:r>
              <a:rPr lang="ja-JP" altLang="en-US" dirty="0"/>
              <a:t>　フラウンホーファーパターンあり</a:t>
            </a:r>
          </a:p>
        </p:txBody>
      </p:sp>
      <p:cxnSp>
        <p:nvCxnSpPr>
          <p:cNvPr id="4" name="直線コネクタ 3">
            <a:extLst>
              <a:ext uri="{FF2B5EF4-FFF2-40B4-BE49-F238E27FC236}">
                <a16:creationId xmlns:a16="http://schemas.microsoft.com/office/drawing/2014/main" id="{4168CF38-B300-768E-B08F-A0A9EB690FC1}"/>
              </a:ext>
            </a:extLst>
          </p:cNvPr>
          <p:cNvCxnSpPr>
            <a:cxnSpLocks/>
          </p:cNvCxnSpPr>
          <p:nvPr/>
        </p:nvCxnSpPr>
        <p:spPr>
          <a:xfrm>
            <a:off x="0" y="754139"/>
            <a:ext cx="12192000" cy="0"/>
          </a:xfrm>
          <a:prstGeom prst="line">
            <a:avLst/>
          </a:prstGeom>
          <a:ln w="5715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7" name="テキスト ボックス 6">
            <a:extLst>
              <a:ext uri="{FF2B5EF4-FFF2-40B4-BE49-F238E27FC236}">
                <a16:creationId xmlns:a16="http://schemas.microsoft.com/office/drawing/2014/main" id="{1BC9D725-C680-1117-DFA5-BFB280B2092B}"/>
              </a:ext>
            </a:extLst>
          </p:cNvPr>
          <p:cNvSpPr txBox="1"/>
          <p:nvPr/>
        </p:nvSpPr>
        <p:spPr>
          <a:xfrm>
            <a:off x="11505228" y="185053"/>
            <a:ext cx="588167" cy="461665"/>
          </a:xfrm>
          <a:prstGeom prst="rect">
            <a:avLst/>
          </a:prstGeom>
          <a:noFill/>
        </p:spPr>
        <p:txBody>
          <a:bodyPr wrap="square" rtlCol="0">
            <a:spAutoFit/>
          </a:bodyPr>
          <a:lstStyle/>
          <a:p>
            <a:r>
              <a:rPr lang="en-US" altLang="ja-JP" sz="2400" b="1" dirty="0"/>
              <a:t>5</a:t>
            </a:r>
          </a:p>
        </p:txBody>
      </p:sp>
    </p:spTree>
    <p:extLst>
      <p:ext uri="{BB962C8B-B14F-4D97-AF65-F5344CB8AC3E}">
        <p14:creationId xmlns:p14="http://schemas.microsoft.com/office/powerpoint/2010/main" val="161935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DA893-BE34-786A-6F7D-522D7D7011CC}"/>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3BC4010-15AB-AF73-0D3B-737FA0116011}"/>
              </a:ext>
            </a:extLst>
          </p:cNvPr>
          <p:cNvSpPr txBox="1"/>
          <p:nvPr/>
        </p:nvSpPr>
        <p:spPr>
          <a:xfrm>
            <a:off x="35389" y="143866"/>
            <a:ext cx="10606223" cy="584775"/>
          </a:xfrm>
          <a:prstGeom prst="rect">
            <a:avLst/>
          </a:prstGeom>
          <a:noFill/>
        </p:spPr>
        <p:txBody>
          <a:bodyPr wrap="square" rtlCol="0">
            <a:spAutoFit/>
          </a:bodyPr>
          <a:lstStyle/>
          <a:p>
            <a:pPr algn="just"/>
            <a:r>
              <a:rPr lang="ja-JP" altLang="en-US" sz="3200" b="1" dirty="0"/>
              <a:t>磁場をトラップしているときの雑音温度への影響</a:t>
            </a:r>
          </a:p>
        </p:txBody>
      </p:sp>
      <p:sp>
        <p:nvSpPr>
          <p:cNvPr id="34" name="テキスト ボックス 33">
            <a:extLst>
              <a:ext uri="{FF2B5EF4-FFF2-40B4-BE49-F238E27FC236}">
                <a16:creationId xmlns:a16="http://schemas.microsoft.com/office/drawing/2014/main" id="{363476CA-1372-090E-8E59-DAE31C129AA5}"/>
              </a:ext>
            </a:extLst>
          </p:cNvPr>
          <p:cNvSpPr txBox="1"/>
          <p:nvPr/>
        </p:nvSpPr>
        <p:spPr>
          <a:xfrm>
            <a:off x="96875" y="5998368"/>
            <a:ext cx="11998250" cy="830997"/>
          </a:xfrm>
          <a:prstGeom prst="rect">
            <a:avLst/>
          </a:prstGeom>
          <a:noFill/>
        </p:spPr>
        <p:txBody>
          <a:bodyPr wrap="square" rtlCol="0">
            <a:spAutoFit/>
          </a:bodyPr>
          <a:lstStyle/>
          <a:p>
            <a:r>
              <a:rPr lang="ja-JP" altLang="en-US" sz="2400" dirty="0"/>
              <a:t>フラウンホーファーパターンがあるとき、雑音温度</a:t>
            </a:r>
            <a:r>
              <a:rPr lang="en-US" altLang="ja-JP" sz="2400" b="1" dirty="0"/>
              <a:t>125K</a:t>
            </a:r>
            <a:r>
              <a:rPr lang="ja-JP" altLang="en-US" sz="2400" dirty="0"/>
              <a:t>程度と、設計通りの値が得られた。</a:t>
            </a:r>
            <a:endParaRPr lang="en-US" altLang="ja-JP" sz="2400" dirty="0"/>
          </a:p>
        </p:txBody>
      </p:sp>
      <p:cxnSp>
        <p:nvCxnSpPr>
          <p:cNvPr id="3" name="直線コネクタ 2">
            <a:extLst>
              <a:ext uri="{FF2B5EF4-FFF2-40B4-BE49-F238E27FC236}">
                <a16:creationId xmlns:a16="http://schemas.microsoft.com/office/drawing/2014/main" id="{33642C14-0B84-86F0-3C14-045661C987C0}"/>
              </a:ext>
            </a:extLst>
          </p:cNvPr>
          <p:cNvCxnSpPr>
            <a:cxnSpLocks/>
          </p:cNvCxnSpPr>
          <p:nvPr/>
        </p:nvCxnSpPr>
        <p:spPr>
          <a:xfrm>
            <a:off x="0" y="754139"/>
            <a:ext cx="12192000" cy="0"/>
          </a:xfrm>
          <a:prstGeom prst="line">
            <a:avLst/>
          </a:prstGeom>
          <a:ln w="5715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4" name="テキスト ボックス 3">
            <a:extLst>
              <a:ext uri="{FF2B5EF4-FFF2-40B4-BE49-F238E27FC236}">
                <a16:creationId xmlns:a16="http://schemas.microsoft.com/office/drawing/2014/main" id="{49D94BC2-9398-431A-0A79-689FEB6FCC12}"/>
              </a:ext>
            </a:extLst>
          </p:cNvPr>
          <p:cNvSpPr txBox="1"/>
          <p:nvPr/>
        </p:nvSpPr>
        <p:spPr>
          <a:xfrm>
            <a:off x="11505228" y="185053"/>
            <a:ext cx="588167" cy="461665"/>
          </a:xfrm>
          <a:prstGeom prst="rect">
            <a:avLst/>
          </a:prstGeom>
          <a:noFill/>
        </p:spPr>
        <p:txBody>
          <a:bodyPr wrap="square" rtlCol="0">
            <a:spAutoFit/>
          </a:bodyPr>
          <a:lstStyle/>
          <a:p>
            <a:r>
              <a:rPr lang="en-US" altLang="ja-JP" sz="2400" b="1" dirty="0"/>
              <a:t>6</a:t>
            </a:r>
          </a:p>
        </p:txBody>
      </p:sp>
      <p:sp>
        <p:nvSpPr>
          <p:cNvPr id="23" name="テキスト ボックス 22">
            <a:extLst>
              <a:ext uri="{FF2B5EF4-FFF2-40B4-BE49-F238E27FC236}">
                <a16:creationId xmlns:a16="http://schemas.microsoft.com/office/drawing/2014/main" id="{6DE63BCE-5B2E-18D4-4969-54D264023E10}"/>
              </a:ext>
            </a:extLst>
          </p:cNvPr>
          <p:cNvSpPr txBox="1"/>
          <p:nvPr/>
        </p:nvSpPr>
        <p:spPr>
          <a:xfrm>
            <a:off x="7340319" y="5705651"/>
            <a:ext cx="5815149" cy="369332"/>
          </a:xfrm>
          <a:prstGeom prst="rect">
            <a:avLst/>
          </a:prstGeom>
          <a:noFill/>
        </p:spPr>
        <p:txBody>
          <a:bodyPr wrap="square" rtlCol="0">
            <a:spAutoFit/>
          </a:bodyPr>
          <a:lstStyle/>
          <a:p>
            <a:r>
              <a:rPr lang="ja-JP" altLang="en-US" dirty="0"/>
              <a:t>図</a:t>
            </a:r>
            <a:r>
              <a:rPr lang="en-US" altLang="ja-JP" dirty="0"/>
              <a:t>8</a:t>
            </a:r>
            <a:r>
              <a:rPr lang="ja-JP" altLang="en-US" dirty="0"/>
              <a:t>　雑音温度測定結果</a:t>
            </a:r>
          </a:p>
        </p:txBody>
      </p:sp>
      <p:sp>
        <p:nvSpPr>
          <p:cNvPr id="8" name="テキスト ボックス 7">
            <a:extLst>
              <a:ext uri="{FF2B5EF4-FFF2-40B4-BE49-F238E27FC236}">
                <a16:creationId xmlns:a16="http://schemas.microsoft.com/office/drawing/2014/main" id="{E47C443F-AFD3-75B5-1221-8AAA4FBBFDE2}"/>
              </a:ext>
            </a:extLst>
          </p:cNvPr>
          <p:cNvSpPr txBox="1"/>
          <p:nvPr/>
        </p:nvSpPr>
        <p:spPr>
          <a:xfrm>
            <a:off x="867172" y="5714045"/>
            <a:ext cx="6004967" cy="369332"/>
          </a:xfrm>
          <a:prstGeom prst="rect">
            <a:avLst/>
          </a:prstGeom>
          <a:noFill/>
        </p:spPr>
        <p:txBody>
          <a:bodyPr wrap="square" rtlCol="0">
            <a:spAutoFit/>
          </a:bodyPr>
          <a:lstStyle/>
          <a:p>
            <a:r>
              <a:rPr lang="ja-JP" altLang="en-US" dirty="0"/>
              <a:t>図</a:t>
            </a:r>
            <a:r>
              <a:rPr lang="en-US" altLang="ja-JP" dirty="0"/>
              <a:t>7</a:t>
            </a:r>
            <a:r>
              <a:rPr lang="ja-JP" altLang="en-US" dirty="0"/>
              <a:t>　フラウンホーファーパターンあり</a:t>
            </a:r>
          </a:p>
        </p:txBody>
      </p:sp>
      <p:grpSp>
        <p:nvGrpSpPr>
          <p:cNvPr id="32" name="グループ化 31">
            <a:extLst>
              <a:ext uri="{FF2B5EF4-FFF2-40B4-BE49-F238E27FC236}">
                <a16:creationId xmlns:a16="http://schemas.microsoft.com/office/drawing/2014/main" id="{60AD67CB-E409-9B3C-6506-25C8B627C053}"/>
              </a:ext>
            </a:extLst>
          </p:cNvPr>
          <p:cNvGrpSpPr/>
          <p:nvPr/>
        </p:nvGrpSpPr>
        <p:grpSpPr>
          <a:xfrm>
            <a:off x="193750" y="2262660"/>
            <a:ext cx="5882415" cy="3528000"/>
            <a:chOff x="106107" y="1680187"/>
            <a:chExt cx="5882415" cy="3528000"/>
          </a:xfrm>
        </p:grpSpPr>
        <p:pic>
          <p:nvPicPr>
            <p:cNvPr id="7" name="図 6">
              <a:extLst>
                <a:ext uri="{FF2B5EF4-FFF2-40B4-BE49-F238E27FC236}">
                  <a16:creationId xmlns:a16="http://schemas.microsoft.com/office/drawing/2014/main" id="{BEACED47-6A5B-DF52-F787-3E07B45CAC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06107" y="1680187"/>
              <a:ext cx="5882415" cy="3528000"/>
            </a:xfrm>
            <a:prstGeom prst="rect">
              <a:avLst/>
            </a:prstGeom>
            <a:noFill/>
            <a:ln>
              <a:noFill/>
            </a:ln>
          </p:spPr>
        </p:pic>
        <p:cxnSp>
          <p:nvCxnSpPr>
            <p:cNvPr id="12" name="直線コネクタ 11">
              <a:extLst>
                <a:ext uri="{FF2B5EF4-FFF2-40B4-BE49-F238E27FC236}">
                  <a16:creationId xmlns:a16="http://schemas.microsoft.com/office/drawing/2014/main" id="{D6354AF0-8C75-D707-5AD2-1C3D96CB2A99}"/>
                </a:ext>
              </a:extLst>
            </p:cNvPr>
            <p:cNvCxnSpPr/>
            <p:nvPr/>
          </p:nvCxnSpPr>
          <p:spPr>
            <a:xfrm>
              <a:off x="4850780" y="4033928"/>
              <a:ext cx="0" cy="910265"/>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B51F7C65-C3F2-2ED2-D084-C78FCD6C6379}"/>
                </a:ext>
              </a:extLst>
            </p:cNvPr>
            <p:cNvSpPr txBox="1"/>
            <p:nvPr/>
          </p:nvSpPr>
          <p:spPr>
            <a:xfrm>
              <a:off x="4446636" y="3647861"/>
              <a:ext cx="864489" cy="400110"/>
            </a:xfrm>
            <a:prstGeom prst="rect">
              <a:avLst/>
            </a:prstGeom>
            <a:noFill/>
          </p:spPr>
          <p:txBody>
            <a:bodyPr wrap="square" rtlCol="0">
              <a:spAutoFit/>
            </a:bodyPr>
            <a:lstStyle/>
            <a:p>
              <a:r>
                <a:rPr kumimoji="1" lang="en-US" altLang="ja-JP" sz="2000" b="1" dirty="0"/>
                <a:t>45mA</a:t>
              </a:r>
              <a:endParaRPr kumimoji="1" lang="ja-JP" altLang="en-US" sz="2000" b="1" dirty="0"/>
            </a:p>
          </p:txBody>
        </p:sp>
      </p:grpSp>
      <p:grpSp>
        <p:nvGrpSpPr>
          <p:cNvPr id="33" name="グループ化 32">
            <a:extLst>
              <a:ext uri="{FF2B5EF4-FFF2-40B4-BE49-F238E27FC236}">
                <a16:creationId xmlns:a16="http://schemas.microsoft.com/office/drawing/2014/main" id="{D8B289C4-D8AB-879B-8F24-E89F8EF63268}"/>
              </a:ext>
            </a:extLst>
          </p:cNvPr>
          <p:cNvGrpSpPr/>
          <p:nvPr/>
        </p:nvGrpSpPr>
        <p:grpSpPr>
          <a:xfrm>
            <a:off x="5874783" y="2262660"/>
            <a:ext cx="5880002" cy="3528000"/>
            <a:chOff x="5813464" y="1733136"/>
            <a:chExt cx="5880002" cy="3528000"/>
          </a:xfrm>
        </p:grpSpPr>
        <p:pic>
          <p:nvPicPr>
            <p:cNvPr id="11" name="図 10" descr="テーブル が含まれている画像&#10;&#10;自動的に生成された説明">
              <a:extLst>
                <a:ext uri="{FF2B5EF4-FFF2-40B4-BE49-F238E27FC236}">
                  <a16:creationId xmlns:a16="http://schemas.microsoft.com/office/drawing/2014/main" id="{0AFAB8E6-F82C-1F13-CD5E-A0111D3CC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464" y="1733136"/>
              <a:ext cx="5880002" cy="3528000"/>
            </a:xfrm>
            <a:prstGeom prst="rect">
              <a:avLst/>
            </a:prstGeom>
          </p:spPr>
        </p:pic>
        <p:cxnSp>
          <p:nvCxnSpPr>
            <p:cNvPr id="13" name="直線コネクタ 12">
              <a:extLst>
                <a:ext uri="{FF2B5EF4-FFF2-40B4-BE49-F238E27FC236}">
                  <a16:creationId xmlns:a16="http://schemas.microsoft.com/office/drawing/2014/main" id="{01391888-D856-C957-C18F-C91E3E4BAC36}"/>
                </a:ext>
              </a:extLst>
            </p:cNvPr>
            <p:cNvCxnSpPr>
              <a:cxnSpLocks/>
            </p:cNvCxnSpPr>
            <p:nvPr/>
          </p:nvCxnSpPr>
          <p:spPr>
            <a:xfrm>
              <a:off x="6513349" y="3718128"/>
              <a:ext cx="384339"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4" name="テキスト ボックス 23">
              <a:extLst>
                <a:ext uri="{FF2B5EF4-FFF2-40B4-BE49-F238E27FC236}">
                  <a16:creationId xmlns:a16="http://schemas.microsoft.com/office/drawing/2014/main" id="{AD2CA527-0D11-982C-6D26-58F90365AD7F}"/>
                </a:ext>
              </a:extLst>
            </p:cNvPr>
            <p:cNvSpPr txBox="1"/>
            <p:nvPr/>
          </p:nvSpPr>
          <p:spPr>
            <a:xfrm>
              <a:off x="6150864" y="3579628"/>
              <a:ext cx="479052" cy="276999"/>
            </a:xfrm>
            <a:prstGeom prst="rect">
              <a:avLst/>
            </a:prstGeom>
            <a:noFill/>
          </p:spPr>
          <p:txBody>
            <a:bodyPr wrap="square" rtlCol="0">
              <a:spAutoFit/>
            </a:bodyPr>
            <a:lstStyle/>
            <a:p>
              <a:r>
                <a:rPr kumimoji="1" lang="en-US" altLang="ja-JP" sz="1200" b="1" dirty="0"/>
                <a:t>125</a:t>
              </a:r>
              <a:endParaRPr kumimoji="1" lang="ja-JP" altLang="en-US" sz="1200" b="1" dirty="0"/>
            </a:p>
          </p:txBody>
        </p:sp>
      </p:grpSp>
      <p:sp>
        <p:nvSpPr>
          <p:cNvPr id="35" name="テキスト ボックス 34">
            <a:extLst>
              <a:ext uri="{FF2B5EF4-FFF2-40B4-BE49-F238E27FC236}">
                <a16:creationId xmlns:a16="http://schemas.microsoft.com/office/drawing/2014/main" id="{605CBFF0-821B-1088-E4EB-AAB04063BB10}"/>
              </a:ext>
            </a:extLst>
          </p:cNvPr>
          <p:cNvSpPr txBox="1"/>
          <p:nvPr/>
        </p:nvSpPr>
        <p:spPr>
          <a:xfrm>
            <a:off x="0" y="1529208"/>
            <a:ext cx="12156611" cy="830997"/>
          </a:xfrm>
          <a:prstGeom prst="rect">
            <a:avLst/>
          </a:prstGeom>
          <a:noFill/>
        </p:spPr>
        <p:txBody>
          <a:bodyPr wrap="square" rtlCol="0">
            <a:spAutoFit/>
          </a:bodyPr>
          <a:lstStyle/>
          <a:p>
            <a:r>
              <a:rPr lang="ja-JP" altLang="en-US" sz="2400" b="1" dirty="0"/>
              <a:t>目的</a:t>
            </a:r>
            <a:r>
              <a:rPr lang="ja-JP" altLang="en-US" sz="2400" dirty="0"/>
              <a:t>：フラウンホーファーパターンがあるときとないときの雑音温度を比較し、影響があるのか調査</a:t>
            </a:r>
            <a:endParaRPr lang="en-US" altLang="ja-JP" sz="2400" u="sng" dirty="0"/>
          </a:p>
        </p:txBody>
      </p:sp>
      <p:sp>
        <p:nvSpPr>
          <p:cNvPr id="36" name="テキスト ボックス 35">
            <a:extLst>
              <a:ext uri="{FF2B5EF4-FFF2-40B4-BE49-F238E27FC236}">
                <a16:creationId xmlns:a16="http://schemas.microsoft.com/office/drawing/2014/main" id="{D40B26DC-233B-ABD7-6C92-223672663BAF}"/>
              </a:ext>
            </a:extLst>
          </p:cNvPr>
          <p:cNvSpPr txBox="1"/>
          <p:nvPr/>
        </p:nvSpPr>
        <p:spPr>
          <a:xfrm>
            <a:off x="211104" y="839126"/>
            <a:ext cx="11882291" cy="707886"/>
          </a:xfrm>
          <a:prstGeom prst="rect">
            <a:avLst/>
          </a:prstGeom>
          <a:noFill/>
        </p:spPr>
        <p:txBody>
          <a:bodyPr wrap="square" rtlCol="0">
            <a:spAutoFit/>
          </a:bodyPr>
          <a:lstStyle/>
          <a:p>
            <a:r>
              <a:rPr lang="en-US" altLang="ja-JP" sz="2000" b="0" i="0" dirty="0">
                <a:effectLst/>
                <a:latin typeface="Lato" panose="020F0502020204030203" pitchFamily="34" charset="0"/>
              </a:rPr>
              <a:t>SIS</a:t>
            </a:r>
            <a:r>
              <a:rPr lang="ja-JP" altLang="en-US" sz="2000" b="0" i="0" dirty="0">
                <a:effectLst/>
                <a:latin typeface="Lato" panose="020F0502020204030203" pitchFamily="34" charset="0"/>
              </a:rPr>
              <a:t>接合の超伝導性が弱い部分に磁束が閉じ込められ、その磁束が接合を流れる電流に影響を及ぼし、</a:t>
            </a:r>
            <a:r>
              <a:rPr lang="ja-JP" altLang="en-US" sz="2000" b="0" i="0" u="sng" dirty="0">
                <a:effectLst/>
                <a:latin typeface="Lato" panose="020F0502020204030203" pitchFamily="34" charset="0"/>
              </a:rPr>
              <a:t>雑音温度を大きくする可能性。</a:t>
            </a:r>
            <a:endParaRPr kumimoji="1" lang="ja-JP" altLang="en-US" sz="2000" u="sng" dirty="0"/>
          </a:p>
        </p:txBody>
      </p:sp>
    </p:spTree>
    <p:extLst>
      <p:ext uri="{BB962C8B-B14F-4D97-AF65-F5344CB8AC3E}">
        <p14:creationId xmlns:p14="http://schemas.microsoft.com/office/powerpoint/2010/main" val="269463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12914-5DC0-E708-7191-A9A9948D2224}"/>
            </a:ext>
          </a:extLst>
        </p:cNvPr>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A08F91B5-5641-8D81-CA1A-19BA19ED095F}"/>
              </a:ext>
            </a:extLst>
          </p:cNvPr>
          <p:cNvSpPr txBox="1"/>
          <p:nvPr/>
        </p:nvSpPr>
        <p:spPr>
          <a:xfrm>
            <a:off x="1118339" y="4510733"/>
            <a:ext cx="4848360" cy="369332"/>
          </a:xfrm>
          <a:prstGeom prst="rect">
            <a:avLst/>
          </a:prstGeom>
          <a:noFill/>
        </p:spPr>
        <p:txBody>
          <a:bodyPr wrap="square" rtlCol="0">
            <a:spAutoFit/>
          </a:bodyPr>
          <a:lstStyle/>
          <a:p>
            <a:r>
              <a:rPr lang="ja-JP" altLang="en-US" dirty="0"/>
              <a:t>図</a:t>
            </a:r>
            <a:r>
              <a:rPr lang="en-US" altLang="ja-JP" dirty="0"/>
              <a:t>9</a:t>
            </a:r>
            <a:r>
              <a:rPr lang="ja-JP" altLang="en-US" dirty="0"/>
              <a:t>　フラウンホーファーパターンなし</a:t>
            </a:r>
          </a:p>
        </p:txBody>
      </p:sp>
      <p:sp>
        <p:nvSpPr>
          <p:cNvPr id="13" name="テキスト ボックス 12">
            <a:extLst>
              <a:ext uri="{FF2B5EF4-FFF2-40B4-BE49-F238E27FC236}">
                <a16:creationId xmlns:a16="http://schemas.microsoft.com/office/drawing/2014/main" id="{53323D38-9D19-6634-7E14-030B1B50BDE8}"/>
              </a:ext>
            </a:extLst>
          </p:cNvPr>
          <p:cNvSpPr txBox="1"/>
          <p:nvPr/>
        </p:nvSpPr>
        <p:spPr>
          <a:xfrm>
            <a:off x="195105" y="6146392"/>
            <a:ext cx="11996895" cy="461665"/>
          </a:xfrm>
          <a:prstGeom prst="rect">
            <a:avLst/>
          </a:prstGeom>
          <a:noFill/>
        </p:spPr>
        <p:txBody>
          <a:bodyPr wrap="square" rtlCol="0">
            <a:spAutoFit/>
          </a:bodyPr>
          <a:lstStyle/>
          <a:p>
            <a:r>
              <a:rPr lang="ja-JP" altLang="en-US" sz="2400" b="1" dirty="0"/>
              <a:t>結果</a:t>
            </a:r>
            <a:r>
              <a:rPr lang="ja-JP" altLang="en-US" sz="2400" dirty="0"/>
              <a:t>：</a:t>
            </a:r>
            <a:r>
              <a:rPr lang="en-US" altLang="ja-JP" sz="2400" dirty="0"/>
              <a:t>SIS</a:t>
            </a:r>
            <a:r>
              <a:rPr lang="ja-JP" altLang="en-US" sz="2400" dirty="0"/>
              <a:t>接合が磁場をトラップしていても、雑音温度に影響は無いことが分かった。</a:t>
            </a:r>
            <a:endParaRPr lang="en-US" altLang="ja-JP" sz="2400" dirty="0"/>
          </a:p>
        </p:txBody>
      </p:sp>
      <p:cxnSp>
        <p:nvCxnSpPr>
          <p:cNvPr id="8" name="直線コネクタ 7">
            <a:extLst>
              <a:ext uri="{FF2B5EF4-FFF2-40B4-BE49-F238E27FC236}">
                <a16:creationId xmlns:a16="http://schemas.microsoft.com/office/drawing/2014/main" id="{D4A0219D-E0D6-B47B-1417-55A7BF9ABCA0}"/>
              </a:ext>
            </a:extLst>
          </p:cNvPr>
          <p:cNvCxnSpPr>
            <a:cxnSpLocks/>
          </p:cNvCxnSpPr>
          <p:nvPr/>
        </p:nvCxnSpPr>
        <p:spPr>
          <a:xfrm>
            <a:off x="0" y="754139"/>
            <a:ext cx="12192000" cy="0"/>
          </a:xfrm>
          <a:prstGeom prst="line">
            <a:avLst/>
          </a:prstGeom>
          <a:ln w="5715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9" name="テキスト ボックス 8">
            <a:extLst>
              <a:ext uri="{FF2B5EF4-FFF2-40B4-BE49-F238E27FC236}">
                <a16:creationId xmlns:a16="http://schemas.microsoft.com/office/drawing/2014/main" id="{AFFF9827-9501-B145-B8FA-CC952EB37113}"/>
              </a:ext>
            </a:extLst>
          </p:cNvPr>
          <p:cNvSpPr txBox="1"/>
          <p:nvPr/>
        </p:nvSpPr>
        <p:spPr>
          <a:xfrm>
            <a:off x="11505228" y="185053"/>
            <a:ext cx="588167" cy="461665"/>
          </a:xfrm>
          <a:prstGeom prst="rect">
            <a:avLst/>
          </a:prstGeom>
          <a:noFill/>
        </p:spPr>
        <p:txBody>
          <a:bodyPr wrap="square" rtlCol="0">
            <a:spAutoFit/>
          </a:bodyPr>
          <a:lstStyle/>
          <a:p>
            <a:r>
              <a:rPr lang="en-US" altLang="ja-JP" sz="2400" b="1" dirty="0"/>
              <a:t>7</a:t>
            </a:r>
          </a:p>
        </p:txBody>
      </p:sp>
      <p:grpSp>
        <p:nvGrpSpPr>
          <p:cNvPr id="27" name="グループ化 26">
            <a:extLst>
              <a:ext uri="{FF2B5EF4-FFF2-40B4-BE49-F238E27FC236}">
                <a16:creationId xmlns:a16="http://schemas.microsoft.com/office/drawing/2014/main" id="{DF660123-0A5F-D031-C5B9-9387E2B0CF19}"/>
              </a:ext>
            </a:extLst>
          </p:cNvPr>
          <p:cNvGrpSpPr/>
          <p:nvPr/>
        </p:nvGrpSpPr>
        <p:grpSpPr>
          <a:xfrm>
            <a:off x="344336" y="974567"/>
            <a:ext cx="5751664" cy="3456000"/>
            <a:chOff x="392463" y="2205586"/>
            <a:chExt cx="5751664" cy="3445338"/>
          </a:xfrm>
        </p:grpSpPr>
        <p:pic>
          <p:nvPicPr>
            <p:cNvPr id="10" name="図 9">
              <a:extLst>
                <a:ext uri="{FF2B5EF4-FFF2-40B4-BE49-F238E27FC236}">
                  <a16:creationId xmlns:a16="http://schemas.microsoft.com/office/drawing/2014/main" id="{3E5E73F6-C7D7-453E-966F-F2B395C37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2463" y="2205586"/>
              <a:ext cx="5751664" cy="3445338"/>
            </a:xfrm>
            <a:prstGeom prst="rect">
              <a:avLst/>
            </a:prstGeom>
          </p:spPr>
        </p:pic>
        <p:cxnSp>
          <p:nvCxnSpPr>
            <p:cNvPr id="2" name="直線コネクタ 1">
              <a:extLst>
                <a:ext uri="{FF2B5EF4-FFF2-40B4-BE49-F238E27FC236}">
                  <a16:creationId xmlns:a16="http://schemas.microsoft.com/office/drawing/2014/main" id="{0172D9FA-86CB-9504-98EB-C0034BE7D754}"/>
                </a:ext>
              </a:extLst>
            </p:cNvPr>
            <p:cNvCxnSpPr/>
            <p:nvPr/>
          </p:nvCxnSpPr>
          <p:spPr>
            <a:xfrm>
              <a:off x="5370328" y="4588458"/>
              <a:ext cx="0" cy="910265"/>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6F2F3FC5-86FF-7316-DF12-C8DAABE1A1C5}"/>
                </a:ext>
              </a:extLst>
            </p:cNvPr>
            <p:cNvSpPr txBox="1"/>
            <p:nvPr/>
          </p:nvSpPr>
          <p:spPr>
            <a:xfrm>
              <a:off x="4914125" y="4208681"/>
              <a:ext cx="864489" cy="400110"/>
            </a:xfrm>
            <a:prstGeom prst="rect">
              <a:avLst/>
            </a:prstGeom>
            <a:noFill/>
          </p:spPr>
          <p:txBody>
            <a:bodyPr wrap="square" rtlCol="0">
              <a:spAutoFit/>
            </a:bodyPr>
            <a:lstStyle/>
            <a:p>
              <a:r>
                <a:rPr kumimoji="1" lang="en-US" altLang="ja-JP" sz="2000" b="1" dirty="0"/>
                <a:t>50mA</a:t>
              </a:r>
              <a:endParaRPr kumimoji="1" lang="ja-JP" altLang="en-US" sz="2000" b="1" dirty="0"/>
            </a:p>
          </p:txBody>
        </p:sp>
      </p:grpSp>
      <p:grpSp>
        <p:nvGrpSpPr>
          <p:cNvPr id="28" name="グループ化 27">
            <a:extLst>
              <a:ext uri="{FF2B5EF4-FFF2-40B4-BE49-F238E27FC236}">
                <a16:creationId xmlns:a16="http://schemas.microsoft.com/office/drawing/2014/main" id="{411EEB9F-4083-BF56-A263-AD1B7ACDF8E1}"/>
              </a:ext>
            </a:extLst>
          </p:cNvPr>
          <p:cNvGrpSpPr/>
          <p:nvPr/>
        </p:nvGrpSpPr>
        <p:grpSpPr>
          <a:xfrm>
            <a:off x="5998259" y="992114"/>
            <a:ext cx="5759999" cy="3877675"/>
            <a:chOff x="6031377" y="2058101"/>
            <a:chExt cx="5759999" cy="3877675"/>
          </a:xfrm>
        </p:grpSpPr>
        <p:pic>
          <p:nvPicPr>
            <p:cNvPr id="11" name="図 10">
              <a:extLst>
                <a:ext uri="{FF2B5EF4-FFF2-40B4-BE49-F238E27FC236}">
                  <a16:creationId xmlns:a16="http://schemas.microsoft.com/office/drawing/2014/main" id="{77B8E14B-DAD0-63EA-4DDF-36E25DD1A9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31377" y="2058101"/>
              <a:ext cx="5759999" cy="3456000"/>
            </a:xfrm>
            <a:prstGeom prst="rect">
              <a:avLst/>
            </a:prstGeom>
          </p:spPr>
        </p:pic>
        <p:sp>
          <p:nvSpPr>
            <p:cNvPr id="3" name="テキスト ボックス 2">
              <a:extLst>
                <a:ext uri="{FF2B5EF4-FFF2-40B4-BE49-F238E27FC236}">
                  <a16:creationId xmlns:a16="http://schemas.microsoft.com/office/drawing/2014/main" id="{9D9FFFE7-1F03-86FD-3EFC-F8A740E8EA93}"/>
                </a:ext>
              </a:extLst>
            </p:cNvPr>
            <p:cNvSpPr txBox="1"/>
            <p:nvPr/>
          </p:nvSpPr>
          <p:spPr>
            <a:xfrm>
              <a:off x="7484188" y="5566444"/>
              <a:ext cx="3158381" cy="369332"/>
            </a:xfrm>
            <a:prstGeom prst="rect">
              <a:avLst/>
            </a:prstGeom>
            <a:noFill/>
          </p:spPr>
          <p:txBody>
            <a:bodyPr wrap="square" rtlCol="0">
              <a:spAutoFit/>
            </a:bodyPr>
            <a:lstStyle/>
            <a:p>
              <a:r>
                <a:rPr lang="ja-JP" altLang="en-US" dirty="0"/>
                <a:t>図</a:t>
              </a:r>
              <a:r>
                <a:rPr lang="en-US" altLang="ja-JP" dirty="0"/>
                <a:t>10</a:t>
              </a:r>
              <a:r>
                <a:rPr lang="ja-JP" altLang="en-US" dirty="0"/>
                <a:t>　雑音温度測定結果</a:t>
              </a:r>
            </a:p>
          </p:txBody>
        </p:sp>
        <p:cxnSp>
          <p:nvCxnSpPr>
            <p:cNvPr id="18" name="直線コネクタ 17">
              <a:extLst>
                <a:ext uri="{FF2B5EF4-FFF2-40B4-BE49-F238E27FC236}">
                  <a16:creationId xmlns:a16="http://schemas.microsoft.com/office/drawing/2014/main" id="{4B7D6E4A-07E4-AD5B-FA27-0FA5BEF81917}"/>
                </a:ext>
              </a:extLst>
            </p:cNvPr>
            <p:cNvCxnSpPr>
              <a:cxnSpLocks/>
            </p:cNvCxnSpPr>
            <p:nvPr/>
          </p:nvCxnSpPr>
          <p:spPr>
            <a:xfrm>
              <a:off x="6732358" y="4004759"/>
              <a:ext cx="384339"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3" name="テキスト ボックス 22">
              <a:extLst>
                <a:ext uri="{FF2B5EF4-FFF2-40B4-BE49-F238E27FC236}">
                  <a16:creationId xmlns:a16="http://schemas.microsoft.com/office/drawing/2014/main" id="{77CDCB01-7D40-5049-3BEB-F47C18CE2915}"/>
                </a:ext>
              </a:extLst>
            </p:cNvPr>
            <p:cNvSpPr txBox="1"/>
            <p:nvPr/>
          </p:nvSpPr>
          <p:spPr>
            <a:xfrm>
              <a:off x="6358946" y="3866259"/>
              <a:ext cx="479052" cy="276999"/>
            </a:xfrm>
            <a:prstGeom prst="rect">
              <a:avLst/>
            </a:prstGeom>
            <a:noFill/>
          </p:spPr>
          <p:txBody>
            <a:bodyPr wrap="square" rtlCol="0">
              <a:spAutoFit/>
            </a:bodyPr>
            <a:lstStyle/>
            <a:p>
              <a:r>
                <a:rPr kumimoji="1" lang="en-US" altLang="ja-JP" sz="1200" b="1" dirty="0"/>
                <a:t>125</a:t>
              </a:r>
              <a:endParaRPr kumimoji="1" lang="ja-JP" altLang="en-US" sz="1200" b="1" dirty="0"/>
            </a:p>
          </p:txBody>
        </p:sp>
      </p:grpSp>
      <p:sp>
        <p:nvSpPr>
          <p:cNvPr id="26" name="テキスト ボックス 25">
            <a:extLst>
              <a:ext uri="{FF2B5EF4-FFF2-40B4-BE49-F238E27FC236}">
                <a16:creationId xmlns:a16="http://schemas.microsoft.com/office/drawing/2014/main" id="{005655B2-7C7F-0F8E-950D-D61028755EB7}"/>
              </a:ext>
            </a:extLst>
          </p:cNvPr>
          <p:cNvSpPr txBox="1"/>
          <p:nvPr/>
        </p:nvSpPr>
        <p:spPr>
          <a:xfrm>
            <a:off x="35389" y="143866"/>
            <a:ext cx="10606223" cy="584775"/>
          </a:xfrm>
          <a:prstGeom prst="rect">
            <a:avLst/>
          </a:prstGeom>
          <a:noFill/>
        </p:spPr>
        <p:txBody>
          <a:bodyPr wrap="square" rtlCol="0">
            <a:spAutoFit/>
          </a:bodyPr>
          <a:lstStyle/>
          <a:p>
            <a:pPr algn="just"/>
            <a:r>
              <a:rPr lang="ja-JP" altLang="en-US" sz="3200" b="1" dirty="0"/>
              <a:t>磁場をトラップしているときの雑音温度への影響</a:t>
            </a:r>
          </a:p>
        </p:txBody>
      </p:sp>
      <p:sp>
        <p:nvSpPr>
          <p:cNvPr id="29" name="テキスト ボックス 28">
            <a:extLst>
              <a:ext uri="{FF2B5EF4-FFF2-40B4-BE49-F238E27FC236}">
                <a16:creationId xmlns:a16="http://schemas.microsoft.com/office/drawing/2014/main" id="{B1B4F8E0-128E-C3FA-EF98-F1CCE284DA61}"/>
              </a:ext>
            </a:extLst>
          </p:cNvPr>
          <p:cNvSpPr txBox="1"/>
          <p:nvPr/>
        </p:nvSpPr>
        <p:spPr>
          <a:xfrm>
            <a:off x="193750" y="4960231"/>
            <a:ext cx="11998250" cy="830997"/>
          </a:xfrm>
          <a:prstGeom prst="rect">
            <a:avLst/>
          </a:prstGeom>
          <a:noFill/>
        </p:spPr>
        <p:txBody>
          <a:bodyPr wrap="square" rtlCol="0">
            <a:spAutoFit/>
          </a:bodyPr>
          <a:lstStyle/>
          <a:p>
            <a:r>
              <a:rPr lang="ja-JP" altLang="en-US" sz="2400" dirty="0"/>
              <a:t>フラウンホーファーパターンがないとき、雑音温度</a:t>
            </a:r>
            <a:r>
              <a:rPr lang="en-US" altLang="ja-JP" sz="2400" b="1" dirty="0"/>
              <a:t>125K</a:t>
            </a:r>
            <a:r>
              <a:rPr lang="ja-JP" altLang="en-US" sz="2400" dirty="0"/>
              <a:t>程度と、フラウンホーファーパターンがあるときと同様の値が得られた。</a:t>
            </a:r>
            <a:endParaRPr lang="en-US" altLang="ja-JP" sz="2400" dirty="0"/>
          </a:p>
        </p:txBody>
      </p:sp>
    </p:spTree>
    <p:extLst>
      <p:ext uri="{BB962C8B-B14F-4D97-AF65-F5344CB8AC3E}">
        <p14:creationId xmlns:p14="http://schemas.microsoft.com/office/powerpoint/2010/main" val="90638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CC85A-9CCB-AD19-A9BD-24A893279E30}"/>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7C66D57-D4BE-C62E-655D-3676225AFDA5}"/>
              </a:ext>
            </a:extLst>
          </p:cNvPr>
          <p:cNvSpPr txBox="1"/>
          <p:nvPr/>
        </p:nvSpPr>
        <p:spPr>
          <a:xfrm>
            <a:off x="1619874" y="1527137"/>
            <a:ext cx="8716297" cy="1131720"/>
          </a:xfrm>
          <a:prstGeom prst="rect">
            <a:avLst/>
          </a:prstGeom>
          <a:noFill/>
        </p:spPr>
        <p:txBody>
          <a:bodyPr wrap="square" rtlCol="0">
            <a:spAutoFit/>
          </a:bodyPr>
          <a:lstStyle/>
          <a:p>
            <a:endParaRPr lang="en-US" altLang="ja-JP" sz="1351" dirty="0"/>
          </a:p>
          <a:p>
            <a:endParaRPr lang="en-US" altLang="ja-JP" sz="1351" dirty="0"/>
          </a:p>
          <a:p>
            <a:endParaRPr lang="en-US" altLang="ja-JP" sz="1351" dirty="0"/>
          </a:p>
          <a:p>
            <a:endParaRPr lang="en-US" altLang="ja-JP" sz="1351" dirty="0"/>
          </a:p>
          <a:p>
            <a:endParaRPr lang="en-US" altLang="ja-JP" sz="1351" dirty="0"/>
          </a:p>
        </p:txBody>
      </p:sp>
      <p:sp>
        <p:nvSpPr>
          <p:cNvPr id="2" name="テキスト ボックス 1">
            <a:extLst>
              <a:ext uri="{FF2B5EF4-FFF2-40B4-BE49-F238E27FC236}">
                <a16:creationId xmlns:a16="http://schemas.microsoft.com/office/drawing/2014/main" id="{3720BD10-84D1-7ADE-8FC4-A125D39BFCC3}"/>
              </a:ext>
            </a:extLst>
          </p:cNvPr>
          <p:cNvSpPr txBox="1"/>
          <p:nvPr/>
        </p:nvSpPr>
        <p:spPr>
          <a:xfrm>
            <a:off x="173812" y="861561"/>
            <a:ext cx="11836051" cy="6740307"/>
          </a:xfrm>
          <a:prstGeom prst="rect">
            <a:avLst/>
          </a:prstGeom>
          <a:noFill/>
        </p:spPr>
        <p:txBody>
          <a:bodyPr wrap="square" rtlCol="0">
            <a:spAutoFit/>
          </a:bodyPr>
          <a:lstStyle/>
          <a:p>
            <a:r>
              <a:rPr lang="ja-JP" altLang="en-US" sz="2400" b="1" u="sng" dirty="0"/>
              <a:t>まとめ</a:t>
            </a:r>
            <a:endParaRPr lang="en-US" altLang="ja-JP" sz="2400" b="1" u="sng" dirty="0"/>
          </a:p>
          <a:p>
            <a:endParaRPr lang="en-US" altLang="ja-JP" sz="2400" dirty="0"/>
          </a:p>
          <a:p>
            <a:pPr marL="342891" indent="-342891">
              <a:buFont typeface="Wingdings" panose="05000000000000000000" pitchFamily="2" charset="2"/>
              <a:buChar char="Ø"/>
            </a:pPr>
            <a:r>
              <a:rPr lang="ja-JP" altLang="en-US" sz="2400" dirty="0"/>
              <a:t>受信機の高性能化のために</a:t>
            </a:r>
            <a:r>
              <a:rPr lang="en-US" altLang="ja-JP" sz="2400" dirty="0"/>
              <a:t>230GHz</a:t>
            </a:r>
            <a:r>
              <a:rPr lang="ja-JP" altLang="en-US" sz="2400" dirty="0"/>
              <a:t>、</a:t>
            </a:r>
            <a:r>
              <a:rPr lang="en-US" altLang="ja-JP" sz="2400" dirty="0"/>
              <a:t>345GHz </a:t>
            </a:r>
            <a:r>
              <a:rPr lang="ja-JP" altLang="en-US" sz="2400" dirty="0"/>
              <a:t>帯広帯域超伝導 </a:t>
            </a:r>
            <a:r>
              <a:rPr lang="en-US" altLang="ja-JP" sz="2400" dirty="0"/>
              <a:t>mixer </a:t>
            </a:r>
            <a:r>
              <a:rPr lang="ja-JP" altLang="en-US" sz="2400" dirty="0"/>
              <a:t>を用いた</a:t>
            </a:r>
            <a:r>
              <a:rPr lang="en-US" altLang="ja-JP" sz="2400" dirty="0"/>
              <a:t>345GHz </a:t>
            </a:r>
            <a:r>
              <a:rPr lang="ja-JP" altLang="en-US" sz="2400" dirty="0"/>
              <a:t>帯における受信機の開発、評価を行った。その結果、雑音温度が</a:t>
            </a:r>
            <a:r>
              <a:rPr lang="en-US" altLang="ja-JP" sz="2400" dirty="0"/>
              <a:t>125K</a:t>
            </a:r>
            <a:r>
              <a:rPr lang="ja-JP" altLang="en-US" sz="2400" dirty="0"/>
              <a:t>程度と設計通りの値が得られた。</a:t>
            </a:r>
            <a:endParaRPr lang="en-US" altLang="ja-JP" sz="2400" dirty="0"/>
          </a:p>
          <a:p>
            <a:pPr marL="257162" indent="-257162">
              <a:buFont typeface="Wingdings" panose="05000000000000000000" pitchFamily="2" charset="2"/>
              <a:buChar char="ü"/>
            </a:pPr>
            <a:endParaRPr lang="en-US" altLang="ja-JP" sz="2400" dirty="0"/>
          </a:p>
          <a:p>
            <a:pPr marL="342891" indent="-342891">
              <a:buFont typeface="Wingdings" panose="05000000000000000000" pitchFamily="2" charset="2"/>
              <a:buChar char="Ø"/>
            </a:pPr>
            <a:r>
              <a:rPr lang="ja-JP" altLang="en-US" sz="2400" dirty="0"/>
              <a:t>ジョセフソン電流の振る舞いについて調査した。フラウンホーファーパターンが確認できない場合があった。その場合に雑音温度に影響があるのか調査した結果、雑音温度に影響は無いことがわかった。</a:t>
            </a:r>
            <a:endParaRPr lang="en-US" altLang="ja-JP" sz="2400" dirty="0"/>
          </a:p>
          <a:p>
            <a:endParaRPr lang="en-US" altLang="ja-JP" sz="2400" dirty="0"/>
          </a:p>
          <a:p>
            <a:r>
              <a:rPr lang="ja-JP" altLang="en-US" sz="2400" b="1" u="sng" dirty="0"/>
              <a:t>今後</a:t>
            </a:r>
            <a:endParaRPr lang="en-US" altLang="ja-JP" sz="2400" b="1" u="sng" dirty="0"/>
          </a:p>
          <a:p>
            <a:pPr marL="257162" indent="-257162">
              <a:buFont typeface="Wingdings" panose="05000000000000000000" pitchFamily="2" charset="2"/>
              <a:buChar char="Ø"/>
            </a:pPr>
            <a:endParaRPr lang="en-US" altLang="ja-JP" sz="2400" dirty="0"/>
          </a:p>
          <a:p>
            <a:pPr marL="342891" indent="-342891">
              <a:buFont typeface="Wingdings" panose="05000000000000000000" pitchFamily="2" charset="2"/>
              <a:buChar char="Ø"/>
            </a:pPr>
            <a:r>
              <a:rPr lang="en-US" altLang="ja-JP" sz="2400" dirty="0"/>
              <a:t>100GHz</a:t>
            </a:r>
            <a:r>
              <a:rPr lang="ja-JP" altLang="en-US" sz="2400" dirty="0"/>
              <a:t>帯、</a:t>
            </a:r>
            <a:r>
              <a:rPr lang="en-US" altLang="ja-JP" sz="2400" dirty="0"/>
              <a:t>230GHz</a:t>
            </a:r>
            <a:r>
              <a:rPr lang="ja-JP" altLang="en-US" sz="2400" dirty="0"/>
              <a:t>帯の受信機の開発、評価。</a:t>
            </a:r>
            <a:r>
              <a:rPr lang="en-US" altLang="ja-JP" sz="2400" dirty="0"/>
              <a:t>230GHz</a:t>
            </a:r>
            <a:r>
              <a:rPr lang="ja-JP" altLang="en-US" sz="2400" dirty="0"/>
              <a:t>帯の受信機に関しては</a:t>
            </a:r>
            <a:r>
              <a:rPr lang="en-US" altLang="ja-JP" sz="2400" dirty="0"/>
              <a:t>345GHz</a:t>
            </a:r>
            <a:r>
              <a:rPr lang="ja-JP" altLang="en-US" sz="2400" dirty="0"/>
              <a:t>帯の受信機と同様に開発、評価を行っていきたい。</a:t>
            </a:r>
            <a:r>
              <a:rPr lang="en-US" altLang="ja-JP" sz="2400" dirty="0"/>
              <a:t>100GHz</a:t>
            </a:r>
            <a:r>
              <a:rPr lang="ja-JP" altLang="en-US" sz="2400" dirty="0"/>
              <a:t>帯の受信機に関しては</a:t>
            </a:r>
            <a:r>
              <a:rPr lang="en-US" altLang="ja-JP" sz="2400" dirty="0"/>
              <a:t>230GHz</a:t>
            </a:r>
            <a:r>
              <a:rPr lang="ja-JP" altLang="en-US" sz="2400" dirty="0"/>
              <a:t>、</a:t>
            </a:r>
            <a:r>
              <a:rPr lang="en-US" altLang="ja-JP" sz="2400" dirty="0"/>
              <a:t>345GHz</a:t>
            </a:r>
            <a:r>
              <a:rPr lang="ja-JP" altLang="en-US" sz="2400" dirty="0"/>
              <a:t>とは違い</a:t>
            </a:r>
            <a:r>
              <a:rPr lang="en-US" altLang="ja-JP" sz="2400" dirty="0"/>
              <a:t>HEMT</a:t>
            </a:r>
            <a:r>
              <a:rPr lang="ja-JP" altLang="en-US" sz="2400" dirty="0"/>
              <a:t>受信機となるので評価系を新たに考える必要がある。</a:t>
            </a:r>
            <a:endParaRPr lang="en-US" altLang="ja-JP" sz="2400" dirty="0"/>
          </a:p>
          <a:p>
            <a:endParaRPr lang="en-US" altLang="ja-JP" sz="2400" dirty="0"/>
          </a:p>
          <a:p>
            <a:endParaRPr lang="ja-JP" altLang="en-US" sz="2400" dirty="0"/>
          </a:p>
        </p:txBody>
      </p:sp>
      <p:sp>
        <p:nvSpPr>
          <p:cNvPr id="5" name="テキスト ボックス 4">
            <a:extLst>
              <a:ext uri="{FF2B5EF4-FFF2-40B4-BE49-F238E27FC236}">
                <a16:creationId xmlns:a16="http://schemas.microsoft.com/office/drawing/2014/main" id="{4AC7DE49-41EE-8657-FBEE-560F1A366DA8}"/>
              </a:ext>
            </a:extLst>
          </p:cNvPr>
          <p:cNvSpPr txBox="1"/>
          <p:nvPr/>
        </p:nvSpPr>
        <p:spPr>
          <a:xfrm>
            <a:off x="0" y="121039"/>
            <a:ext cx="9143997" cy="584775"/>
          </a:xfrm>
          <a:prstGeom prst="rect">
            <a:avLst/>
          </a:prstGeom>
          <a:noFill/>
        </p:spPr>
        <p:txBody>
          <a:bodyPr wrap="square" rtlCol="0">
            <a:spAutoFit/>
          </a:bodyPr>
          <a:lstStyle/>
          <a:p>
            <a:pPr algn="just"/>
            <a:r>
              <a:rPr lang="ja-JP" altLang="en-US" sz="3200" b="1" dirty="0"/>
              <a:t>まとめと今後</a:t>
            </a:r>
          </a:p>
        </p:txBody>
      </p:sp>
      <p:sp>
        <p:nvSpPr>
          <p:cNvPr id="4" name="テキスト ボックス 3">
            <a:extLst>
              <a:ext uri="{FF2B5EF4-FFF2-40B4-BE49-F238E27FC236}">
                <a16:creationId xmlns:a16="http://schemas.microsoft.com/office/drawing/2014/main" id="{5D92D80B-3C91-79F1-E8E8-9D735C6BF4BB}"/>
              </a:ext>
            </a:extLst>
          </p:cNvPr>
          <p:cNvSpPr txBox="1"/>
          <p:nvPr/>
        </p:nvSpPr>
        <p:spPr>
          <a:xfrm>
            <a:off x="11505228" y="185053"/>
            <a:ext cx="588167" cy="461665"/>
          </a:xfrm>
          <a:prstGeom prst="rect">
            <a:avLst/>
          </a:prstGeom>
          <a:noFill/>
        </p:spPr>
        <p:txBody>
          <a:bodyPr wrap="square" rtlCol="0">
            <a:spAutoFit/>
          </a:bodyPr>
          <a:lstStyle/>
          <a:p>
            <a:r>
              <a:rPr lang="en-US" altLang="ja-JP" sz="2400" b="1" dirty="0"/>
              <a:t>8</a:t>
            </a:r>
          </a:p>
        </p:txBody>
      </p:sp>
      <p:cxnSp>
        <p:nvCxnSpPr>
          <p:cNvPr id="8" name="直線コネクタ 7">
            <a:extLst>
              <a:ext uri="{FF2B5EF4-FFF2-40B4-BE49-F238E27FC236}">
                <a16:creationId xmlns:a16="http://schemas.microsoft.com/office/drawing/2014/main" id="{945B3AA6-7D69-4BED-74C1-F65FB111C338}"/>
              </a:ext>
            </a:extLst>
          </p:cNvPr>
          <p:cNvCxnSpPr>
            <a:cxnSpLocks/>
          </p:cNvCxnSpPr>
          <p:nvPr/>
        </p:nvCxnSpPr>
        <p:spPr>
          <a:xfrm>
            <a:off x="0" y="754139"/>
            <a:ext cx="12192000" cy="0"/>
          </a:xfrm>
          <a:prstGeom prst="line">
            <a:avLst/>
          </a:prstGeom>
          <a:ln w="57150">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53497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05029f2-a87b-4510-85e3-d09d817c1e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C95BD4164B7824E999AED73C447B10A" ma:contentTypeVersion="13" ma:contentTypeDescription="新しいドキュメントを作成します。" ma:contentTypeScope="" ma:versionID="0fe925794c6f07a719e6cdb5d3081ccb">
  <xsd:schema xmlns:xsd="http://www.w3.org/2001/XMLSchema" xmlns:xs="http://www.w3.org/2001/XMLSchema" xmlns:p="http://schemas.microsoft.com/office/2006/metadata/properties" xmlns:ns3="f05029f2-a87b-4510-85e3-d09d817c1e10" xmlns:ns4="c5a75b05-4de7-45cb-91d3-bf96c11d5cc3" targetNamespace="http://schemas.microsoft.com/office/2006/metadata/properties" ma:root="true" ma:fieldsID="49321fc53a054e5e9c3053061ce2fa22" ns3:_="" ns4:_="">
    <xsd:import namespace="f05029f2-a87b-4510-85e3-d09d817c1e10"/>
    <xsd:import namespace="c5a75b05-4de7-45cb-91d3-bf96c11d5c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029f2-a87b-4510-85e3-d09d817c1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a75b05-4de7-45cb-91d3-bf96c11d5cc3"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SharingHintHash" ma:index="20"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984804-A9C7-4FCE-B062-C66478AD88AC}">
  <ds:schemaRefs>
    <ds:schemaRef ds:uri="http://schemas.microsoft.com/sharepoint/v3/contenttype/forms"/>
  </ds:schemaRefs>
</ds:datastoreItem>
</file>

<file path=customXml/itemProps2.xml><?xml version="1.0" encoding="utf-8"?>
<ds:datastoreItem xmlns:ds="http://schemas.openxmlformats.org/officeDocument/2006/customXml" ds:itemID="{5EFC448A-1B48-4A12-966F-50BEABFC11C3}">
  <ds:schemaRefs>
    <ds:schemaRef ds:uri="f05029f2-a87b-4510-85e3-d09d817c1e10"/>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c5a75b05-4de7-45cb-91d3-bf96c11d5cc3"/>
  </ds:schemaRefs>
</ds:datastoreItem>
</file>

<file path=customXml/itemProps3.xml><?xml version="1.0" encoding="utf-8"?>
<ds:datastoreItem xmlns:ds="http://schemas.openxmlformats.org/officeDocument/2006/customXml" ds:itemID="{9DB54ED9-844F-42B8-95F6-48D986242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029f2-a87b-4510-85e3-d09d817c1e10"/>
    <ds:schemaRef ds:uri="c5a75b05-4de7-45cb-91d3-bf96c11d5c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2835</TotalTime>
  <Words>1788</Words>
  <Application>Microsoft Macintosh PowerPoint</Application>
  <PresentationFormat>ワイド画面</PresentationFormat>
  <Paragraphs>121</Paragraphs>
  <Slides>9</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vt:i4>
      </vt:variant>
    </vt:vector>
  </HeadingPairs>
  <TitlesOfParts>
    <vt:vector size="21" baseType="lpstr">
      <vt:lpstr>ＭＳ 明朝</vt:lpstr>
      <vt:lpstr>Meiryo</vt:lpstr>
      <vt:lpstr>游ゴシック</vt:lpstr>
      <vt:lpstr>游明朝</vt:lpstr>
      <vt:lpstr>Aptos</vt:lpstr>
      <vt:lpstr>Aptos Display</vt:lpstr>
      <vt:lpstr>Arial</vt:lpstr>
      <vt:lpstr>Cambria Math</vt:lpstr>
      <vt:lpstr>Lato</vt:lpstr>
      <vt:lpstr>Lucida Grande</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山下　晃矢</dc:creator>
  <cp:lastModifiedBy>山下　晃矢</cp:lastModifiedBy>
  <cp:revision>7</cp:revision>
  <dcterms:created xsi:type="dcterms:W3CDTF">2025-01-06T05:45:47Z</dcterms:created>
  <dcterms:modified xsi:type="dcterms:W3CDTF">2025-03-03T04:08:23Z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0x0101001C95BD4164B7824E999AED73C447B10A</vt:lpwstr>
  </property>
</Properties>
</file>