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11"/>
  </p:notesMasterIdLst>
  <p:sldIdLst>
    <p:sldId id="275" r:id="rId3"/>
    <p:sldId id="279" r:id="rId4"/>
    <p:sldId id="271" r:id="rId5"/>
    <p:sldId id="257" r:id="rId6"/>
    <p:sldId id="265" r:id="rId7"/>
    <p:sldId id="262" r:id="rId8"/>
    <p:sldId id="266" r:id="rId9"/>
    <p:sldId id="26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193"/>
    <a:srgbClr val="440054"/>
    <a:srgbClr val="005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28"/>
    <p:restoredTop sz="75000"/>
  </p:normalViewPr>
  <p:slideViewPr>
    <p:cSldViewPr snapToGrid="0">
      <p:cViewPr varScale="1">
        <p:scale>
          <a:sx n="93" d="100"/>
          <a:sy n="93" d="100"/>
        </p:scale>
        <p:origin x="656" y="2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0BB7CD-9181-8642-BA8A-653FD7AA458A}"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F72D6-3751-9343-9275-9F27CD28C624}" type="slidenum">
              <a:rPr kumimoji="1" lang="ja-JP" altLang="en-US" smtClean="0"/>
              <a:t>‹#›</a:t>
            </a:fld>
            <a:endParaRPr kumimoji="1" lang="ja-JP" altLang="en-US"/>
          </a:p>
        </p:txBody>
      </p:sp>
    </p:spTree>
    <p:extLst>
      <p:ext uri="{BB962C8B-B14F-4D97-AF65-F5344CB8AC3E}">
        <p14:creationId xmlns:p14="http://schemas.microsoft.com/office/powerpoint/2010/main" val="21492280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大質量星は太陽の</a:t>
            </a:r>
            <a:r>
              <a:rPr kumimoji="1" lang="en-US" altLang="ja-JP" dirty="0"/>
              <a:t>8</a:t>
            </a:r>
            <a:r>
              <a:rPr kumimoji="1" lang="ja-JP" altLang="en-US"/>
              <a:t>倍以上の大きさを持つ恒星のことで、</a:t>
            </a:r>
            <a:endParaRPr kumimoji="1" lang="en-US" altLang="ja-JP" dirty="0"/>
          </a:p>
          <a:p>
            <a:r>
              <a:rPr kumimoji="1" lang="ja-JP" altLang="en-US"/>
              <a:t>　その特徴として銀河の成長で重要な役割を果たしているというものと、</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形成初期から紫外線や衝撃波などの輻射を発生させ、周囲に赤外線で見られるバブル状の構造を発生させる、</a:t>
            </a:r>
            <a:endParaRPr kumimoji="1" lang="en-US" altLang="ja-JP" dirty="0"/>
          </a:p>
          <a:p>
            <a:r>
              <a:rPr kumimoji="1" lang="ja-JP" altLang="en-US"/>
              <a:t>寿命を迎える際に超新星爆発を起こし、バブル状の構造を発生させるというように、</a:t>
            </a:r>
            <a:endParaRPr kumimoji="1" lang="en-US" altLang="ja-JP" dirty="0"/>
          </a:p>
          <a:p>
            <a:r>
              <a:rPr kumimoji="1" lang="ja-JP" altLang="en-US"/>
              <a:t>形成初期と終焉時、共にバブル状の構造を発生させるというものがあります。</a:t>
            </a:r>
            <a:endParaRPr kumimoji="1" lang="en-US" altLang="ja-JP" dirty="0"/>
          </a:p>
          <a:p>
            <a:r>
              <a:rPr kumimoji="1" lang="ja-JP" altLang="en-US"/>
              <a:t>　</a:t>
            </a:r>
            <a:endParaRPr kumimoji="1" lang="en-US" altLang="ja-JP" dirty="0"/>
          </a:p>
          <a:p>
            <a:r>
              <a:rPr kumimoji="1" lang="ja-JP" altLang="en-US"/>
              <a:t>そして、近年の観測データなどの解析により、</a:t>
            </a:r>
            <a:endParaRPr kumimoji="1" lang="en-US" altLang="ja-JP" dirty="0"/>
          </a:p>
          <a:p>
            <a:r>
              <a:rPr kumimoji="1" lang="ja-JP" altLang="en-US"/>
              <a:t>宇宙には多数の赤外線で見られるバブル状の構造が存在することが明らかになりました。</a:t>
            </a:r>
            <a:br>
              <a:rPr kumimoji="1" lang="en-US" altLang="ja-JP" dirty="0"/>
            </a:br>
            <a:r>
              <a:rPr kumimoji="1" lang="ja-JP" altLang="en-US"/>
              <a:t>このバブル構造は、先ほど紹介した大質量星から紫外線放射や星風により生成されると考えられています。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2</a:t>
            </a:fld>
            <a:endParaRPr kumimoji="1" lang="ja-JP" altLang="en-US"/>
          </a:p>
        </p:txBody>
      </p:sp>
    </p:spTree>
    <p:extLst>
      <p:ext uri="{BB962C8B-B14F-4D97-AF65-F5344CB8AC3E}">
        <p14:creationId xmlns:p14="http://schemas.microsoft.com/office/powerpoint/2010/main" val="412825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これらを考慮すると、次世代の星形成は大質量星の超新星爆発や輻射によるバブルによって分子雲の衝突や</a:t>
            </a:r>
            <a:endParaRPr kumimoji="1" lang="en-US" altLang="ja-JP" dirty="0"/>
          </a:p>
          <a:p>
            <a:r>
              <a:rPr kumimoji="1" lang="ja-JP" altLang="en-US"/>
              <a:t>圧縮が繰り返されることによって進んでいると考えられます。</a:t>
            </a:r>
            <a:endParaRPr kumimoji="1" lang="en-US" altLang="ja-JP" dirty="0"/>
          </a:p>
          <a:p>
            <a:r>
              <a:rPr kumimoji="1" lang="ja-JP" altLang="en-US"/>
              <a:t>このことから、赤外線バブルが見られる領域の分子雲は、現在進行形で大質量星からの影響を受けている可能性が高いと考えることができます。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3</a:t>
            </a:fld>
            <a:endParaRPr kumimoji="1" lang="ja-JP" altLang="en-US"/>
          </a:p>
        </p:txBody>
      </p:sp>
    </p:spTree>
    <p:extLst>
      <p:ext uri="{BB962C8B-B14F-4D97-AF65-F5344CB8AC3E}">
        <p14:creationId xmlns:p14="http://schemas.microsoft.com/office/powerpoint/2010/main" val="264337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　本研究の目的は、赤外線バブルが見られる領域の分子雲は他の領域の分子雲と比較して異なる特徴を持っているのかどうか統計的にに判断することです。</a:t>
            </a:r>
            <a:endParaRPr kumimoji="1" lang="en-US" altLang="ja-JP" dirty="0"/>
          </a:p>
          <a:p>
            <a:r>
              <a:rPr kumimoji="1" lang="ja-JP" altLang="en-US"/>
              <a:t>その際の問題点として、分子雲の空間的な広がりを解析するのであれば、</a:t>
            </a:r>
            <a:endParaRPr kumimoji="1" lang="en-US" altLang="ja-JP" dirty="0"/>
          </a:p>
          <a:p>
            <a:r>
              <a:rPr kumimoji="1" lang="ja-JP" altLang="en-US"/>
              <a:t>速度方向と</a:t>
            </a:r>
            <a:r>
              <a:rPr kumimoji="1" lang="en-US" altLang="ja-JP" dirty="0"/>
              <a:t>x</a:t>
            </a:r>
            <a:r>
              <a:rPr kumimoji="1" lang="ja-JP" altLang="en-US"/>
              <a:t>軸と</a:t>
            </a:r>
            <a:r>
              <a:rPr kumimoji="1" lang="en-US" altLang="ja-JP" dirty="0"/>
              <a:t>y</a:t>
            </a:r>
            <a:r>
              <a:rPr kumimoji="1" lang="ja-JP" altLang="en-US"/>
              <a:t>軸を含む三次元データの使用が必要であり、</a:t>
            </a:r>
            <a:endParaRPr kumimoji="1" lang="en-US" altLang="ja-JP" dirty="0"/>
          </a:p>
          <a:p>
            <a:r>
              <a:rPr kumimoji="1" lang="ja-JP" altLang="en-US"/>
              <a:t>膨大な天文データの三次元的解析は非常に困難であるという問題点がありました。</a:t>
            </a:r>
            <a:endParaRPr kumimoji="1" lang="en-US" altLang="ja-JP" dirty="0"/>
          </a:p>
          <a:p>
            <a:r>
              <a:rPr kumimoji="1" lang="ja-JP" altLang="en-US"/>
              <a:t>　その問題点を解決する方法として、</a:t>
            </a:r>
            <a:endParaRPr kumimoji="1" lang="en-US" altLang="ja-JP" dirty="0"/>
          </a:p>
          <a:p>
            <a:r>
              <a:rPr kumimoji="1" lang="ja-JP" altLang="en-US"/>
              <a:t>今回は機械学習の手法を用いて分子雲の特性を評価することにいたしました。</a:t>
            </a:r>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4</a:t>
            </a:fld>
            <a:endParaRPr kumimoji="1" lang="ja-JP" altLang="en-US"/>
          </a:p>
        </p:txBody>
      </p:sp>
    </p:spTree>
    <p:extLst>
      <p:ext uri="{BB962C8B-B14F-4D97-AF65-F5344CB8AC3E}">
        <p14:creationId xmlns:p14="http://schemas.microsoft.com/office/powerpoint/2010/main" val="460723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　分子雲の特徴を評価する領域として今回選択したのが</a:t>
            </a:r>
            <a:r>
              <a:rPr kumimoji="1" lang="en-US" altLang="ja-JP" dirty="0"/>
              <a:t>Cygnus-X</a:t>
            </a:r>
            <a:r>
              <a:rPr kumimoji="1" lang="ja-JP" altLang="en-US"/>
              <a:t>という領域です。</a:t>
            </a:r>
            <a:endParaRPr kumimoji="1" lang="en-US" altLang="ja-JP" dirty="0"/>
          </a:p>
          <a:p>
            <a:r>
              <a:rPr kumimoji="1" lang="ja-JP" altLang="en-US"/>
              <a:t>この領域は星形成が活発に行われている場として有名であり、</a:t>
            </a:r>
            <a:endParaRPr kumimoji="1" lang="en-US" altLang="ja-JP" dirty="0"/>
          </a:p>
          <a:p>
            <a:r>
              <a:rPr kumimoji="1" lang="ja-JP" altLang="en-US" sz="1200">
                <a:solidFill>
                  <a:schemeClr val="bg2">
                    <a:lumMod val="25000"/>
                  </a:schemeClr>
                </a:solidFill>
              </a:rPr>
              <a:t>分子雲の三次元データが</a:t>
            </a:r>
            <a:r>
              <a:rPr kumimoji="1" lang="ja-JP" altLang="en-US"/>
              <a:t>存在しており、</a:t>
            </a:r>
            <a:endParaRPr kumimoji="1" lang="en-US" altLang="ja-JP" dirty="0"/>
          </a:p>
          <a:p>
            <a:r>
              <a:rPr kumimoji="1" lang="ja-JP" altLang="en-US"/>
              <a:t>さらにこの領域では先行研究により赤外線リング構造が多数検出されています。</a:t>
            </a:r>
            <a:endParaRPr kumimoji="1" lang="en-US" altLang="ja-JP" dirty="0"/>
          </a:p>
          <a:p>
            <a:r>
              <a:rPr kumimoji="1" lang="ja-JP" altLang="en-US"/>
              <a:t>　そして今回使用した機械学習モデルは、</a:t>
            </a:r>
            <a:r>
              <a:rPr kumimoji="1" lang="en-US" altLang="ja-JP" dirty="0"/>
              <a:t>CAE</a:t>
            </a:r>
            <a:r>
              <a:rPr kumimoji="1" lang="ja-JP" altLang="en-US"/>
              <a:t>（</a:t>
            </a:r>
            <a:r>
              <a:rPr kumimoji="1" lang="en-US" altLang="ja-JP" dirty="0"/>
              <a:t>convolutional autoencoder</a:t>
            </a:r>
            <a:r>
              <a:rPr kumimoji="1" lang="ja-JP" altLang="en-US"/>
              <a:t>）と呼ばれるモデルで、</a:t>
            </a:r>
            <a:endParaRPr kumimoji="1" lang="en-US" altLang="ja-JP" dirty="0"/>
          </a:p>
          <a:p>
            <a:r>
              <a:rPr kumimoji="1" lang="ja-JP" altLang="en-US"/>
              <a:t>このモデルは入力データの特徴量を圧縮し、任意の数の変数に変換できるという性質があります。</a:t>
            </a:r>
            <a:endParaRPr kumimoji="1" lang="en-US" altLang="ja-JP" dirty="0"/>
          </a:p>
          <a:p>
            <a:r>
              <a:rPr kumimoji="1" lang="ja-JP" altLang="en-US"/>
              <a:t>今回は圧縮後の特徴量の数を、</a:t>
            </a:r>
            <a:r>
              <a:rPr kumimoji="1" lang="en-US" altLang="ja-JP" dirty="0"/>
              <a:t>100, 200, 300</a:t>
            </a:r>
            <a:r>
              <a:rPr kumimoji="1" lang="ja-JP" altLang="en-US"/>
              <a:t>に設定しそれぞれ実験を行いました。</a:t>
            </a:r>
            <a:endParaRPr kumimoji="1" lang="en-US" altLang="ja-JP" dirty="0"/>
          </a:p>
          <a:p>
            <a:r>
              <a:rPr kumimoji="1" lang="ja-JP" altLang="en-US"/>
              <a:t>このモデルを使用し、バブル領域と分子雲のあるランダムな領域の特徴量の違いを判断しました。</a:t>
            </a:r>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5</a:t>
            </a:fld>
            <a:endParaRPr kumimoji="1" lang="ja-JP" altLang="en-US"/>
          </a:p>
        </p:txBody>
      </p:sp>
    </p:spTree>
    <p:extLst>
      <p:ext uri="{BB962C8B-B14F-4D97-AF65-F5344CB8AC3E}">
        <p14:creationId xmlns:p14="http://schemas.microsoft.com/office/powerpoint/2010/main" val="316171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検証方法を紹介します。</a:t>
            </a:r>
            <a:endParaRPr kumimoji="1" lang="en-US" altLang="ja-JP" dirty="0"/>
          </a:p>
          <a:p>
            <a:r>
              <a:rPr kumimoji="1" lang="ja-JP" altLang="en-US"/>
              <a:t>まず</a:t>
            </a:r>
            <a:r>
              <a:rPr kumimoji="1" lang="en-US" altLang="ja-JP" dirty="0"/>
              <a:t>①</a:t>
            </a:r>
            <a:r>
              <a:rPr kumimoji="1" lang="ja-JP" altLang="en-US"/>
              <a:t>のように</a:t>
            </a:r>
            <a:r>
              <a:rPr kumimoji="1" lang="en-US" altLang="ja-JP" dirty="0" err="1"/>
              <a:t>CygnusX</a:t>
            </a:r>
            <a:r>
              <a:rPr kumimoji="1" lang="ja-JP" altLang="en-US"/>
              <a:t>領域のデータからリング構造周辺の領域を</a:t>
            </a:r>
            <a:r>
              <a:rPr kumimoji="1" lang="en-US" altLang="ja-JP" dirty="0"/>
              <a:t>29</a:t>
            </a:r>
            <a:r>
              <a:rPr kumimoji="1" lang="ja-JP" altLang="en-US"/>
              <a:t>個切り出し、特徴量を抽出し、全領域から抽出した特徴量と比較しました。</a:t>
            </a:r>
            <a:endParaRPr kumimoji="1" lang="en-US" altLang="ja-JP" dirty="0"/>
          </a:p>
          <a:p>
            <a:r>
              <a:rPr kumimoji="1" lang="ja-JP" altLang="en-US"/>
              <a:t>同様に全領域と比較して異なると判断された潜在変数の数を数えました。</a:t>
            </a:r>
            <a:endParaRPr kumimoji="1" lang="en-US" altLang="ja-JP" dirty="0"/>
          </a:p>
          <a:p>
            <a:r>
              <a:rPr kumimoji="1" lang="ja-JP" altLang="en-US"/>
              <a:t>この際、バブル領域と他の領域で特徴が同じなのであれば、全領域と異なる特徴量の数は</a:t>
            </a:r>
            <a:r>
              <a:rPr kumimoji="1" lang="en-US" altLang="ja-JP" dirty="0"/>
              <a:t>①</a:t>
            </a:r>
            <a:r>
              <a:rPr kumimoji="1" lang="ja-JP" altLang="en-US"/>
              <a:t>と</a:t>
            </a:r>
            <a:r>
              <a:rPr kumimoji="1" lang="en-US" altLang="ja-JP" dirty="0"/>
              <a:t>②</a:t>
            </a:r>
            <a:r>
              <a:rPr kumimoji="1" lang="ja-JP" altLang="en-US"/>
              <a:t>で同じくらいの数になるはずであり、</a:t>
            </a:r>
            <a:endParaRPr kumimoji="1" lang="en-US" altLang="ja-JP" dirty="0"/>
          </a:p>
          <a:p>
            <a:r>
              <a:rPr kumimoji="1" lang="ja-JP" altLang="en-US"/>
              <a:t>逆に特異的なのであれば</a:t>
            </a:r>
            <a:r>
              <a:rPr kumimoji="1" lang="en-US" altLang="ja-JP" dirty="0"/>
              <a:t>②</a:t>
            </a:r>
            <a:r>
              <a:rPr kumimoji="1" lang="ja-JP" altLang="en-US"/>
              <a:t>で異なると判断される特徴量の数は</a:t>
            </a:r>
            <a:r>
              <a:rPr kumimoji="1" lang="en-US" altLang="ja-JP" dirty="0"/>
              <a:t>①</a:t>
            </a:r>
            <a:r>
              <a:rPr kumimoji="1" lang="ja-JP" altLang="en-US"/>
              <a:t>より大きく異なるはずです。</a:t>
            </a:r>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6</a:t>
            </a:fld>
            <a:endParaRPr kumimoji="1" lang="ja-JP" altLang="en-US"/>
          </a:p>
        </p:txBody>
      </p:sp>
    </p:spTree>
    <p:extLst>
      <p:ext uri="{BB962C8B-B14F-4D97-AF65-F5344CB8AC3E}">
        <p14:creationId xmlns:p14="http://schemas.microsoft.com/office/powerpoint/2010/main" val="2330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ja-JP" altLang="en-US"/>
              <a:t>実験結果です。</a:t>
            </a:r>
            <a:endParaRPr kumimoji="1" lang="en-US" altLang="ja-JP" dirty="0"/>
          </a:p>
          <a:p>
            <a:r>
              <a:rPr kumimoji="1" lang="ja-JP" altLang="en-US"/>
              <a:t>ランダムに選出した領域では全領域と異なると判断された特徴量はほとんどなく、</a:t>
            </a:r>
            <a:endParaRPr kumimoji="1" lang="en-US" altLang="ja-JP" dirty="0"/>
          </a:p>
          <a:p>
            <a:r>
              <a:rPr kumimoji="1" lang="ja-JP" altLang="en-US"/>
              <a:t>バブル領域で全領域と比較し異なると判断された特徴量の数は、</a:t>
            </a:r>
            <a:endParaRPr kumimoji="1" lang="en-US" altLang="ja-JP" dirty="0"/>
          </a:p>
          <a:p>
            <a:r>
              <a:rPr kumimoji="1" lang="ja-JP" altLang="en-US"/>
              <a:t>ランダムに選出した領域と比べ明らかに多いという結果になりました。</a:t>
            </a:r>
            <a:endParaRPr kumimoji="1" lang="en-US" altLang="ja-JP" dirty="0"/>
          </a:p>
          <a:p>
            <a:r>
              <a:rPr kumimoji="1" lang="ja-JP" altLang="en-US"/>
              <a:t>このことより、本実験で少なくとも</a:t>
            </a:r>
            <a:r>
              <a:rPr kumimoji="1" lang="en-US" altLang="ja-JP" dirty="0"/>
              <a:t>Cygnus-X</a:t>
            </a:r>
            <a:r>
              <a:rPr kumimoji="1" lang="ja-JP" altLang="en-US"/>
              <a:t>領域では</a:t>
            </a:r>
            <a:r>
              <a:rPr kumimoji="1" lang="ja-JP" altLang="en-US" sz="1200" b="0">
                <a:solidFill>
                  <a:srgbClr val="FF0000"/>
                </a:solidFill>
              </a:rPr>
              <a:t>赤外線バブルが見られる領域の分子雲は</a:t>
            </a:r>
            <a:endParaRPr kumimoji="1" lang="en-US" altLang="ja-JP" sz="1200" b="0" dirty="0">
              <a:solidFill>
                <a:srgbClr val="FF0000"/>
              </a:solidFill>
            </a:endParaRPr>
          </a:p>
          <a:p>
            <a:r>
              <a:rPr kumimoji="1" lang="ja-JP" altLang="en-US" sz="1200" b="0">
                <a:solidFill>
                  <a:srgbClr val="FF0000"/>
                </a:solidFill>
              </a:rPr>
              <a:t>他の領域の分子雲とは異なる特徴を持っており、イントロダクションで紹介した</a:t>
            </a:r>
            <a:endParaRPr kumimoji="1" lang="en-US" altLang="ja-JP" sz="1200" b="0" dirty="0">
              <a:solidFill>
                <a:srgbClr val="FF0000"/>
              </a:solidFill>
            </a:endParaRPr>
          </a:p>
          <a:p>
            <a:r>
              <a:rPr kumimoji="1" lang="ja-JP" altLang="en-US"/>
              <a:t>「</a:t>
            </a:r>
            <a:r>
              <a:rPr kumimoji="1" lang="ja-JP" altLang="en-US" sz="1200" u="none">
                <a:solidFill>
                  <a:schemeClr val="accent1"/>
                </a:solidFill>
              </a:rPr>
              <a:t>赤外線バブルが見られる領域の分子雲は大質量星から影響を受けている可能性が高い」という説は正しいという結論となりました。</a:t>
            </a:r>
            <a:endParaRPr kumimoji="1" lang="en-US" altLang="ja-JP" u="none" dirty="0"/>
          </a:p>
        </p:txBody>
      </p:sp>
      <p:sp>
        <p:nvSpPr>
          <p:cNvPr id="4" name="スライド番号プレースホルダー 3"/>
          <p:cNvSpPr>
            <a:spLocks noGrp="1"/>
          </p:cNvSpPr>
          <p:nvPr>
            <p:ph type="sldNum" sz="quarter" idx="5"/>
          </p:nvPr>
        </p:nvSpPr>
        <p:spPr/>
        <p:txBody>
          <a:bodyPr/>
          <a:lstStyle/>
          <a:p>
            <a:fld id="{3FBF72D6-3751-9343-9275-9F27CD28C624}" type="slidenum">
              <a:rPr kumimoji="1" lang="ja-JP" altLang="en-US" smtClean="0"/>
              <a:t>7</a:t>
            </a:fld>
            <a:endParaRPr kumimoji="1" lang="ja-JP" altLang="en-US"/>
          </a:p>
        </p:txBody>
      </p:sp>
    </p:spTree>
    <p:extLst>
      <p:ext uri="{BB962C8B-B14F-4D97-AF65-F5344CB8AC3E}">
        <p14:creationId xmlns:p14="http://schemas.microsoft.com/office/powerpoint/2010/main" val="1994491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70006B-CABD-4999-C6EB-40356D1A591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4C5BAEF-A134-C879-A7BE-3C5ABC8B383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B5FC45C-FAB1-EAEE-8A92-17CA8275DE70}"/>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91FEF42E-98DD-D6BB-EB4E-FEE97FDE36A4}"/>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BB2B9F-E261-F8E1-9DCA-CCBA59DDCECC}"/>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1882759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45CE0-5F02-999D-EEE1-C88E686EFE03}"/>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362768F-E55B-5E48-C444-2D93E4823B0E}"/>
              </a:ext>
            </a:extLst>
          </p:cNvPr>
          <p:cNvSpPr>
            <a:spLocks noGrp="1"/>
          </p:cNvSpPr>
          <p:nvPr>
            <p:ph type="body" orient="vert" idx="1"/>
          </p:nvPr>
        </p:nvSpPr>
        <p:spPr>
          <a:xfrm>
            <a:off x="838200" y="1825625"/>
            <a:ext cx="10515600" cy="43513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262544-C8A3-6926-7C16-F2B6E80E1BAB}"/>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FBF73CC4-4599-220F-43F3-DA9305C22394}"/>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00CAE0-6B48-F9F4-0502-E9B832EC1164}"/>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113036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1DA1BC3-81DD-3BC5-7324-9397C5116319}"/>
              </a:ext>
            </a:extLst>
          </p:cNvPr>
          <p:cNvSpPr>
            <a:spLocks noGrp="1"/>
          </p:cNvSpPr>
          <p:nvPr>
            <p:ph type="title" orient="vert"/>
          </p:nvPr>
        </p:nvSpPr>
        <p:spPr>
          <a:xfrm>
            <a:off x="8724901" y="365125"/>
            <a:ext cx="2628900" cy="5811838"/>
          </a:xfrm>
          <a:prstGeom prst="rect">
            <a:avLst/>
          </a:prstGeo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0F77EF-6D90-F61C-B2A5-E0585CBCB666}"/>
              </a:ext>
            </a:extLst>
          </p:cNvPr>
          <p:cNvSpPr>
            <a:spLocks noGrp="1"/>
          </p:cNvSpPr>
          <p:nvPr>
            <p:ph type="body" orient="vert" idx="1"/>
          </p:nvPr>
        </p:nvSpPr>
        <p:spPr>
          <a:xfrm>
            <a:off x="838201" y="365125"/>
            <a:ext cx="7683500" cy="581183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2FC67F-E919-AB81-2F30-816850EC5E64}"/>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CEC1D7C2-E47D-D6C7-DEF6-80783F771A51}"/>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9658F4-9A8E-4324-C14A-07C534F2A305}"/>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229224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421516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2/3/25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D61EC45-F91F-CE48-B056-4FE689AFB842}" type="slidenum">
              <a:rPr kumimoji="1" lang="ja-JP" altLang="en-US" smtClean="0"/>
              <a:pPr/>
              <a:t>‹#›</a:t>
            </a:fld>
            <a:endParaRPr kumimoji="1" lang="ja-JP" altLang="en-US"/>
          </a:p>
        </p:txBody>
      </p:sp>
    </p:spTree>
    <p:extLst>
      <p:ext uri="{BB962C8B-B14F-4D97-AF65-F5344CB8AC3E}">
        <p14:creationId xmlns:p14="http://schemas.microsoft.com/office/powerpoint/2010/main" val="149869097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60633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742545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167018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0" y="254317"/>
            <a:ext cx="11470640" cy="629920"/>
          </a:xfrm>
        </p:spPr>
        <p:txBody>
          <a:bodyPr>
            <a:normAutofit/>
          </a:bodyPr>
          <a:lstStyle>
            <a:lvl1pPr>
              <a:defRPr sz="3600" b="0">
                <a:solidFill>
                  <a:schemeClr val="bg1"/>
                </a:solidFill>
              </a:defRPr>
            </a:lvl1pPr>
          </a:lstStyle>
          <a:p>
            <a:r>
              <a:rPr lang="ja-JP" altLang="en-US"/>
              <a:t>マスター タイトルの書式設定</a:t>
            </a:r>
            <a:endParaRPr lang="en-US" dirty="0"/>
          </a:p>
        </p:txBody>
      </p:sp>
      <p:sp>
        <p:nvSpPr>
          <p:cNvPr id="5" name="Slide Number Placeholder 4"/>
          <p:cNvSpPr>
            <a:spLocks noGrp="1"/>
          </p:cNvSpPr>
          <p:nvPr>
            <p:ph type="sldNum" sz="quarter" idx="12"/>
          </p:nvPr>
        </p:nvSpPr>
        <p:spPr>
          <a:xfrm>
            <a:off x="11470640" y="386715"/>
            <a:ext cx="650240" cy="365125"/>
          </a:xfrm>
        </p:spPr>
        <p:txBody>
          <a:bodyPr/>
          <a:lstStyle>
            <a:lvl1pPr>
              <a:defRPr sz="3200">
                <a:solidFill>
                  <a:schemeClr val="bg1"/>
                </a:solidFill>
              </a:defRPr>
            </a:lvl1pPr>
          </a:lstStyle>
          <a:p>
            <a:fld id="{7D61EC45-F91F-CE48-B056-4FE689AFB842}" type="slidenum">
              <a:rPr kumimoji="1" lang="ja-JP" altLang="en-US" smtClean="0"/>
              <a:pPr/>
              <a:t>‹#›</a:t>
            </a:fld>
            <a:endParaRPr kumimoji="1" lang="ja-JP" altLang="en-US"/>
          </a:p>
        </p:txBody>
      </p:sp>
    </p:spTree>
    <p:extLst>
      <p:ext uri="{BB962C8B-B14F-4D97-AF65-F5344CB8AC3E}">
        <p14:creationId xmlns:p14="http://schemas.microsoft.com/office/powerpoint/2010/main" val="760322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550630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808553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2C71F0-67F8-5B3C-FA21-8AAF49A90ECD}"/>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AF8822-99DA-F474-244E-82B34697D8B1}"/>
              </a:ext>
            </a:extLst>
          </p:cNvPr>
          <p:cNvSpPr>
            <a:spLocks noGrp="1"/>
          </p:cNvSpPr>
          <p:nvPr>
            <p:ph idx="1"/>
          </p:nvPr>
        </p:nvSpPr>
        <p:spPr>
          <a:xfrm>
            <a:off x="838200" y="1825625"/>
            <a:ext cx="105156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C71812-D41B-0653-68F5-989493725D89}"/>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81DEC4CE-F490-5E76-C87A-B7E7CB4A615C}"/>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D240AF4-F2F2-9A9B-CCBB-34D9802C92D7}"/>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2817208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1424487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70968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7D61EC45-F91F-CE48-B056-4FE689AFB842}" type="slidenum">
              <a:rPr kumimoji="1" lang="ja-JP" altLang="en-US" smtClean="0"/>
              <a:t>‹#›</a:t>
            </a:fld>
            <a:endParaRPr kumimoji="1" lang="ja-JP" altLang="en-US"/>
          </a:p>
        </p:txBody>
      </p:sp>
    </p:spTree>
    <p:extLst>
      <p:ext uri="{BB962C8B-B14F-4D97-AF65-F5344CB8AC3E}">
        <p14:creationId xmlns:p14="http://schemas.microsoft.com/office/powerpoint/2010/main" val="2508368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9A9B69-AF5B-B04E-4238-6E75EF83B734}"/>
              </a:ext>
            </a:extLst>
          </p:cNvPr>
          <p:cNvSpPr>
            <a:spLocks noGrp="1"/>
          </p:cNvSpPr>
          <p:nvPr>
            <p:ph type="title"/>
          </p:nvPr>
        </p:nvSpPr>
        <p:spPr>
          <a:xfrm>
            <a:off x="831851" y="1709738"/>
            <a:ext cx="10515600" cy="2852737"/>
          </a:xfrm>
          <a:prstGeom prst="rect">
            <a:avLst/>
          </a:prstGeo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8BC873A-144A-A7FF-AA13-FD532AA5F249}"/>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9F4FD2B-F54A-6CB9-E917-173CC7A2897C}"/>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5" name="フッター プレースホルダー 4">
            <a:extLst>
              <a:ext uri="{FF2B5EF4-FFF2-40B4-BE49-F238E27FC236}">
                <a16:creationId xmlns:a16="http://schemas.microsoft.com/office/drawing/2014/main" id="{F37A8135-412B-600C-5071-3B0940D90383}"/>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36480-A201-4E14-E35C-61883A9066C3}"/>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9833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D2EE7F-FBE6-D380-5768-0A96F2BBD6B6}"/>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78C8538-682D-641B-6567-B6FF9E606196}"/>
              </a:ext>
            </a:extLst>
          </p:cNvPr>
          <p:cNvSpPr>
            <a:spLocks noGrp="1"/>
          </p:cNvSpPr>
          <p:nvPr>
            <p:ph sz="half" idx="1"/>
          </p:nvPr>
        </p:nvSpPr>
        <p:spPr>
          <a:xfrm>
            <a:off x="838200" y="1825625"/>
            <a:ext cx="51562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3D3BB73-5559-28FC-4BDD-C9B5531871CF}"/>
              </a:ext>
            </a:extLst>
          </p:cNvPr>
          <p:cNvSpPr>
            <a:spLocks noGrp="1"/>
          </p:cNvSpPr>
          <p:nvPr>
            <p:ph sz="half" idx="2"/>
          </p:nvPr>
        </p:nvSpPr>
        <p:spPr>
          <a:xfrm>
            <a:off x="6197600" y="1825625"/>
            <a:ext cx="5156200" cy="435133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9485C10-B570-7834-9E86-4332C2C31EB6}"/>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F2FB711D-376D-3753-12D0-0C1F5ECE7A33}"/>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4609E5-D19F-5337-1A20-88F8D704F4D9}"/>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298815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6CB71-B32D-AC16-4319-BC671AB9A9E0}"/>
              </a:ext>
            </a:extLst>
          </p:cNvPr>
          <p:cNvSpPr>
            <a:spLocks noGrp="1"/>
          </p:cNvSpPr>
          <p:nvPr>
            <p:ph type="title"/>
          </p:nvPr>
        </p:nvSpPr>
        <p:spPr>
          <a:xfrm>
            <a:off x="840317" y="365126"/>
            <a:ext cx="10515600" cy="1325563"/>
          </a:xfrm>
          <a:prstGeom prst="rect">
            <a:avLst/>
          </a:prstGeo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F4B03E-E723-D963-CFAE-8E5B23F7BD79}"/>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221CCF-1887-A0C3-FAF3-F8DEB726B695}"/>
              </a:ext>
            </a:extLst>
          </p:cNvPr>
          <p:cNvSpPr>
            <a:spLocks noGrp="1"/>
          </p:cNvSpPr>
          <p:nvPr>
            <p:ph sz="half" idx="2"/>
          </p:nvPr>
        </p:nvSpPr>
        <p:spPr>
          <a:xfrm>
            <a:off x="840318" y="2505075"/>
            <a:ext cx="5158316"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2CEC711-AD42-B781-33AA-00CFA87C301E}"/>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7F793AC-F41D-BE38-7332-0A816BC85656}"/>
              </a:ext>
            </a:extLst>
          </p:cNvPr>
          <p:cNvSpPr>
            <a:spLocks noGrp="1"/>
          </p:cNvSpPr>
          <p:nvPr>
            <p:ph sz="quarter" idx="4"/>
          </p:nvPr>
        </p:nvSpPr>
        <p:spPr>
          <a:xfrm>
            <a:off x="6172200" y="2505075"/>
            <a:ext cx="5183717" cy="368458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0902DCC-7AAA-4265-15FD-59D2C2F4A7A2}"/>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8" name="フッター プレースホルダー 7">
            <a:extLst>
              <a:ext uri="{FF2B5EF4-FFF2-40B4-BE49-F238E27FC236}">
                <a16:creationId xmlns:a16="http://schemas.microsoft.com/office/drawing/2014/main" id="{3EF0E368-DB0F-467D-AD2B-F4CFD92CD5E3}"/>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DBA0F1C-22AF-1AC7-5ECC-665EC8AF403A}"/>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260759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640780-DDF9-FE8B-E048-E29AD7786A5D}"/>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50C2290-8221-7F79-3091-DCDF3C01A0B6}"/>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4" name="フッター プレースホルダー 3">
            <a:extLst>
              <a:ext uri="{FF2B5EF4-FFF2-40B4-BE49-F238E27FC236}">
                <a16:creationId xmlns:a16="http://schemas.microsoft.com/office/drawing/2014/main" id="{2D73E3C3-701F-FCE0-9352-9516CD5F81DF}"/>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0AFA8A-BD92-06F0-5553-BB3A17EF8AF0}"/>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3826559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FA29D0-4DFE-FDBD-F0B8-687525DFC787}"/>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3" name="フッター プレースホルダー 2">
            <a:extLst>
              <a:ext uri="{FF2B5EF4-FFF2-40B4-BE49-F238E27FC236}">
                <a16:creationId xmlns:a16="http://schemas.microsoft.com/office/drawing/2014/main" id="{306CB2ED-FCE6-05E7-078B-838813A8CBC4}"/>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6A358F-6DCF-28BD-CB3E-BD8214F655D4}"/>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183361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5E8B2F-B93A-B84F-3E1B-2F474C639F4F}"/>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1D3F39-696F-2D28-D45F-51670410224B}"/>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1647D62-ED38-3247-C0F0-AA56A9148A12}"/>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50994ED-8CAB-BD34-3C1A-FAC574488838}"/>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376D8553-EBB0-F352-68E0-C7FEA77B76F7}"/>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18ACDB2-9292-AA10-833B-E8DB17494994}"/>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161621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2B026-FF53-B812-6515-BC3FBAAF76E6}"/>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37DE95-97C9-9EBD-82C9-B4037351C83F}"/>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64060A3-E531-48BB-828C-D20F0C104168}"/>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752507-2F09-61CC-0C12-7CC7E8FC1541}"/>
              </a:ext>
            </a:extLst>
          </p:cNvPr>
          <p:cNvSpPr>
            <a:spLocks noGrp="1"/>
          </p:cNvSpPr>
          <p:nvPr>
            <p:ph type="dt" sz="half" idx="10"/>
          </p:nvPr>
        </p:nvSpPr>
        <p:spPr>
          <a:xfrm>
            <a:off x="838200" y="6356351"/>
            <a:ext cx="2743200" cy="365125"/>
          </a:xfrm>
          <a:prstGeom prst="rect">
            <a:avLst/>
          </a:prstGeom>
        </p:spPr>
        <p:txBody>
          <a:bodyPr/>
          <a:lstStyle/>
          <a:p>
            <a:fld id="{E4EC6755-AFE7-7A43-9516-897F85D0DDDE}" type="datetimeFigureOut">
              <a:rPr kumimoji="1" lang="ja-JP" altLang="en-US" smtClean="0"/>
              <a:t>2025/2/3</a:t>
            </a:fld>
            <a:endParaRPr kumimoji="1" lang="ja-JP" altLang="en-US"/>
          </a:p>
        </p:txBody>
      </p:sp>
      <p:sp>
        <p:nvSpPr>
          <p:cNvPr id="6" name="フッター プレースホルダー 5">
            <a:extLst>
              <a:ext uri="{FF2B5EF4-FFF2-40B4-BE49-F238E27FC236}">
                <a16:creationId xmlns:a16="http://schemas.microsoft.com/office/drawing/2014/main" id="{8A9ADC27-81E1-9362-3976-4DABACFB5B0D}"/>
              </a:ext>
            </a:extLst>
          </p:cNvPr>
          <p:cNvSpPr>
            <a:spLocks noGrp="1"/>
          </p:cNvSpPr>
          <p:nvPr>
            <p:ph type="ftr" sz="quarter" idx="11"/>
          </p:nvPr>
        </p:nvSpPr>
        <p:spPr>
          <a:xfrm>
            <a:off x="4038600" y="6356351"/>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80C830-AB7A-E19A-0462-2EAA04FA070A}"/>
              </a:ext>
            </a:extLst>
          </p:cNvPr>
          <p:cNvSpPr>
            <a:spLocks noGrp="1"/>
          </p:cNvSpPr>
          <p:nvPr>
            <p:ph type="sldNum" sz="quarter" idx="12"/>
          </p:nvPr>
        </p:nvSpPr>
        <p:spPr>
          <a:xfrm>
            <a:off x="8610600" y="6356351"/>
            <a:ext cx="2743200" cy="365125"/>
          </a:xfrm>
          <a:prstGeom prst="rect">
            <a:avLst/>
          </a:prstGeom>
        </p:spPr>
        <p:txBody>
          <a:bodyPr/>
          <a:lstStyle/>
          <a:p>
            <a:fld id="{B328F408-881B-0D4A-B5AD-1E3F669BC649}" type="slidenum">
              <a:rPr kumimoji="1" lang="ja-JP" altLang="en-US" smtClean="0"/>
              <a:t>‹#›</a:t>
            </a:fld>
            <a:endParaRPr kumimoji="1" lang="ja-JP" altLang="en-US"/>
          </a:p>
        </p:txBody>
      </p:sp>
    </p:spTree>
    <p:extLst>
      <p:ext uri="{BB962C8B-B14F-4D97-AF65-F5344CB8AC3E}">
        <p14:creationId xmlns:p14="http://schemas.microsoft.com/office/powerpoint/2010/main" val="405046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4632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248D6C2-5CB2-12B9-0E77-AFD01F1C6198}"/>
              </a:ext>
            </a:extLst>
          </p:cNvPr>
          <p:cNvSpPr/>
          <p:nvPr userDrawn="1"/>
        </p:nvSpPr>
        <p:spPr>
          <a:xfrm>
            <a:off x="-84221" y="-156411"/>
            <a:ext cx="12380495" cy="105093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800">
              <a:solidFill>
                <a:srgbClr val="009193"/>
              </a:solidFill>
            </a:endParaRPr>
          </a:p>
        </p:txBody>
      </p:sp>
      <p:sp>
        <p:nvSpPr>
          <p:cNvPr id="2" name="Title Placeholder 1"/>
          <p:cNvSpPr>
            <a:spLocks noGrp="1"/>
          </p:cNvSpPr>
          <p:nvPr>
            <p:ph type="title"/>
          </p:nvPr>
        </p:nvSpPr>
        <p:spPr>
          <a:xfrm>
            <a:off x="-1" y="365125"/>
            <a:ext cx="8133347" cy="529397"/>
          </a:xfrm>
          <a:prstGeom prst="rect">
            <a:avLst/>
          </a:prstGeom>
        </p:spPr>
        <p:txBody>
          <a:bodyPr vert="horz" lIns="91440" tIns="45720" rIns="91440" bIns="45720" rtlCol="0" anchor="ctr">
            <a:noAutofit/>
          </a:bodyPr>
          <a:lstStyle/>
          <a:p>
            <a:r>
              <a:rPr lang="ja-JP" altLang="en-US"/>
              <a:t>マスター タイトル</a:t>
            </a:r>
            <a:endParaRPr lang="en-US" dirty="0"/>
          </a:p>
        </p:txBody>
      </p:sp>
      <p:sp>
        <p:nvSpPr>
          <p:cNvPr id="6" name="Slide Number Placeholder 5"/>
          <p:cNvSpPr>
            <a:spLocks noGrp="1"/>
          </p:cNvSpPr>
          <p:nvPr>
            <p:ph type="sldNum" sz="quarter" idx="4"/>
          </p:nvPr>
        </p:nvSpPr>
        <p:spPr>
          <a:xfrm>
            <a:off x="11482122" y="365124"/>
            <a:ext cx="709878" cy="529398"/>
          </a:xfrm>
          <a:prstGeom prst="rect">
            <a:avLst/>
          </a:prstGeom>
        </p:spPr>
        <p:txBody>
          <a:bodyPr vert="horz" lIns="91440" tIns="45720" rIns="91440" bIns="45720" rtlCol="0" anchor="ctr"/>
          <a:lstStyle>
            <a:lvl1pPr algn="r">
              <a:defRPr sz="3200">
                <a:solidFill>
                  <a:schemeClr val="bg1"/>
                </a:solidFill>
              </a:defRPr>
            </a:lvl1pPr>
          </a:lstStyle>
          <a:p>
            <a:fld id="{7D61EC45-F91F-CE48-B056-4FE689AFB842}" type="slidenum">
              <a:rPr kumimoji="1" lang="ja-JP" altLang="en-US" smtClean="0"/>
              <a:pPr/>
              <a:t>‹#›</a:t>
            </a:fld>
            <a:endParaRPr kumimoji="1" lang="ja-JP" altLang="en-US"/>
          </a:p>
        </p:txBody>
      </p:sp>
    </p:spTree>
    <p:extLst>
      <p:ext uri="{BB962C8B-B14F-4D97-AF65-F5344CB8AC3E}">
        <p14:creationId xmlns:p14="http://schemas.microsoft.com/office/powerpoint/2010/main" val="38803480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kumimoji="1"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カラフルな光のcg&#10;&#10;中程度の精度で自動的に生成された説明">
            <a:extLst>
              <a:ext uri="{FF2B5EF4-FFF2-40B4-BE49-F238E27FC236}">
                <a16:creationId xmlns:a16="http://schemas.microsoft.com/office/drawing/2014/main" id="{FDD3045D-2D2D-A43B-2FB2-EEBBB8E13EB6}"/>
              </a:ext>
            </a:extLst>
          </p:cNvPr>
          <p:cNvPicPr>
            <a:picLocks noChangeAspect="1"/>
          </p:cNvPicPr>
          <p:nvPr/>
        </p:nvPicPr>
        <p:blipFill>
          <a:blip r:embed="rId2">
            <a:alphaModFix amt="80000"/>
            <a:extLst>
              <a:ext uri="{28A0092B-C50C-407E-A947-70E740481C1C}">
                <a14:useLocalDpi xmlns:a14="http://schemas.microsoft.com/office/drawing/2010/main" val="0"/>
              </a:ext>
            </a:extLst>
          </a:blip>
          <a:stretch>
            <a:fillRect/>
          </a:stretch>
        </p:blipFill>
        <p:spPr>
          <a:xfrm>
            <a:off x="-2865237" y="-6105149"/>
            <a:ext cx="17922474" cy="19068298"/>
          </a:xfrm>
          <a:prstGeom prst="rect">
            <a:avLst/>
          </a:prstGeom>
        </p:spPr>
      </p:pic>
      <p:sp>
        <p:nvSpPr>
          <p:cNvPr id="2" name="テキスト ボックス 1">
            <a:extLst>
              <a:ext uri="{FF2B5EF4-FFF2-40B4-BE49-F238E27FC236}">
                <a16:creationId xmlns:a16="http://schemas.microsoft.com/office/drawing/2014/main" id="{5CEB689F-C143-32BD-3A37-D00B8319EF3B}"/>
              </a:ext>
            </a:extLst>
          </p:cNvPr>
          <p:cNvSpPr txBox="1"/>
          <p:nvPr/>
        </p:nvSpPr>
        <p:spPr>
          <a:xfrm>
            <a:off x="1150695" y="1536295"/>
            <a:ext cx="9890607" cy="132343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scene3d>
              <a:camera prst="orthographicFront"/>
              <a:lightRig rig="threePt" dir="t"/>
            </a:scene3d>
            <a:sp3d/>
          </a:bodyPr>
          <a:lstStyle/>
          <a:p>
            <a:pPr algn="ctr"/>
            <a:r>
              <a:rPr lang="ja-JP" altLang="en-US" sz="4000" b="1">
                <a:solidFill>
                  <a:schemeClr val="bg1"/>
                </a:solidFill>
                <a:effectLst>
                  <a:glow rad="139700">
                    <a:schemeClr val="tx2">
                      <a:alpha val="40000"/>
                    </a:schemeClr>
                  </a:glow>
                </a:effectLst>
                <a:latin typeface="HGS創英ﾌﾟﾚｾﾞﾝｽEB" panose="02020800000000000000" pitchFamily="18" charset="-128"/>
                <a:ea typeface="HGS創英ﾌﾟﾚｾﾞﾝｽEB" panose="02020800000000000000" pitchFamily="18" charset="-128"/>
              </a:rPr>
              <a:t>機械学習を用いた</a:t>
            </a:r>
            <a:r>
              <a:rPr lang="en-US" altLang="ja-JP" sz="4000" b="1" dirty="0">
                <a:solidFill>
                  <a:schemeClr val="bg1"/>
                </a:solidFill>
                <a:effectLst>
                  <a:glow rad="139700">
                    <a:schemeClr val="tx2">
                      <a:alpha val="40000"/>
                    </a:schemeClr>
                  </a:glow>
                </a:effectLst>
                <a:latin typeface="HGS創英ﾌﾟﾚｾﾞﾝｽEB" panose="02020800000000000000" pitchFamily="18" charset="-128"/>
                <a:ea typeface="HGS創英ﾌﾟﾚｾﾞﾝｽEB" panose="02020800000000000000" pitchFamily="18" charset="-128"/>
              </a:rPr>
              <a:t>Cygnus-X</a:t>
            </a:r>
            <a:r>
              <a:rPr lang="ja-JP" altLang="en-US" sz="4000" b="1">
                <a:solidFill>
                  <a:schemeClr val="bg1"/>
                </a:solidFill>
                <a:effectLst>
                  <a:glow rad="139700">
                    <a:schemeClr val="tx2">
                      <a:alpha val="40000"/>
                    </a:schemeClr>
                  </a:glow>
                </a:effectLst>
                <a:latin typeface="HGS創英ﾌﾟﾚｾﾞﾝｽEB" panose="02020800000000000000" pitchFamily="18" charset="-128"/>
                <a:ea typeface="HGS創英ﾌﾟﾚｾﾞﾝｽEB" panose="02020800000000000000" pitchFamily="18" charset="-128"/>
              </a:rPr>
              <a:t>領域における大質量星に付随する分子雲の特性の調査</a:t>
            </a:r>
            <a:endParaRPr lang="ja-JP" altLang="en-US" sz="4000" b="1" dirty="0">
              <a:solidFill>
                <a:schemeClr val="bg1"/>
              </a:solidFill>
              <a:effectLst>
                <a:glow rad="139700">
                  <a:schemeClr val="tx2">
                    <a:alpha val="40000"/>
                  </a:schemeClr>
                </a:glow>
              </a:effectLst>
              <a:latin typeface="HGS創英ﾌﾟﾚｾﾞﾝｽEB" panose="02020800000000000000" pitchFamily="18" charset="-128"/>
              <a:ea typeface="HGS創英ﾌﾟﾚｾﾞﾝｽEB" panose="02020800000000000000" pitchFamily="18" charset="-128"/>
            </a:endParaRPr>
          </a:p>
        </p:txBody>
      </p:sp>
      <p:sp>
        <p:nvSpPr>
          <p:cNvPr id="3" name="テキスト ボックス 2">
            <a:extLst>
              <a:ext uri="{FF2B5EF4-FFF2-40B4-BE49-F238E27FC236}">
                <a16:creationId xmlns:a16="http://schemas.microsoft.com/office/drawing/2014/main" id="{18689B6E-8158-512D-9784-B6032469108A}"/>
              </a:ext>
            </a:extLst>
          </p:cNvPr>
          <p:cNvSpPr txBox="1"/>
          <p:nvPr/>
        </p:nvSpPr>
        <p:spPr>
          <a:xfrm>
            <a:off x="488867" y="3105835"/>
            <a:ext cx="11214264" cy="707886"/>
          </a:xfrm>
          <a:prstGeom prst="rect">
            <a:avLst/>
          </a:prstGeom>
          <a:noFill/>
        </p:spPr>
        <p:txBody>
          <a:bodyPr wrap="square" rtlCol="0">
            <a:spAutoFit/>
          </a:bodyPr>
          <a:lstStyle/>
          <a:p>
            <a:pPr algn="ctr"/>
            <a:r>
              <a:rPr lang="en-US" altLang="ja-JP" sz="2000" b="1" kern="100" dirty="0">
                <a:solidFill>
                  <a:schemeClr val="bg1"/>
                </a:solidFill>
                <a:effectLst>
                  <a:glow rad="139700">
                    <a:schemeClr val="tx2">
                      <a:alpha val="40000"/>
                    </a:schemeClr>
                  </a:glow>
                </a:effectLst>
                <a:latin typeface="游明朝" panose="02020400000000000000" pitchFamily="18" charset="-128"/>
                <a:ea typeface="游明朝" panose="02020400000000000000" pitchFamily="18" charset="-128"/>
                <a:cs typeface="Times New Roman" panose="02020603050405020304" pitchFamily="18" charset="0"/>
              </a:rPr>
              <a:t>Investigation of the Characteristics of Molecular Clouds </a:t>
            </a:r>
          </a:p>
          <a:p>
            <a:pPr algn="ctr"/>
            <a:r>
              <a:rPr lang="en-US" altLang="ja-JP" sz="2000" b="1" kern="100" dirty="0">
                <a:solidFill>
                  <a:schemeClr val="bg1"/>
                </a:solidFill>
                <a:effectLst>
                  <a:glow rad="139700">
                    <a:schemeClr val="tx2">
                      <a:alpha val="40000"/>
                    </a:schemeClr>
                  </a:glow>
                </a:effectLst>
                <a:latin typeface="游明朝" panose="02020400000000000000" pitchFamily="18" charset="-128"/>
                <a:ea typeface="游明朝" panose="02020400000000000000" pitchFamily="18" charset="-128"/>
                <a:cs typeface="Times New Roman" panose="02020603050405020304" pitchFamily="18" charset="0"/>
              </a:rPr>
              <a:t>Associated with Massive Stars in the Cygnus-X Region Using Machine Learning</a:t>
            </a:r>
            <a:endParaRPr lang="ja-JP" altLang="ja-JP" sz="2000" b="1" kern="100">
              <a:solidFill>
                <a:schemeClr val="bg1"/>
              </a:solidFill>
              <a:effectLst>
                <a:glow rad="139700">
                  <a:schemeClr val="tx2">
                    <a:alpha val="40000"/>
                  </a:schemeClr>
                </a:glow>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4A9F6EC4-BE8A-EEAA-D53F-79A419ACA490}"/>
              </a:ext>
            </a:extLst>
          </p:cNvPr>
          <p:cNvSpPr txBox="1"/>
          <p:nvPr/>
        </p:nvSpPr>
        <p:spPr>
          <a:xfrm>
            <a:off x="3511063" y="4813873"/>
            <a:ext cx="5169870" cy="1015663"/>
          </a:xfrm>
          <a:prstGeom prst="rect">
            <a:avLst/>
          </a:prstGeom>
          <a:noFill/>
        </p:spPr>
        <p:txBody>
          <a:bodyPr wrap="square" rtlCol="0">
            <a:spAutoFit/>
          </a:bodyPr>
          <a:lstStyle/>
          <a:p>
            <a:pPr algn="ctr"/>
            <a:r>
              <a:rPr lang="ja-JP" altLang="en-US" sz="2000" b="1">
                <a:solidFill>
                  <a:schemeClr val="bg1"/>
                </a:solidFill>
                <a:effectLst>
                  <a:glow rad="139700">
                    <a:schemeClr val="tx2">
                      <a:alpha val="40000"/>
                    </a:schemeClr>
                  </a:glow>
                </a:effectLst>
              </a:rPr>
              <a:t>生命環境科学域　理学類　物理科学課程　電波天文学研究室　</a:t>
            </a:r>
            <a:endParaRPr lang="en-US" altLang="ja-JP" sz="2000" b="1" dirty="0">
              <a:solidFill>
                <a:schemeClr val="bg1"/>
              </a:solidFill>
              <a:effectLst>
                <a:glow rad="139700">
                  <a:schemeClr val="tx2">
                    <a:alpha val="40000"/>
                  </a:schemeClr>
                </a:glow>
              </a:effectLst>
            </a:endParaRPr>
          </a:p>
          <a:p>
            <a:pPr algn="ctr"/>
            <a:r>
              <a:rPr lang="en-US" altLang="ja-JP" sz="2000" b="1" dirty="0">
                <a:solidFill>
                  <a:schemeClr val="bg1"/>
                </a:solidFill>
                <a:effectLst>
                  <a:glow rad="139700">
                    <a:schemeClr val="tx2">
                      <a:alpha val="40000"/>
                    </a:schemeClr>
                  </a:glow>
                </a:effectLst>
              </a:rPr>
              <a:t>1211305117</a:t>
            </a:r>
            <a:r>
              <a:rPr lang="ja-JP" altLang="en-US" sz="2000" b="1">
                <a:solidFill>
                  <a:schemeClr val="bg1"/>
                </a:solidFill>
                <a:effectLst>
                  <a:glow rad="139700">
                    <a:schemeClr val="tx2">
                      <a:alpha val="40000"/>
                    </a:schemeClr>
                  </a:glow>
                </a:effectLst>
              </a:rPr>
              <a:t>　藤本</a:t>
            </a:r>
            <a:r>
              <a:rPr lang="en-US" altLang="ja-JP" sz="2000" b="1" dirty="0">
                <a:solidFill>
                  <a:schemeClr val="bg1"/>
                </a:solidFill>
                <a:effectLst>
                  <a:glow rad="139700">
                    <a:schemeClr val="tx2">
                      <a:alpha val="40000"/>
                    </a:schemeClr>
                  </a:glow>
                </a:effectLst>
              </a:rPr>
              <a:t> </a:t>
            </a:r>
            <a:r>
              <a:rPr lang="ja-JP" altLang="en-US" sz="2000" b="1">
                <a:solidFill>
                  <a:schemeClr val="bg1"/>
                </a:solidFill>
                <a:effectLst>
                  <a:glow rad="139700">
                    <a:schemeClr val="tx2">
                      <a:alpha val="40000"/>
                    </a:schemeClr>
                  </a:glow>
                </a:effectLst>
              </a:rPr>
              <a:t>湧大</a:t>
            </a:r>
            <a:r>
              <a:rPr lang="en-US" altLang="ja-JP" sz="2000" b="1" dirty="0">
                <a:solidFill>
                  <a:schemeClr val="bg1"/>
                </a:solidFill>
                <a:effectLst>
                  <a:glow rad="139700">
                    <a:schemeClr val="tx2">
                      <a:alpha val="40000"/>
                    </a:schemeClr>
                  </a:glow>
                </a:effectLst>
              </a:rPr>
              <a:t>(Fujimoto Yudai)</a:t>
            </a:r>
            <a:endParaRPr lang="ja-JP" altLang="en-US" sz="2000" b="1">
              <a:solidFill>
                <a:schemeClr val="bg1"/>
              </a:solidFill>
              <a:effectLst>
                <a:glow rad="139700">
                  <a:schemeClr val="tx2">
                    <a:alpha val="40000"/>
                  </a:schemeClr>
                </a:glow>
              </a:effectLst>
            </a:endParaRPr>
          </a:p>
        </p:txBody>
      </p:sp>
      <p:sp>
        <p:nvSpPr>
          <p:cNvPr id="5" name="テキスト ボックス 4">
            <a:extLst>
              <a:ext uri="{FF2B5EF4-FFF2-40B4-BE49-F238E27FC236}">
                <a16:creationId xmlns:a16="http://schemas.microsoft.com/office/drawing/2014/main" id="{3D8584CD-B8A0-3C0D-0A74-8482D45229B6}"/>
              </a:ext>
            </a:extLst>
          </p:cNvPr>
          <p:cNvSpPr txBox="1"/>
          <p:nvPr/>
        </p:nvSpPr>
        <p:spPr>
          <a:xfrm>
            <a:off x="10641495" y="6519446"/>
            <a:ext cx="1550505" cy="338554"/>
          </a:xfrm>
          <a:prstGeom prst="rect">
            <a:avLst/>
          </a:prstGeom>
          <a:noFill/>
        </p:spPr>
        <p:txBody>
          <a:bodyPr wrap="square" rtlCol="0">
            <a:spAutoFit/>
          </a:bodyPr>
          <a:lstStyle/>
          <a:p>
            <a:r>
              <a:rPr lang="en-US" altLang="ja-JP" sz="1600" b="1" dirty="0">
                <a:solidFill>
                  <a:schemeClr val="bg1"/>
                </a:solidFill>
                <a:effectLst>
                  <a:glow rad="139700">
                    <a:schemeClr val="tx2">
                      <a:alpha val="40000"/>
                    </a:schemeClr>
                  </a:glow>
                </a:effectLst>
              </a:rPr>
              <a:t>2025</a:t>
            </a:r>
            <a:r>
              <a:rPr lang="ja-JP" altLang="en-US" sz="1600" b="1">
                <a:solidFill>
                  <a:schemeClr val="bg1"/>
                </a:solidFill>
                <a:effectLst>
                  <a:glow rad="139700">
                    <a:schemeClr val="tx2">
                      <a:alpha val="40000"/>
                    </a:schemeClr>
                  </a:glow>
                </a:effectLst>
              </a:rPr>
              <a:t>年</a:t>
            </a:r>
            <a:r>
              <a:rPr lang="en-US" altLang="ja-JP" sz="1600" b="1" dirty="0">
                <a:solidFill>
                  <a:schemeClr val="bg1"/>
                </a:solidFill>
                <a:effectLst>
                  <a:glow rad="139700">
                    <a:schemeClr val="tx2">
                      <a:alpha val="40000"/>
                    </a:schemeClr>
                  </a:glow>
                </a:effectLst>
              </a:rPr>
              <a:t> 2</a:t>
            </a:r>
            <a:r>
              <a:rPr lang="ja-JP" altLang="en-US" sz="1600" b="1">
                <a:solidFill>
                  <a:schemeClr val="bg1"/>
                </a:solidFill>
                <a:effectLst>
                  <a:glow rad="139700">
                    <a:schemeClr val="tx2">
                      <a:alpha val="40000"/>
                    </a:schemeClr>
                  </a:glow>
                </a:effectLst>
              </a:rPr>
              <a:t>月</a:t>
            </a:r>
            <a:r>
              <a:rPr lang="en-US" altLang="ja-JP" sz="1600" b="1" dirty="0">
                <a:solidFill>
                  <a:schemeClr val="bg1"/>
                </a:solidFill>
                <a:effectLst>
                  <a:glow rad="139700">
                    <a:schemeClr val="tx2">
                      <a:alpha val="40000"/>
                    </a:schemeClr>
                  </a:glow>
                </a:effectLst>
              </a:rPr>
              <a:t>4</a:t>
            </a:r>
            <a:r>
              <a:rPr lang="ja-JP" altLang="en-US" sz="1600" b="1">
                <a:solidFill>
                  <a:schemeClr val="bg1"/>
                </a:solidFill>
                <a:effectLst>
                  <a:glow rad="139700">
                    <a:schemeClr val="tx2">
                      <a:alpha val="40000"/>
                    </a:schemeClr>
                  </a:glow>
                </a:effectLst>
              </a:rPr>
              <a:t>日</a:t>
            </a:r>
          </a:p>
        </p:txBody>
      </p:sp>
      <p:cxnSp>
        <p:nvCxnSpPr>
          <p:cNvPr id="6" name="直線コネクタ 5">
            <a:extLst>
              <a:ext uri="{FF2B5EF4-FFF2-40B4-BE49-F238E27FC236}">
                <a16:creationId xmlns:a16="http://schemas.microsoft.com/office/drawing/2014/main" id="{ADA8994A-7C0F-2DE9-48F9-BCC664E78862}"/>
              </a:ext>
            </a:extLst>
          </p:cNvPr>
          <p:cNvCxnSpPr>
            <a:cxnSpLocks/>
          </p:cNvCxnSpPr>
          <p:nvPr/>
        </p:nvCxnSpPr>
        <p:spPr>
          <a:xfrm flipV="1">
            <a:off x="2468879" y="2974376"/>
            <a:ext cx="7254240" cy="1681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57830469"/>
      </p:ext>
    </p:extLst>
  </p:cSld>
  <p:clrMapOvr>
    <a:masterClrMapping/>
  </p:clrMapOvr>
  <mc:AlternateContent xmlns:mc="http://schemas.openxmlformats.org/markup-compatibility/2006" xmlns:p14="http://schemas.microsoft.com/office/powerpoint/2010/main">
    <mc:Choice Requires="p14">
      <p:transition spd="slow" p14:dur="2000" advTm="5112"/>
    </mc:Choice>
    <mc:Fallback xmlns="">
      <p:transition spd="slow" advTm="51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831BB-FD8A-93DA-2A74-0F91CD684FD7}"/>
              </a:ext>
            </a:extLst>
          </p:cNvPr>
          <p:cNvSpPr>
            <a:spLocks noGrp="1"/>
          </p:cNvSpPr>
          <p:nvPr>
            <p:ph type="title"/>
          </p:nvPr>
        </p:nvSpPr>
        <p:spPr/>
        <p:txBody>
          <a:bodyPr>
            <a:normAutofit/>
          </a:bodyPr>
          <a:lstStyle/>
          <a:p>
            <a:r>
              <a:rPr kumimoji="1" lang="ja-JP" altLang="en-US"/>
              <a:t>イントロダクション</a:t>
            </a:r>
          </a:p>
        </p:txBody>
      </p:sp>
      <p:sp>
        <p:nvSpPr>
          <p:cNvPr id="3" name="スライド番号プレースホルダー 2">
            <a:extLst>
              <a:ext uri="{FF2B5EF4-FFF2-40B4-BE49-F238E27FC236}">
                <a16:creationId xmlns:a16="http://schemas.microsoft.com/office/drawing/2014/main" id="{C041254D-E6AB-A9B8-41F5-0D01B91B6849}"/>
              </a:ext>
            </a:extLst>
          </p:cNvPr>
          <p:cNvSpPr>
            <a:spLocks noGrp="1"/>
          </p:cNvSpPr>
          <p:nvPr>
            <p:ph type="sldNum" sz="quarter" idx="12"/>
          </p:nvPr>
        </p:nvSpPr>
        <p:spPr/>
        <p:txBody>
          <a:bodyPr/>
          <a:lstStyle/>
          <a:p>
            <a:fld id="{7D61EC45-F91F-CE48-B056-4FE689AFB842}" type="slidenum">
              <a:rPr kumimoji="1" lang="ja-JP" altLang="en-US" smtClean="0"/>
              <a:pPr/>
              <a:t>2</a:t>
            </a:fld>
            <a:endParaRPr kumimoji="1" lang="ja-JP" altLang="en-US"/>
          </a:p>
        </p:txBody>
      </p:sp>
      <p:sp>
        <p:nvSpPr>
          <p:cNvPr id="21" name="テキスト ボックス 20">
            <a:extLst>
              <a:ext uri="{FF2B5EF4-FFF2-40B4-BE49-F238E27FC236}">
                <a16:creationId xmlns:a16="http://schemas.microsoft.com/office/drawing/2014/main" id="{D0F8DD43-BF6C-0DFA-36AC-DC54AA9DBC23}"/>
              </a:ext>
            </a:extLst>
          </p:cNvPr>
          <p:cNvSpPr txBox="1"/>
          <p:nvPr/>
        </p:nvSpPr>
        <p:spPr>
          <a:xfrm>
            <a:off x="0" y="1035923"/>
            <a:ext cx="3550719"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大質量星の特徴</a:t>
            </a:r>
          </a:p>
        </p:txBody>
      </p:sp>
      <p:sp>
        <p:nvSpPr>
          <p:cNvPr id="22" name="テキスト ボックス 21">
            <a:extLst>
              <a:ext uri="{FF2B5EF4-FFF2-40B4-BE49-F238E27FC236}">
                <a16:creationId xmlns:a16="http://schemas.microsoft.com/office/drawing/2014/main" id="{1E0D25A6-4769-7F90-15CA-3610A2F1600E}"/>
              </a:ext>
            </a:extLst>
          </p:cNvPr>
          <p:cNvSpPr txBox="1"/>
          <p:nvPr/>
        </p:nvSpPr>
        <p:spPr>
          <a:xfrm>
            <a:off x="107007" y="1642652"/>
            <a:ext cx="6729891" cy="430887"/>
          </a:xfrm>
          <a:prstGeom prst="rect">
            <a:avLst/>
          </a:prstGeom>
          <a:noFill/>
        </p:spPr>
        <p:txBody>
          <a:bodyPr wrap="square" rtlCol="0">
            <a:spAutoFit/>
          </a:bodyPr>
          <a:lstStyle/>
          <a:p>
            <a:r>
              <a:rPr kumimoji="1" lang="ja-JP" altLang="en-US" sz="2200">
                <a:solidFill>
                  <a:schemeClr val="bg2">
                    <a:lumMod val="25000"/>
                  </a:schemeClr>
                </a:solidFill>
              </a:rPr>
              <a:t>・銀河の成長で重要な役割を果たしている</a:t>
            </a:r>
            <a:endParaRPr kumimoji="1" lang="en-US" altLang="ja-JP" sz="2200" dirty="0">
              <a:solidFill>
                <a:schemeClr val="bg2">
                  <a:lumMod val="25000"/>
                </a:schemeClr>
              </a:solidFill>
            </a:endParaRPr>
          </a:p>
        </p:txBody>
      </p:sp>
      <p:sp>
        <p:nvSpPr>
          <p:cNvPr id="33" name="テキスト ボックス 32">
            <a:extLst>
              <a:ext uri="{FF2B5EF4-FFF2-40B4-BE49-F238E27FC236}">
                <a16:creationId xmlns:a16="http://schemas.microsoft.com/office/drawing/2014/main" id="{FAD8CD96-11AB-A862-5FA3-136580392576}"/>
              </a:ext>
            </a:extLst>
          </p:cNvPr>
          <p:cNvSpPr txBox="1"/>
          <p:nvPr/>
        </p:nvSpPr>
        <p:spPr>
          <a:xfrm>
            <a:off x="107007" y="3048503"/>
            <a:ext cx="7101116" cy="769441"/>
          </a:xfrm>
          <a:prstGeom prst="rect">
            <a:avLst/>
          </a:prstGeom>
          <a:noFill/>
        </p:spPr>
        <p:txBody>
          <a:bodyPr wrap="square" rtlCol="0">
            <a:spAutoFit/>
          </a:bodyPr>
          <a:lstStyle/>
          <a:p>
            <a:r>
              <a:rPr kumimoji="1" lang="ja-JP" altLang="en-US" sz="2200"/>
              <a:t>・終焉に</a:t>
            </a:r>
            <a:r>
              <a:rPr kumimoji="1" lang="ja-JP" altLang="en-US" sz="2200">
                <a:solidFill>
                  <a:srgbClr val="FF0000"/>
                </a:solidFill>
              </a:rPr>
              <a:t>超新星爆発</a:t>
            </a:r>
            <a:r>
              <a:rPr kumimoji="1" lang="ja-JP" altLang="en-US" sz="2200">
                <a:solidFill>
                  <a:schemeClr val="bg2">
                    <a:lumMod val="25000"/>
                  </a:schemeClr>
                </a:solidFill>
              </a:rPr>
              <a:t>を起こし星の材料を散布</a:t>
            </a:r>
            <a:endParaRPr kumimoji="1" lang="en-US" altLang="ja-JP" sz="2200" dirty="0">
              <a:solidFill>
                <a:schemeClr val="bg2">
                  <a:lumMod val="25000"/>
                </a:schemeClr>
              </a:solidFill>
            </a:endParaRPr>
          </a:p>
          <a:p>
            <a:r>
              <a:rPr kumimoji="1" lang="ja-JP" altLang="en-US" sz="2200">
                <a:solidFill>
                  <a:schemeClr val="bg2">
                    <a:lumMod val="25000"/>
                  </a:schemeClr>
                </a:solidFill>
              </a:rPr>
              <a:t>　➡︎</a:t>
            </a:r>
            <a:r>
              <a:rPr kumimoji="1" lang="ja-JP" altLang="en-US" sz="2200">
                <a:solidFill>
                  <a:srgbClr val="FF0000"/>
                </a:solidFill>
              </a:rPr>
              <a:t>バブル構造発生</a:t>
            </a:r>
            <a:endParaRPr kumimoji="1" lang="ja-JP" altLang="en-US" sz="2200">
              <a:solidFill>
                <a:schemeClr val="bg2">
                  <a:lumMod val="25000"/>
                </a:schemeClr>
              </a:solidFill>
            </a:endParaRPr>
          </a:p>
        </p:txBody>
      </p:sp>
      <p:sp>
        <p:nvSpPr>
          <p:cNvPr id="34" name="テキスト ボックス 33">
            <a:extLst>
              <a:ext uri="{FF2B5EF4-FFF2-40B4-BE49-F238E27FC236}">
                <a16:creationId xmlns:a16="http://schemas.microsoft.com/office/drawing/2014/main" id="{635DC4F9-210B-4FF3-8420-A4D36C5C16F8}"/>
              </a:ext>
            </a:extLst>
          </p:cNvPr>
          <p:cNvSpPr txBox="1"/>
          <p:nvPr/>
        </p:nvSpPr>
        <p:spPr>
          <a:xfrm>
            <a:off x="107007" y="2176853"/>
            <a:ext cx="7101116" cy="769441"/>
          </a:xfrm>
          <a:prstGeom prst="rect">
            <a:avLst/>
          </a:prstGeom>
          <a:noFill/>
        </p:spPr>
        <p:txBody>
          <a:bodyPr wrap="square" rtlCol="0">
            <a:spAutoFit/>
          </a:bodyPr>
          <a:lstStyle/>
          <a:p>
            <a:r>
              <a:rPr kumimoji="1" lang="ja-JP" altLang="en-US" sz="2200"/>
              <a:t>・</a:t>
            </a:r>
            <a:r>
              <a:rPr kumimoji="1" lang="ja-JP" altLang="en-US" sz="2200">
                <a:solidFill>
                  <a:schemeClr val="bg2">
                    <a:lumMod val="25000"/>
                  </a:schemeClr>
                </a:solidFill>
              </a:rPr>
              <a:t>形成初期から輻射により周囲の分子雲を押し除ける</a:t>
            </a:r>
            <a:endParaRPr kumimoji="1" lang="en-US" altLang="ja-JP" sz="2200" dirty="0">
              <a:solidFill>
                <a:srgbClr val="FF0000"/>
              </a:solidFill>
            </a:endParaRPr>
          </a:p>
          <a:p>
            <a:r>
              <a:rPr kumimoji="1" lang="ja-JP" altLang="en-US" sz="2200">
                <a:solidFill>
                  <a:schemeClr val="bg2">
                    <a:lumMod val="25000"/>
                  </a:schemeClr>
                </a:solidFill>
              </a:rPr>
              <a:t>　➡︎</a:t>
            </a:r>
            <a:r>
              <a:rPr kumimoji="1" lang="ja-JP" altLang="en-US" sz="2200">
                <a:solidFill>
                  <a:srgbClr val="FF0000"/>
                </a:solidFill>
              </a:rPr>
              <a:t>バブル構造発生</a:t>
            </a:r>
            <a:endParaRPr kumimoji="1" lang="en-US" altLang="ja-JP" sz="2200" dirty="0">
              <a:solidFill>
                <a:srgbClr val="FF0000"/>
              </a:solidFill>
            </a:endParaRPr>
          </a:p>
        </p:txBody>
      </p:sp>
      <p:pic>
        <p:nvPicPr>
          <p:cNvPr id="39" name="図 38" descr="グラフ&#10;&#10;AI によって生成されたコンテンツは間違っている可能性があります。">
            <a:extLst>
              <a:ext uri="{FF2B5EF4-FFF2-40B4-BE49-F238E27FC236}">
                <a16:creationId xmlns:a16="http://schemas.microsoft.com/office/drawing/2014/main" id="{C70CDF37-88C4-2A90-DA03-5D3D52EF2F1E}"/>
              </a:ext>
            </a:extLst>
          </p:cNvPr>
          <p:cNvPicPr>
            <a:picLocks noChangeAspect="1"/>
          </p:cNvPicPr>
          <p:nvPr/>
        </p:nvPicPr>
        <p:blipFill>
          <a:blip r:embed="rId3"/>
          <a:srcRect l="5670" t="14927" r="70830" b="13259"/>
          <a:stretch/>
        </p:blipFill>
        <p:spPr>
          <a:xfrm>
            <a:off x="6200276" y="4616320"/>
            <a:ext cx="1885320" cy="1920517"/>
          </a:xfrm>
          <a:prstGeom prst="rect">
            <a:avLst/>
          </a:prstGeom>
        </p:spPr>
      </p:pic>
      <p:pic>
        <p:nvPicPr>
          <p:cNvPr id="40" name="図 39" descr="グラフィカル ユーザー インターフェイス&#10;&#10;AI によって生成されたコンテンツは間違っている可能性があります。">
            <a:extLst>
              <a:ext uri="{FF2B5EF4-FFF2-40B4-BE49-F238E27FC236}">
                <a16:creationId xmlns:a16="http://schemas.microsoft.com/office/drawing/2014/main" id="{F51CCA23-0D44-B620-8004-76712EA7DB5B}"/>
              </a:ext>
            </a:extLst>
          </p:cNvPr>
          <p:cNvPicPr>
            <a:picLocks noChangeAspect="1"/>
          </p:cNvPicPr>
          <p:nvPr/>
        </p:nvPicPr>
        <p:blipFill>
          <a:blip r:embed="rId4"/>
          <a:srcRect l="6046" t="14476" r="71123" b="12890"/>
          <a:stretch/>
        </p:blipFill>
        <p:spPr>
          <a:xfrm>
            <a:off x="10227967" y="4623513"/>
            <a:ext cx="1804255" cy="1913324"/>
          </a:xfrm>
          <a:prstGeom prst="rect">
            <a:avLst/>
          </a:prstGeom>
        </p:spPr>
      </p:pic>
      <p:sp>
        <p:nvSpPr>
          <p:cNvPr id="4" name="テキスト ボックス 3">
            <a:extLst>
              <a:ext uri="{FF2B5EF4-FFF2-40B4-BE49-F238E27FC236}">
                <a16:creationId xmlns:a16="http://schemas.microsoft.com/office/drawing/2014/main" id="{953EEA67-BB33-B6D2-D38C-39A2087781E4}"/>
              </a:ext>
            </a:extLst>
          </p:cNvPr>
          <p:cNvSpPr txBox="1"/>
          <p:nvPr/>
        </p:nvSpPr>
        <p:spPr>
          <a:xfrm>
            <a:off x="50940" y="4400865"/>
            <a:ext cx="3550719"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赤外線バブル構造</a:t>
            </a:r>
          </a:p>
        </p:txBody>
      </p:sp>
      <p:sp>
        <p:nvSpPr>
          <p:cNvPr id="6" name="テキスト ボックス 5">
            <a:extLst>
              <a:ext uri="{FF2B5EF4-FFF2-40B4-BE49-F238E27FC236}">
                <a16:creationId xmlns:a16="http://schemas.microsoft.com/office/drawing/2014/main" id="{F1013724-B32D-038A-367A-F9009F6F6CE8}"/>
              </a:ext>
            </a:extLst>
          </p:cNvPr>
          <p:cNvSpPr txBox="1"/>
          <p:nvPr/>
        </p:nvSpPr>
        <p:spPr>
          <a:xfrm>
            <a:off x="50940" y="5078593"/>
            <a:ext cx="7101116" cy="430887"/>
          </a:xfrm>
          <a:prstGeom prst="rect">
            <a:avLst/>
          </a:prstGeom>
          <a:noFill/>
        </p:spPr>
        <p:txBody>
          <a:bodyPr wrap="square" rtlCol="0">
            <a:spAutoFit/>
          </a:bodyPr>
          <a:lstStyle/>
          <a:p>
            <a:r>
              <a:rPr kumimoji="1" lang="ja-JP" altLang="en-US" sz="2200">
                <a:solidFill>
                  <a:schemeClr val="bg2">
                    <a:lumMod val="25000"/>
                  </a:schemeClr>
                </a:solidFill>
              </a:rPr>
              <a:t>・近年の観測データ解析により多数検出</a:t>
            </a:r>
            <a:endParaRPr kumimoji="1" lang="en-US" altLang="ja-JP" sz="2200" dirty="0">
              <a:solidFill>
                <a:schemeClr val="bg2">
                  <a:lumMod val="25000"/>
                </a:schemeClr>
              </a:solidFill>
            </a:endParaRPr>
          </a:p>
        </p:txBody>
      </p:sp>
      <p:pic>
        <p:nvPicPr>
          <p:cNvPr id="12" name="コンテンツ プレースホルダー 7" descr="グラフィカル ユーザー インターフェイス&#10;&#10;AI によって生成されたコンテンツは間違っている可能性があります。">
            <a:extLst>
              <a:ext uri="{FF2B5EF4-FFF2-40B4-BE49-F238E27FC236}">
                <a16:creationId xmlns:a16="http://schemas.microsoft.com/office/drawing/2014/main" id="{45A4E1BD-2FDE-ED01-F368-F6195E27052F}"/>
              </a:ext>
            </a:extLst>
          </p:cNvPr>
          <p:cNvPicPr>
            <a:picLocks noChangeAspect="1"/>
          </p:cNvPicPr>
          <p:nvPr/>
        </p:nvPicPr>
        <p:blipFill>
          <a:blip r:embed="rId5"/>
          <a:srcRect l="6187" t="14452" r="71325" b="13043"/>
          <a:stretch/>
        </p:blipFill>
        <p:spPr>
          <a:xfrm>
            <a:off x="8254654" y="4622499"/>
            <a:ext cx="1804255" cy="1939101"/>
          </a:xfrm>
          <a:prstGeom prst="rect">
            <a:avLst/>
          </a:prstGeom>
        </p:spPr>
      </p:pic>
      <p:sp>
        <p:nvSpPr>
          <p:cNvPr id="13" name="テキスト ボックス 12">
            <a:extLst>
              <a:ext uri="{FF2B5EF4-FFF2-40B4-BE49-F238E27FC236}">
                <a16:creationId xmlns:a16="http://schemas.microsoft.com/office/drawing/2014/main" id="{1DDE9A1C-39B4-C207-CEBB-70B4B4E9C021}"/>
              </a:ext>
            </a:extLst>
          </p:cNvPr>
          <p:cNvSpPr txBox="1"/>
          <p:nvPr/>
        </p:nvSpPr>
        <p:spPr>
          <a:xfrm>
            <a:off x="50940" y="5576578"/>
            <a:ext cx="6551566" cy="430887"/>
          </a:xfrm>
          <a:prstGeom prst="rect">
            <a:avLst/>
          </a:prstGeom>
          <a:noFill/>
        </p:spPr>
        <p:txBody>
          <a:bodyPr wrap="square" rtlCol="0">
            <a:spAutoFit/>
          </a:bodyPr>
          <a:lstStyle/>
          <a:p>
            <a:r>
              <a:rPr kumimoji="1" lang="ja-JP" altLang="en-US" sz="2200">
                <a:solidFill>
                  <a:schemeClr val="bg2">
                    <a:lumMod val="25000"/>
                  </a:schemeClr>
                </a:solidFill>
              </a:rPr>
              <a:t>・大質量星からの紫外線放射や星風により生成</a:t>
            </a:r>
            <a:endParaRPr kumimoji="1" lang="en-US" altLang="ja-JP" sz="2200" dirty="0">
              <a:solidFill>
                <a:schemeClr val="bg2">
                  <a:lumMod val="25000"/>
                </a:schemeClr>
              </a:solidFill>
            </a:endParaRPr>
          </a:p>
        </p:txBody>
      </p:sp>
      <p:grpSp>
        <p:nvGrpSpPr>
          <p:cNvPr id="15" name="グループ化 14">
            <a:extLst>
              <a:ext uri="{FF2B5EF4-FFF2-40B4-BE49-F238E27FC236}">
                <a16:creationId xmlns:a16="http://schemas.microsoft.com/office/drawing/2014/main" id="{3D2488DF-F0DB-8354-43FB-942FA848F579}"/>
              </a:ext>
            </a:extLst>
          </p:cNvPr>
          <p:cNvGrpSpPr/>
          <p:nvPr/>
        </p:nvGrpSpPr>
        <p:grpSpPr>
          <a:xfrm>
            <a:off x="8105073" y="1098695"/>
            <a:ext cx="3535657" cy="2996602"/>
            <a:chOff x="7654047" y="887626"/>
            <a:chExt cx="3535657" cy="2996602"/>
          </a:xfrm>
        </p:grpSpPr>
        <p:grpSp>
          <p:nvGrpSpPr>
            <p:cNvPr id="7" name="グループ化 6">
              <a:extLst>
                <a:ext uri="{FF2B5EF4-FFF2-40B4-BE49-F238E27FC236}">
                  <a16:creationId xmlns:a16="http://schemas.microsoft.com/office/drawing/2014/main" id="{D091B0A2-5B02-607E-A0BF-F2FC398495DD}"/>
                </a:ext>
              </a:extLst>
            </p:cNvPr>
            <p:cNvGrpSpPr/>
            <p:nvPr/>
          </p:nvGrpSpPr>
          <p:grpSpPr>
            <a:xfrm>
              <a:off x="7661266" y="1230292"/>
              <a:ext cx="3528438" cy="2653936"/>
              <a:chOff x="1603374" y="3492901"/>
              <a:chExt cx="3682925" cy="2596415"/>
            </a:xfrm>
          </p:grpSpPr>
          <p:pic>
            <p:nvPicPr>
              <p:cNvPr id="8" name="Picture 2" descr="超新星爆発の後に残される天体、超新星残骸。写真はJWSTが撮影したものではない。">
                <a:extLst>
                  <a:ext uri="{FF2B5EF4-FFF2-40B4-BE49-F238E27FC236}">
                    <a16:creationId xmlns:a16="http://schemas.microsoft.com/office/drawing/2014/main" id="{156FEBE9-981D-F24D-EB80-3CF5B1AF2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3374" y="3492901"/>
                <a:ext cx="3465095" cy="2596415"/>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F68A1F7-8678-600A-DCB7-BE9C55529D62}"/>
                  </a:ext>
                </a:extLst>
              </p:cNvPr>
              <p:cNvSpPr txBox="1"/>
              <p:nvPr/>
            </p:nvSpPr>
            <p:spPr>
              <a:xfrm>
                <a:off x="1603374" y="5817976"/>
                <a:ext cx="3682925" cy="270995"/>
              </a:xfrm>
              <a:prstGeom prst="rect">
                <a:avLst/>
              </a:prstGeom>
              <a:noFill/>
            </p:spPr>
            <p:txBody>
              <a:bodyPr wrap="square">
                <a:spAutoFit/>
              </a:bodyPr>
              <a:lstStyle/>
              <a:p>
                <a:r>
                  <a:rPr lang="en" altLang="ja-JP" sz="1200" dirty="0">
                    <a:solidFill>
                      <a:schemeClr val="bg1">
                        <a:lumMod val="75000"/>
                      </a:schemeClr>
                    </a:solidFill>
                    <a:latin typeface="Yu Gothic" panose="020B0400000000000000" pitchFamily="34" charset="-128"/>
                    <a:ea typeface="Yu Gothic" panose="020B0400000000000000" pitchFamily="34" charset="-128"/>
                  </a:rPr>
                  <a:t>Credit: NASA/JPL-Caltech/</a:t>
                </a:r>
                <a:r>
                  <a:rPr lang="en" altLang="ja-JP" sz="1200" dirty="0" err="1">
                    <a:solidFill>
                      <a:schemeClr val="bg1">
                        <a:lumMod val="75000"/>
                      </a:schemeClr>
                    </a:solidFill>
                    <a:latin typeface="Yu Gothic" panose="020B0400000000000000" pitchFamily="34" charset="-128"/>
                    <a:ea typeface="Yu Gothic" panose="020B0400000000000000" pitchFamily="34" charset="-128"/>
                  </a:rPr>
                  <a:t>STScI</a:t>
                </a:r>
                <a:r>
                  <a:rPr lang="en" altLang="ja-JP" sz="1200" dirty="0">
                    <a:solidFill>
                      <a:schemeClr val="bg1">
                        <a:lumMod val="75000"/>
                      </a:schemeClr>
                    </a:solidFill>
                    <a:latin typeface="Yu Gothic" panose="020B0400000000000000" pitchFamily="34" charset="-128"/>
                    <a:ea typeface="Yu Gothic" panose="020B0400000000000000" pitchFamily="34" charset="-128"/>
                  </a:rPr>
                  <a:t>/CXC/SAO</a:t>
                </a:r>
                <a:endParaRPr lang="ja-JP" altLang="en-US" sz="1200">
                  <a:solidFill>
                    <a:schemeClr val="bg1">
                      <a:lumMod val="75000"/>
                    </a:schemeClr>
                  </a:solidFill>
                </a:endParaRPr>
              </a:p>
            </p:txBody>
          </p:sp>
        </p:grpSp>
        <p:sp>
          <p:nvSpPr>
            <p:cNvPr id="14" name="テキスト ボックス 13">
              <a:extLst>
                <a:ext uri="{FF2B5EF4-FFF2-40B4-BE49-F238E27FC236}">
                  <a16:creationId xmlns:a16="http://schemas.microsoft.com/office/drawing/2014/main" id="{122DA627-DA9F-8D25-D920-657705643FCE}"/>
                </a:ext>
              </a:extLst>
            </p:cNvPr>
            <p:cNvSpPr txBox="1"/>
            <p:nvPr/>
          </p:nvSpPr>
          <p:spPr>
            <a:xfrm>
              <a:off x="7654047" y="887626"/>
              <a:ext cx="2034518" cy="369332"/>
            </a:xfrm>
            <a:prstGeom prst="rect">
              <a:avLst/>
            </a:prstGeom>
            <a:noFill/>
          </p:spPr>
          <p:txBody>
            <a:bodyPr wrap="square" rtlCol="0">
              <a:spAutoFit/>
            </a:bodyPr>
            <a:lstStyle/>
            <a:p>
              <a:r>
                <a:rPr kumimoji="1" lang="ja-JP" altLang="en-US">
                  <a:solidFill>
                    <a:schemeClr val="bg2">
                      <a:lumMod val="25000"/>
                    </a:schemeClr>
                  </a:solidFill>
                </a:rPr>
                <a:t>超新星バブル例：</a:t>
              </a:r>
            </a:p>
          </p:txBody>
        </p:sp>
      </p:grpSp>
      <p:sp>
        <p:nvSpPr>
          <p:cNvPr id="10" name="テキスト ボックス 9">
            <a:extLst>
              <a:ext uri="{FF2B5EF4-FFF2-40B4-BE49-F238E27FC236}">
                <a16:creationId xmlns:a16="http://schemas.microsoft.com/office/drawing/2014/main" id="{0F577A88-7E42-0E72-83CD-E98C5E61805E}"/>
              </a:ext>
            </a:extLst>
          </p:cNvPr>
          <p:cNvSpPr txBox="1"/>
          <p:nvPr/>
        </p:nvSpPr>
        <p:spPr>
          <a:xfrm>
            <a:off x="6096000" y="4246988"/>
            <a:ext cx="5419165" cy="369332"/>
          </a:xfrm>
          <a:prstGeom prst="rect">
            <a:avLst/>
          </a:prstGeom>
          <a:noFill/>
        </p:spPr>
        <p:txBody>
          <a:bodyPr wrap="square" rtlCol="0">
            <a:spAutoFit/>
          </a:bodyPr>
          <a:lstStyle/>
          <a:p>
            <a:r>
              <a:rPr kumimoji="1" lang="ja-JP" altLang="en-US">
                <a:solidFill>
                  <a:schemeClr val="bg2">
                    <a:lumMod val="25000"/>
                  </a:schemeClr>
                </a:solidFill>
              </a:rPr>
              <a:t>赤外線バブル例：</a:t>
            </a:r>
            <a:endParaRPr kumimoji="1" lang="en-US" altLang="ja-JP" dirty="0">
              <a:solidFill>
                <a:schemeClr val="bg2">
                  <a:lumMod val="25000"/>
                </a:schemeClr>
              </a:solidFill>
            </a:endParaRPr>
          </a:p>
        </p:txBody>
      </p:sp>
      <p:sp>
        <p:nvSpPr>
          <p:cNvPr id="19" name="テキスト ボックス 18">
            <a:extLst>
              <a:ext uri="{FF2B5EF4-FFF2-40B4-BE49-F238E27FC236}">
                <a16:creationId xmlns:a16="http://schemas.microsoft.com/office/drawing/2014/main" id="{A6973657-19CA-E78F-6F51-FF49ACBC9D85}"/>
              </a:ext>
            </a:extLst>
          </p:cNvPr>
          <p:cNvSpPr txBox="1"/>
          <p:nvPr/>
        </p:nvSpPr>
        <p:spPr>
          <a:xfrm>
            <a:off x="9500976" y="6543465"/>
            <a:ext cx="2691024" cy="307777"/>
          </a:xfrm>
          <a:prstGeom prst="rect">
            <a:avLst/>
          </a:prstGeom>
          <a:noFill/>
        </p:spPr>
        <p:txBody>
          <a:bodyPr wrap="square">
            <a:spAutoFit/>
          </a:bodyPr>
          <a:lstStyle/>
          <a:p>
            <a:r>
              <a:rPr lang="en" altLang="ja-JP" sz="1400" dirty="0">
                <a:solidFill>
                  <a:schemeClr val="bg2">
                    <a:lumMod val="25000"/>
                  </a:schemeClr>
                </a:solidFill>
              </a:rPr>
              <a:t>Credit: NASA/spitzer telescope</a:t>
            </a:r>
            <a:endParaRPr lang="ja-JP" altLang="en-US" sz="1400">
              <a:solidFill>
                <a:schemeClr val="bg2">
                  <a:lumMod val="25000"/>
                </a:schemeClr>
              </a:solidFill>
            </a:endParaRPr>
          </a:p>
        </p:txBody>
      </p:sp>
    </p:spTree>
    <p:extLst>
      <p:ext uri="{BB962C8B-B14F-4D97-AF65-F5344CB8AC3E}">
        <p14:creationId xmlns:p14="http://schemas.microsoft.com/office/powerpoint/2010/main" val="236376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EE372A67-5EB8-D518-4126-91AFA91AF4F0}"/>
              </a:ext>
            </a:extLst>
          </p:cNvPr>
          <p:cNvSpPr>
            <a:spLocks noGrp="1"/>
          </p:cNvSpPr>
          <p:nvPr>
            <p:ph type="sldNum" sz="quarter" idx="12"/>
          </p:nvPr>
        </p:nvSpPr>
        <p:spPr/>
        <p:txBody>
          <a:bodyPr/>
          <a:lstStyle/>
          <a:p>
            <a:fld id="{7D61EC45-F91F-CE48-B056-4FE689AFB842}" type="slidenum">
              <a:rPr kumimoji="1" lang="ja-JP" altLang="en-US" smtClean="0"/>
              <a:t>3</a:t>
            </a:fld>
            <a:endParaRPr kumimoji="1" lang="ja-JP" altLang="en-US"/>
          </a:p>
        </p:txBody>
      </p:sp>
      <p:sp>
        <p:nvSpPr>
          <p:cNvPr id="2" name="タイトル 1">
            <a:extLst>
              <a:ext uri="{FF2B5EF4-FFF2-40B4-BE49-F238E27FC236}">
                <a16:creationId xmlns:a16="http://schemas.microsoft.com/office/drawing/2014/main" id="{1603F6CF-7E92-8110-34DC-EA2BB9CD865E}"/>
              </a:ext>
            </a:extLst>
          </p:cNvPr>
          <p:cNvSpPr>
            <a:spLocks noGrp="1"/>
          </p:cNvSpPr>
          <p:nvPr>
            <p:ph type="title" idx="4294967295"/>
          </p:nvPr>
        </p:nvSpPr>
        <p:spPr>
          <a:xfrm>
            <a:off x="0" y="367952"/>
            <a:ext cx="11471275" cy="523220"/>
          </a:xfrm>
        </p:spPr>
        <p:txBody>
          <a:bodyPr>
            <a:normAutofit fontScale="90000"/>
          </a:bodyPr>
          <a:lstStyle/>
          <a:p>
            <a:r>
              <a:rPr kumimoji="1" lang="ja-JP" altLang="en-US"/>
              <a:t>イントロダクション</a:t>
            </a:r>
          </a:p>
        </p:txBody>
      </p:sp>
      <p:sp>
        <p:nvSpPr>
          <p:cNvPr id="18" name="テキスト ボックス 17">
            <a:extLst>
              <a:ext uri="{FF2B5EF4-FFF2-40B4-BE49-F238E27FC236}">
                <a16:creationId xmlns:a16="http://schemas.microsoft.com/office/drawing/2014/main" id="{4BBE81DC-A167-E3DC-A90B-F6E67E8EFE90}"/>
              </a:ext>
            </a:extLst>
          </p:cNvPr>
          <p:cNvSpPr txBox="1"/>
          <p:nvPr/>
        </p:nvSpPr>
        <p:spPr>
          <a:xfrm>
            <a:off x="112567" y="1178897"/>
            <a:ext cx="5107133"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星間空間に広がる分子雲</a:t>
            </a:r>
          </a:p>
        </p:txBody>
      </p:sp>
      <p:sp>
        <p:nvSpPr>
          <p:cNvPr id="20" name="テキスト ボックス 19">
            <a:extLst>
              <a:ext uri="{FF2B5EF4-FFF2-40B4-BE49-F238E27FC236}">
                <a16:creationId xmlns:a16="http://schemas.microsoft.com/office/drawing/2014/main" id="{C4DF1B1F-B9E7-36AA-2542-16A2351AE910}"/>
              </a:ext>
            </a:extLst>
          </p:cNvPr>
          <p:cNvSpPr txBox="1"/>
          <p:nvPr/>
        </p:nvSpPr>
        <p:spPr>
          <a:xfrm>
            <a:off x="252683" y="2608761"/>
            <a:ext cx="7035447" cy="1815882"/>
          </a:xfrm>
          <a:prstGeom prst="rect">
            <a:avLst/>
          </a:prstGeom>
          <a:noFill/>
        </p:spPr>
        <p:txBody>
          <a:bodyPr wrap="square" rtlCol="0">
            <a:spAutoFit/>
          </a:bodyPr>
          <a:lstStyle/>
          <a:p>
            <a:r>
              <a:rPr kumimoji="1" lang="ja-JP" altLang="en-US" sz="2400"/>
              <a:t>　</a:t>
            </a:r>
            <a:r>
              <a:rPr kumimoji="1" lang="ja-JP" altLang="en-US" sz="2800"/>
              <a:t>次世代の星形成は、超新星爆発や</a:t>
            </a:r>
            <a:endParaRPr kumimoji="1" lang="en-US" altLang="ja-JP" sz="2800" dirty="0"/>
          </a:p>
          <a:p>
            <a:r>
              <a:rPr kumimoji="1" lang="ja-JP" altLang="en-US" sz="2800"/>
              <a:t>輻射からのバブルによる分子雲</a:t>
            </a:r>
            <a:endParaRPr kumimoji="1" lang="en-US" altLang="ja-JP" sz="2800" dirty="0"/>
          </a:p>
          <a:p>
            <a:r>
              <a:rPr kumimoji="1" lang="ja-JP" altLang="en-US" sz="2800"/>
              <a:t>の衝突や圧縮が繰り返されること</a:t>
            </a:r>
            <a:endParaRPr kumimoji="1" lang="en-US" altLang="ja-JP" sz="2800" dirty="0"/>
          </a:p>
          <a:p>
            <a:r>
              <a:rPr kumimoji="1" lang="ja-JP" altLang="en-US" sz="2800"/>
              <a:t>によって進んでいると考えられる。</a:t>
            </a:r>
            <a:endParaRPr kumimoji="1" lang="en-US" altLang="ja-JP" sz="2800" dirty="0"/>
          </a:p>
        </p:txBody>
      </p:sp>
      <p:sp>
        <p:nvSpPr>
          <p:cNvPr id="21" name="右矢印 20">
            <a:extLst>
              <a:ext uri="{FF2B5EF4-FFF2-40B4-BE49-F238E27FC236}">
                <a16:creationId xmlns:a16="http://schemas.microsoft.com/office/drawing/2014/main" id="{7EE93B03-D02A-2384-DC77-C90E87E76FB7}"/>
              </a:ext>
            </a:extLst>
          </p:cNvPr>
          <p:cNvSpPr/>
          <p:nvPr/>
        </p:nvSpPr>
        <p:spPr>
          <a:xfrm>
            <a:off x="1911791" y="5423652"/>
            <a:ext cx="446903" cy="7759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1C9367B-7947-6F0E-EE0E-034DA6C67B21}"/>
              </a:ext>
            </a:extLst>
          </p:cNvPr>
          <p:cNvSpPr txBox="1"/>
          <p:nvPr/>
        </p:nvSpPr>
        <p:spPr>
          <a:xfrm>
            <a:off x="2242761" y="5420367"/>
            <a:ext cx="7706477" cy="954107"/>
          </a:xfrm>
          <a:prstGeom prst="rect">
            <a:avLst/>
          </a:prstGeom>
          <a:noFill/>
        </p:spPr>
        <p:txBody>
          <a:bodyPr wrap="square" rtlCol="0">
            <a:spAutoFit/>
          </a:bodyPr>
          <a:lstStyle/>
          <a:p>
            <a:pPr algn="ctr"/>
            <a:r>
              <a:rPr kumimoji="1" lang="ja-JP" altLang="en-US" sz="2800" b="1" u="sng">
                <a:solidFill>
                  <a:schemeClr val="accent1"/>
                </a:solidFill>
              </a:rPr>
              <a:t>赤外線バブルが見られる領域の分子雲は</a:t>
            </a:r>
            <a:endParaRPr kumimoji="1" lang="en-US" altLang="ja-JP" sz="2800" b="1" u="sng" dirty="0">
              <a:solidFill>
                <a:schemeClr val="accent1"/>
              </a:solidFill>
            </a:endParaRPr>
          </a:p>
          <a:p>
            <a:pPr algn="ctr"/>
            <a:r>
              <a:rPr kumimoji="1" lang="ja-JP" altLang="en-US" sz="2800" b="1" u="sng">
                <a:solidFill>
                  <a:schemeClr val="accent1"/>
                </a:solidFill>
              </a:rPr>
              <a:t>大質量星から影響を受けている可能性が高い</a:t>
            </a:r>
            <a:endParaRPr kumimoji="1" lang="en-US" altLang="ja-JP" sz="2800" b="1" u="sng" dirty="0">
              <a:solidFill>
                <a:schemeClr val="accent1"/>
              </a:solidFill>
            </a:endParaRPr>
          </a:p>
        </p:txBody>
      </p:sp>
      <p:grpSp>
        <p:nvGrpSpPr>
          <p:cNvPr id="31" name="グループ化 30">
            <a:extLst>
              <a:ext uri="{FF2B5EF4-FFF2-40B4-BE49-F238E27FC236}">
                <a16:creationId xmlns:a16="http://schemas.microsoft.com/office/drawing/2014/main" id="{2D08CAF0-E21C-6587-B25A-FFEFCE34915A}"/>
              </a:ext>
            </a:extLst>
          </p:cNvPr>
          <p:cNvGrpSpPr/>
          <p:nvPr/>
        </p:nvGrpSpPr>
        <p:grpSpPr>
          <a:xfrm>
            <a:off x="6192836" y="1126456"/>
            <a:ext cx="5746481" cy="4117429"/>
            <a:chOff x="5790288" y="4178628"/>
            <a:chExt cx="3207530" cy="2451282"/>
          </a:xfrm>
        </p:grpSpPr>
        <p:pic>
          <p:nvPicPr>
            <p:cNvPr id="17" name="図 16" descr="ダイアグラム が含まれている画像&#10;&#10;自動的に生成された説明">
              <a:extLst>
                <a:ext uri="{FF2B5EF4-FFF2-40B4-BE49-F238E27FC236}">
                  <a16:creationId xmlns:a16="http://schemas.microsoft.com/office/drawing/2014/main" id="{9B63CE58-5D9E-72B7-BDF4-99CA15E71C7D}"/>
                </a:ext>
              </a:extLst>
            </p:cNvPr>
            <p:cNvPicPr>
              <a:picLocks noChangeAspect="1"/>
            </p:cNvPicPr>
            <p:nvPr/>
          </p:nvPicPr>
          <p:blipFill>
            <a:blip r:embed="rId3"/>
            <a:stretch>
              <a:fillRect/>
            </a:stretch>
          </p:blipFill>
          <p:spPr>
            <a:xfrm>
              <a:off x="5790288" y="4178628"/>
              <a:ext cx="3207530" cy="2451282"/>
            </a:xfrm>
            <a:prstGeom prst="rect">
              <a:avLst/>
            </a:prstGeom>
          </p:spPr>
        </p:pic>
        <p:sp>
          <p:nvSpPr>
            <p:cNvPr id="30" name="テキスト ボックス 29">
              <a:extLst>
                <a:ext uri="{FF2B5EF4-FFF2-40B4-BE49-F238E27FC236}">
                  <a16:creationId xmlns:a16="http://schemas.microsoft.com/office/drawing/2014/main" id="{E6F7F605-D4DD-DB9B-0987-C860CEBE8736}"/>
                </a:ext>
              </a:extLst>
            </p:cNvPr>
            <p:cNvSpPr txBox="1"/>
            <p:nvPr/>
          </p:nvSpPr>
          <p:spPr>
            <a:xfrm>
              <a:off x="7701954" y="6428354"/>
              <a:ext cx="1268812" cy="201556"/>
            </a:xfrm>
            <a:prstGeom prst="rect">
              <a:avLst/>
            </a:prstGeom>
            <a:solidFill>
              <a:schemeClr val="bg2">
                <a:lumMod val="50000"/>
                <a:alpha val="36643"/>
              </a:schemeClr>
            </a:solidFill>
          </p:spPr>
          <p:txBody>
            <a:bodyPr wrap="square">
              <a:spAutoFit/>
            </a:bodyPr>
            <a:lstStyle/>
            <a:p>
              <a:r>
                <a:rPr lang="ja-JP" altLang="en-US" sz="1600">
                  <a:ln w="0"/>
                  <a:solidFill>
                    <a:schemeClr val="bg1"/>
                  </a:solidFill>
                  <a:effectLst>
                    <a:outerShdw blurRad="38100" dist="19050" dir="2700000" algn="tl" rotWithShape="0">
                      <a:schemeClr val="dk1">
                        <a:alpha val="40000"/>
                      </a:schemeClr>
                    </a:outerShdw>
                  </a:effectLst>
                </a:rPr>
                <a:t>天文月報</a:t>
              </a:r>
              <a:r>
                <a:rPr lang="en-US" altLang="ja-JP" sz="1600" dirty="0">
                  <a:ln w="0"/>
                  <a:solidFill>
                    <a:schemeClr val="bg1"/>
                  </a:solidFill>
                  <a:effectLst>
                    <a:outerShdw blurRad="38100" dist="19050" dir="2700000" algn="tl" rotWithShape="0">
                      <a:schemeClr val="dk1">
                        <a:alpha val="40000"/>
                      </a:schemeClr>
                    </a:outerShdw>
                  </a:effectLst>
                </a:rPr>
                <a:t> 2018</a:t>
              </a:r>
              <a:r>
                <a:rPr lang="ja-JP" altLang="en-US" sz="1600">
                  <a:ln w="0"/>
                  <a:solidFill>
                    <a:schemeClr val="bg1"/>
                  </a:solidFill>
                  <a:effectLst>
                    <a:outerShdw blurRad="38100" dist="19050" dir="2700000" algn="tl" rotWithShape="0">
                      <a:schemeClr val="dk1">
                        <a:alpha val="40000"/>
                      </a:schemeClr>
                    </a:outerShdw>
                  </a:effectLst>
                </a:rPr>
                <a:t>年</a:t>
              </a:r>
              <a:r>
                <a:rPr lang="en-US" altLang="ja-JP" sz="1600" dirty="0">
                  <a:ln w="0"/>
                  <a:solidFill>
                    <a:schemeClr val="bg1"/>
                  </a:solidFill>
                  <a:effectLst>
                    <a:outerShdw blurRad="38100" dist="19050" dir="2700000" algn="tl" rotWithShape="0">
                      <a:schemeClr val="dk1">
                        <a:alpha val="40000"/>
                      </a:schemeClr>
                    </a:outerShdw>
                  </a:effectLst>
                </a:rPr>
                <a:t> 9</a:t>
              </a:r>
              <a:r>
                <a:rPr lang="ja-JP" altLang="en-US" sz="1600">
                  <a:ln w="0"/>
                  <a:solidFill>
                    <a:schemeClr val="bg1"/>
                  </a:solidFill>
                  <a:effectLst>
                    <a:outerShdw blurRad="38100" dist="19050" dir="2700000" algn="tl" rotWithShape="0">
                      <a:schemeClr val="dk1">
                        <a:alpha val="40000"/>
                      </a:schemeClr>
                    </a:outerShdw>
                  </a:effectLst>
                </a:rPr>
                <a:t>月号</a:t>
              </a:r>
            </a:p>
          </p:txBody>
        </p:sp>
      </p:grpSp>
    </p:spTree>
    <p:extLst>
      <p:ext uri="{BB962C8B-B14F-4D97-AF65-F5344CB8AC3E}">
        <p14:creationId xmlns:p14="http://schemas.microsoft.com/office/powerpoint/2010/main" val="733816240"/>
      </p:ext>
    </p:extLst>
  </p:cSld>
  <p:clrMapOvr>
    <a:masterClrMapping/>
  </p:clrMapOvr>
  <mc:AlternateContent xmlns:mc="http://schemas.openxmlformats.org/markup-compatibility/2006" xmlns:p14="http://schemas.microsoft.com/office/powerpoint/2010/main">
    <mc:Choice Requires="p14">
      <p:transition spd="slow" p14:dur="2000" advTm="34588"/>
    </mc:Choice>
    <mc:Fallback xmlns="">
      <p:transition spd="slow" advTm="345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40D213-6699-94E6-04C9-B7F654748883}"/>
              </a:ext>
            </a:extLst>
          </p:cNvPr>
          <p:cNvSpPr>
            <a:spLocks noGrp="1"/>
          </p:cNvSpPr>
          <p:nvPr>
            <p:ph type="title"/>
          </p:nvPr>
        </p:nvSpPr>
        <p:spPr/>
        <p:txBody>
          <a:bodyPr>
            <a:normAutofit fontScale="90000"/>
          </a:bodyPr>
          <a:lstStyle/>
          <a:p>
            <a:r>
              <a:rPr kumimoji="1" lang="ja-JP" altLang="en-US"/>
              <a:t>イントロダクション</a:t>
            </a:r>
          </a:p>
        </p:txBody>
      </p:sp>
      <p:sp>
        <p:nvSpPr>
          <p:cNvPr id="6" name="スライド番号プレースホルダー 5">
            <a:extLst>
              <a:ext uri="{FF2B5EF4-FFF2-40B4-BE49-F238E27FC236}">
                <a16:creationId xmlns:a16="http://schemas.microsoft.com/office/drawing/2014/main" id="{2536F7F7-0016-60D9-7171-A96C80A3BB96}"/>
              </a:ext>
            </a:extLst>
          </p:cNvPr>
          <p:cNvSpPr>
            <a:spLocks noGrp="1"/>
          </p:cNvSpPr>
          <p:nvPr>
            <p:ph type="sldNum" sz="quarter" idx="12"/>
          </p:nvPr>
        </p:nvSpPr>
        <p:spPr/>
        <p:txBody>
          <a:bodyPr/>
          <a:lstStyle/>
          <a:p>
            <a:fld id="{7D61EC45-F91F-CE48-B056-4FE689AFB842}" type="slidenum">
              <a:rPr kumimoji="1" lang="ja-JP" altLang="en-US" smtClean="0"/>
              <a:t>4</a:t>
            </a:fld>
            <a:endParaRPr kumimoji="1" lang="ja-JP" altLang="en-US"/>
          </a:p>
        </p:txBody>
      </p:sp>
      <p:grpSp>
        <p:nvGrpSpPr>
          <p:cNvPr id="25" name="グループ化 24">
            <a:extLst>
              <a:ext uri="{FF2B5EF4-FFF2-40B4-BE49-F238E27FC236}">
                <a16:creationId xmlns:a16="http://schemas.microsoft.com/office/drawing/2014/main" id="{883F4908-7557-776D-0850-A7082770C59A}"/>
              </a:ext>
            </a:extLst>
          </p:cNvPr>
          <p:cNvGrpSpPr/>
          <p:nvPr/>
        </p:nvGrpSpPr>
        <p:grpSpPr>
          <a:xfrm>
            <a:off x="645747" y="1350243"/>
            <a:ext cx="1182767" cy="584775"/>
            <a:chOff x="751293" y="5007618"/>
            <a:chExt cx="1182767" cy="584775"/>
          </a:xfrm>
        </p:grpSpPr>
        <p:sp>
          <p:nvSpPr>
            <p:cNvPr id="17" name="平行四辺形 16">
              <a:extLst>
                <a:ext uri="{FF2B5EF4-FFF2-40B4-BE49-F238E27FC236}">
                  <a16:creationId xmlns:a16="http://schemas.microsoft.com/office/drawing/2014/main" id="{D1D8BB21-6B3F-F450-8E3C-195923D9FD96}"/>
                </a:ext>
              </a:extLst>
            </p:cNvPr>
            <p:cNvSpPr/>
            <p:nvPr/>
          </p:nvSpPr>
          <p:spPr>
            <a:xfrm rot="10800000">
              <a:off x="828634" y="5367666"/>
              <a:ext cx="866585" cy="137268"/>
            </a:xfrm>
            <a:prstGeom prst="parallelogra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614AE94-BB80-A9B1-EDB2-946D9A7EA54E}"/>
                </a:ext>
              </a:extLst>
            </p:cNvPr>
            <p:cNvSpPr txBox="1"/>
            <p:nvPr/>
          </p:nvSpPr>
          <p:spPr>
            <a:xfrm>
              <a:off x="751293" y="5007618"/>
              <a:ext cx="1182767" cy="584775"/>
            </a:xfrm>
            <a:prstGeom prst="rect">
              <a:avLst/>
            </a:prstGeom>
            <a:noFill/>
          </p:spPr>
          <p:txBody>
            <a:bodyPr wrap="square" rtlCol="0">
              <a:spAutoFit/>
            </a:bodyPr>
            <a:lstStyle/>
            <a:p>
              <a:r>
                <a:rPr kumimoji="1" lang="ja-JP" altLang="en-US" sz="3200" b="1">
                  <a:solidFill>
                    <a:schemeClr val="accent1"/>
                  </a:solidFill>
                </a:rPr>
                <a:t>目的</a:t>
              </a:r>
            </a:p>
          </p:txBody>
        </p:sp>
      </p:grpSp>
      <p:sp>
        <p:nvSpPr>
          <p:cNvPr id="13" name="テキスト ボックス 12">
            <a:extLst>
              <a:ext uri="{FF2B5EF4-FFF2-40B4-BE49-F238E27FC236}">
                <a16:creationId xmlns:a16="http://schemas.microsoft.com/office/drawing/2014/main" id="{5F3B41DE-B959-BCDF-191F-AFBA17CDDA93}"/>
              </a:ext>
            </a:extLst>
          </p:cNvPr>
          <p:cNvSpPr txBox="1"/>
          <p:nvPr/>
        </p:nvSpPr>
        <p:spPr>
          <a:xfrm>
            <a:off x="148451" y="2110970"/>
            <a:ext cx="12030178" cy="1077218"/>
          </a:xfrm>
          <a:prstGeom prst="rect">
            <a:avLst/>
          </a:prstGeom>
          <a:noFill/>
        </p:spPr>
        <p:txBody>
          <a:bodyPr wrap="square" rtlCol="0">
            <a:spAutoFit/>
          </a:bodyPr>
          <a:lstStyle/>
          <a:p>
            <a:pPr algn="ctr"/>
            <a:r>
              <a:rPr kumimoji="1" lang="ja-JP" altLang="en-US" sz="3200" b="1">
                <a:solidFill>
                  <a:srgbClr val="FF0000"/>
                </a:solidFill>
              </a:rPr>
              <a:t>赤外線バブルが見られる領域と他領域の分子雲では</a:t>
            </a:r>
            <a:endParaRPr kumimoji="1" lang="en-US" altLang="ja-JP" sz="3200" b="1" dirty="0">
              <a:solidFill>
                <a:srgbClr val="FF0000"/>
              </a:solidFill>
            </a:endParaRPr>
          </a:p>
          <a:p>
            <a:pPr algn="ctr"/>
            <a:r>
              <a:rPr kumimoji="1" lang="ja-JP" altLang="en-US" sz="3200" b="1">
                <a:solidFill>
                  <a:srgbClr val="FF0000"/>
                </a:solidFill>
              </a:rPr>
              <a:t>空間分布と速度分布の特徴が異なるのか統計的に判断する</a:t>
            </a:r>
            <a:endParaRPr kumimoji="1" lang="en-US" altLang="ja-JP" sz="3200" b="1" dirty="0">
              <a:solidFill>
                <a:srgbClr val="FF0000"/>
              </a:solidFill>
            </a:endParaRPr>
          </a:p>
        </p:txBody>
      </p:sp>
      <p:sp>
        <p:nvSpPr>
          <p:cNvPr id="5" name="テキスト ボックス 4">
            <a:extLst>
              <a:ext uri="{FF2B5EF4-FFF2-40B4-BE49-F238E27FC236}">
                <a16:creationId xmlns:a16="http://schemas.microsoft.com/office/drawing/2014/main" id="{FEC5BADE-FE21-DE41-63BB-3B757E46B482}"/>
              </a:ext>
            </a:extLst>
          </p:cNvPr>
          <p:cNvSpPr txBox="1"/>
          <p:nvPr/>
        </p:nvSpPr>
        <p:spPr>
          <a:xfrm>
            <a:off x="1206068" y="5100864"/>
            <a:ext cx="8792017" cy="461665"/>
          </a:xfrm>
          <a:prstGeom prst="rect">
            <a:avLst/>
          </a:prstGeom>
          <a:noFill/>
        </p:spPr>
        <p:txBody>
          <a:bodyPr wrap="square" rtlCol="0">
            <a:spAutoFit/>
          </a:bodyPr>
          <a:lstStyle/>
          <a:p>
            <a:r>
              <a:rPr kumimoji="1" lang="ja-JP" altLang="en-US" sz="2400">
                <a:solidFill>
                  <a:schemeClr val="bg2">
                    <a:lumMod val="25000"/>
                  </a:schemeClr>
                </a:solidFill>
              </a:rPr>
              <a:t>・膨大な天文データの三次元的解析は非常に困難</a:t>
            </a:r>
            <a:endParaRPr kumimoji="1" lang="en-US" altLang="ja-JP" sz="2400" dirty="0">
              <a:solidFill>
                <a:schemeClr val="bg2">
                  <a:lumMod val="25000"/>
                </a:schemeClr>
              </a:solidFill>
            </a:endParaRPr>
          </a:p>
        </p:txBody>
      </p:sp>
      <p:sp>
        <p:nvSpPr>
          <p:cNvPr id="7" name="テキスト ボックス 6">
            <a:extLst>
              <a:ext uri="{FF2B5EF4-FFF2-40B4-BE49-F238E27FC236}">
                <a16:creationId xmlns:a16="http://schemas.microsoft.com/office/drawing/2014/main" id="{F98B6C76-BA3B-88EC-D6E1-52242AA50980}"/>
              </a:ext>
            </a:extLst>
          </p:cNvPr>
          <p:cNvSpPr txBox="1"/>
          <p:nvPr/>
        </p:nvSpPr>
        <p:spPr>
          <a:xfrm>
            <a:off x="2753400" y="6004265"/>
            <a:ext cx="6820281" cy="523220"/>
          </a:xfrm>
          <a:prstGeom prst="rect">
            <a:avLst/>
          </a:prstGeom>
          <a:noFill/>
        </p:spPr>
        <p:txBody>
          <a:bodyPr wrap="square" rtlCol="0">
            <a:spAutoFit/>
          </a:bodyPr>
          <a:lstStyle/>
          <a:p>
            <a:r>
              <a:rPr kumimoji="1" lang="ja-JP" altLang="en-US" sz="2800" b="1">
                <a:solidFill>
                  <a:srgbClr val="FF0000"/>
                </a:solidFill>
              </a:rPr>
              <a:t>機械学習</a:t>
            </a:r>
            <a:r>
              <a:rPr kumimoji="1" lang="ja-JP" altLang="en-US" sz="2800">
                <a:solidFill>
                  <a:schemeClr val="bg2">
                    <a:lumMod val="25000"/>
                  </a:schemeClr>
                </a:solidFill>
              </a:rPr>
              <a:t>を用いて分子雲の特性を評価</a:t>
            </a:r>
            <a:endParaRPr kumimoji="1" lang="en-US" altLang="ja-JP" sz="2800" dirty="0">
              <a:solidFill>
                <a:schemeClr val="bg2">
                  <a:lumMod val="25000"/>
                </a:schemeClr>
              </a:solidFill>
            </a:endParaRPr>
          </a:p>
        </p:txBody>
      </p:sp>
      <p:sp>
        <p:nvSpPr>
          <p:cNvPr id="8" name="テキスト ボックス 7">
            <a:extLst>
              <a:ext uri="{FF2B5EF4-FFF2-40B4-BE49-F238E27FC236}">
                <a16:creationId xmlns:a16="http://schemas.microsoft.com/office/drawing/2014/main" id="{99C903AE-F55C-82BE-47AB-B9C2F2EE41FB}"/>
              </a:ext>
            </a:extLst>
          </p:cNvPr>
          <p:cNvSpPr txBox="1"/>
          <p:nvPr/>
        </p:nvSpPr>
        <p:spPr>
          <a:xfrm>
            <a:off x="723087" y="3882916"/>
            <a:ext cx="1689913"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問題点</a:t>
            </a:r>
          </a:p>
        </p:txBody>
      </p:sp>
      <p:sp>
        <p:nvSpPr>
          <p:cNvPr id="26" name="テキスト ボックス 25">
            <a:extLst>
              <a:ext uri="{FF2B5EF4-FFF2-40B4-BE49-F238E27FC236}">
                <a16:creationId xmlns:a16="http://schemas.microsoft.com/office/drawing/2014/main" id="{4AB0B7A7-E8E9-D762-2788-49D6CE527E51}"/>
              </a:ext>
            </a:extLst>
          </p:cNvPr>
          <p:cNvSpPr txBox="1"/>
          <p:nvPr/>
        </p:nvSpPr>
        <p:spPr>
          <a:xfrm>
            <a:off x="1206068" y="4564955"/>
            <a:ext cx="10734920" cy="461665"/>
          </a:xfrm>
          <a:prstGeom prst="rect">
            <a:avLst/>
          </a:prstGeom>
          <a:noFill/>
        </p:spPr>
        <p:txBody>
          <a:bodyPr wrap="square" rtlCol="0">
            <a:spAutoFit/>
          </a:bodyPr>
          <a:lstStyle/>
          <a:p>
            <a:r>
              <a:rPr kumimoji="1" lang="ja-JP" altLang="en-US" sz="2400">
                <a:solidFill>
                  <a:schemeClr val="bg2">
                    <a:lumMod val="25000"/>
                  </a:schemeClr>
                </a:solidFill>
              </a:rPr>
              <a:t>・空間</a:t>
            </a:r>
            <a:r>
              <a:rPr kumimoji="1" lang="en-US" altLang="ja-JP" sz="2400" dirty="0">
                <a:solidFill>
                  <a:schemeClr val="bg2">
                    <a:lumMod val="25000"/>
                  </a:schemeClr>
                </a:solidFill>
              </a:rPr>
              <a:t> x, y</a:t>
            </a:r>
            <a:r>
              <a:rPr kumimoji="1" lang="ja-JP" altLang="en-US" sz="2400">
                <a:solidFill>
                  <a:schemeClr val="bg2">
                    <a:lumMod val="25000"/>
                  </a:schemeClr>
                </a:solidFill>
              </a:rPr>
              <a:t>の</a:t>
            </a:r>
            <a:r>
              <a:rPr kumimoji="1" lang="en-US" altLang="ja-JP" sz="2400" dirty="0">
                <a:solidFill>
                  <a:schemeClr val="bg2">
                    <a:lumMod val="25000"/>
                  </a:schemeClr>
                </a:solidFill>
              </a:rPr>
              <a:t>2</a:t>
            </a:r>
            <a:r>
              <a:rPr kumimoji="1" lang="ja-JP" altLang="en-US" sz="2400">
                <a:solidFill>
                  <a:schemeClr val="bg2">
                    <a:lumMod val="25000"/>
                  </a:schemeClr>
                </a:solidFill>
              </a:rPr>
              <a:t>次元、速度</a:t>
            </a:r>
            <a:r>
              <a:rPr kumimoji="1" lang="en-US" altLang="ja-JP" sz="2400" dirty="0">
                <a:solidFill>
                  <a:schemeClr val="bg2">
                    <a:lumMod val="25000"/>
                  </a:schemeClr>
                </a:solidFill>
              </a:rPr>
              <a:t>1</a:t>
            </a:r>
            <a:r>
              <a:rPr kumimoji="1" lang="ja-JP" altLang="en-US" sz="2400">
                <a:solidFill>
                  <a:schemeClr val="bg2">
                    <a:lumMod val="25000"/>
                  </a:schemeClr>
                </a:solidFill>
              </a:rPr>
              <a:t>次元を含む、</a:t>
            </a:r>
            <a:r>
              <a:rPr kumimoji="1" lang="en-US" altLang="ja-JP" sz="2400" dirty="0">
                <a:solidFill>
                  <a:schemeClr val="bg2">
                    <a:lumMod val="25000"/>
                  </a:schemeClr>
                </a:solidFill>
              </a:rPr>
              <a:t>3</a:t>
            </a:r>
            <a:r>
              <a:rPr kumimoji="1" lang="ja-JP" altLang="en-US" sz="2400">
                <a:solidFill>
                  <a:schemeClr val="bg2">
                    <a:lumMod val="25000"/>
                  </a:schemeClr>
                </a:solidFill>
              </a:rPr>
              <a:t>次元データの解析が必要</a:t>
            </a:r>
            <a:endParaRPr kumimoji="1" lang="en-US" altLang="ja-JP" sz="2400" dirty="0">
              <a:solidFill>
                <a:schemeClr val="bg2">
                  <a:lumMod val="25000"/>
                </a:schemeClr>
              </a:solidFill>
            </a:endParaRPr>
          </a:p>
        </p:txBody>
      </p:sp>
      <p:sp>
        <p:nvSpPr>
          <p:cNvPr id="3" name="右矢印 2">
            <a:extLst>
              <a:ext uri="{FF2B5EF4-FFF2-40B4-BE49-F238E27FC236}">
                <a16:creationId xmlns:a16="http://schemas.microsoft.com/office/drawing/2014/main" id="{0B9B88C8-6ECA-A559-1F3A-0EEF6C73FD0B}"/>
              </a:ext>
            </a:extLst>
          </p:cNvPr>
          <p:cNvSpPr/>
          <p:nvPr/>
        </p:nvSpPr>
        <p:spPr>
          <a:xfrm>
            <a:off x="2211919" y="5952181"/>
            <a:ext cx="406400" cy="5753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8020566"/>
      </p:ext>
    </p:extLst>
  </p:cSld>
  <p:clrMapOvr>
    <a:masterClrMapping/>
  </p:clrMapOvr>
  <mc:AlternateContent xmlns:mc="http://schemas.openxmlformats.org/markup-compatibility/2006" xmlns:p14="http://schemas.microsoft.com/office/powerpoint/2010/main">
    <mc:Choice Requires="p14">
      <p:transition spd="slow" p14:dur="2000" advTm="30502"/>
    </mc:Choice>
    <mc:Fallback xmlns="">
      <p:transition spd="slow" advTm="3050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9F21D-15C5-C36D-EF77-92ABB03F0EF7}"/>
            </a:ext>
          </a:extLst>
        </p:cNvPr>
        <p:cNvGrpSpPr/>
        <p:nvPr/>
      </p:nvGrpSpPr>
      <p:grpSpPr>
        <a:xfrm>
          <a:off x="0" y="0"/>
          <a:ext cx="0" cy="0"/>
          <a:chOff x="0" y="0"/>
          <a:chExt cx="0" cy="0"/>
        </a:xfrm>
      </p:grpSpPr>
      <p:grpSp>
        <p:nvGrpSpPr>
          <p:cNvPr id="156" name="グループ化 155">
            <a:extLst>
              <a:ext uri="{FF2B5EF4-FFF2-40B4-BE49-F238E27FC236}">
                <a16:creationId xmlns:a16="http://schemas.microsoft.com/office/drawing/2014/main" id="{E78928B2-CDCA-8A81-DE47-F18D53EBDCDB}"/>
              </a:ext>
            </a:extLst>
          </p:cNvPr>
          <p:cNvGrpSpPr/>
          <p:nvPr/>
        </p:nvGrpSpPr>
        <p:grpSpPr>
          <a:xfrm>
            <a:off x="135437" y="797894"/>
            <a:ext cx="4536830" cy="3309517"/>
            <a:chOff x="872698" y="0"/>
            <a:chExt cx="6543926" cy="4793739"/>
          </a:xfrm>
        </p:grpSpPr>
        <p:grpSp>
          <p:nvGrpSpPr>
            <p:cNvPr id="157" name="グループ化 156">
              <a:extLst>
                <a:ext uri="{FF2B5EF4-FFF2-40B4-BE49-F238E27FC236}">
                  <a16:creationId xmlns:a16="http://schemas.microsoft.com/office/drawing/2014/main" id="{DDCF14AE-D420-5A92-F894-AF656516706F}"/>
                </a:ext>
              </a:extLst>
            </p:cNvPr>
            <p:cNvGrpSpPr/>
            <p:nvPr/>
          </p:nvGrpSpPr>
          <p:grpSpPr>
            <a:xfrm>
              <a:off x="872698" y="0"/>
              <a:ext cx="6486917" cy="4772667"/>
              <a:chOff x="-410304" y="86899"/>
              <a:chExt cx="6486917" cy="4772667"/>
            </a:xfrm>
          </p:grpSpPr>
          <p:grpSp>
            <p:nvGrpSpPr>
              <p:cNvPr id="166" name="グループ化 165">
                <a:extLst>
                  <a:ext uri="{FF2B5EF4-FFF2-40B4-BE49-F238E27FC236}">
                    <a16:creationId xmlns:a16="http://schemas.microsoft.com/office/drawing/2014/main" id="{2191887D-8310-C596-EC0C-90EE3FA22816}"/>
                  </a:ext>
                </a:extLst>
              </p:cNvPr>
              <p:cNvGrpSpPr/>
              <p:nvPr/>
            </p:nvGrpSpPr>
            <p:grpSpPr>
              <a:xfrm>
                <a:off x="-410304" y="86899"/>
                <a:ext cx="5842000" cy="4381500"/>
                <a:chOff x="283683" y="899934"/>
                <a:chExt cx="5842000" cy="4381500"/>
              </a:xfrm>
            </p:grpSpPr>
            <p:grpSp>
              <p:nvGrpSpPr>
                <p:cNvPr id="228" name="グループ化 227">
                  <a:extLst>
                    <a:ext uri="{FF2B5EF4-FFF2-40B4-BE49-F238E27FC236}">
                      <a16:creationId xmlns:a16="http://schemas.microsoft.com/office/drawing/2014/main" id="{FC3DE041-1937-1CD9-0C96-58C76985AB16}"/>
                    </a:ext>
                  </a:extLst>
                </p:cNvPr>
                <p:cNvGrpSpPr/>
                <p:nvPr/>
              </p:nvGrpSpPr>
              <p:grpSpPr>
                <a:xfrm>
                  <a:off x="1090618" y="1788776"/>
                  <a:ext cx="4309840" cy="2354202"/>
                  <a:chOff x="1075306" y="1789068"/>
                  <a:chExt cx="4309840" cy="2354202"/>
                </a:xfrm>
                <a:solidFill>
                  <a:srgbClr val="440054"/>
                </a:solidFill>
              </p:grpSpPr>
              <p:sp>
                <p:nvSpPr>
                  <p:cNvPr id="234" name="正方形/長方形 233">
                    <a:extLst>
                      <a:ext uri="{FF2B5EF4-FFF2-40B4-BE49-F238E27FC236}">
                        <a16:creationId xmlns:a16="http://schemas.microsoft.com/office/drawing/2014/main" id="{F0167CF2-CD0C-8AA9-BECF-3D7BDA704D23}"/>
                      </a:ext>
                    </a:extLst>
                  </p:cNvPr>
                  <p:cNvSpPr/>
                  <p:nvPr/>
                </p:nvSpPr>
                <p:spPr>
                  <a:xfrm rot="20685776">
                    <a:off x="1171909" y="2351758"/>
                    <a:ext cx="3487707" cy="1791512"/>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5" name="正方形/長方形 234">
                    <a:extLst>
                      <a:ext uri="{FF2B5EF4-FFF2-40B4-BE49-F238E27FC236}">
                        <a16:creationId xmlns:a16="http://schemas.microsoft.com/office/drawing/2014/main" id="{02C96774-377F-9442-D5A7-514A230ECF74}"/>
                      </a:ext>
                    </a:extLst>
                  </p:cNvPr>
                  <p:cNvSpPr/>
                  <p:nvPr/>
                </p:nvSpPr>
                <p:spPr>
                  <a:xfrm rot="20685776">
                    <a:off x="4457463" y="1789068"/>
                    <a:ext cx="927683" cy="928154"/>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6" name="三角形 235">
                    <a:extLst>
                      <a:ext uri="{FF2B5EF4-FFF2-40B4-BE49-F238E27FC236}">
                        <a16:creationId xmlns:a16="http://schemas.microsoft.com/office/drawing/2014/main" id="{18010227-347D-154E-CDE8-7917245963AA}"/>
                      </a:ext>
                    </a:extLst>
                  </p:cNvPr>
                  <p:cNvSpPr/>
                  <p:nvPr/>
                </p:nvSpPr>
                <p:spPr>
                  <a:xfrm rot="8383076">
                    <a:off x="1075306" y="3328213"/>
                    <a:ext cx="135391" cy="201574"/>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229" name="グループ化 228">
                  <a:extLst>
                    <a:ext uri="{FF2B5EF4-FFF2-40B4-BE49-F238E27FC236}">
                      <a16:creationId xmlns:a16="http://schemas.microsoft.com/office/drawing/2014/main" id="{E7BC243F-D0DE-C97E-3F0A-3C935B72EF53}"/>
                    </a:ext>
                  </a:extLst>
                </p:cNvPr>
                <p:cNvGrpSpPr/>
                <p:nvPr/>
              </p:nvGrpSpPr>
              <p:grpSpPr>
                <a:xfrm>
                  <a:off x="1075306" y="1789068"/>
                  <a:ext cx="4309840" cy="2354202"/>
                  <a:chOff x="1075306" y="1789068"/>
                  <a:chExt cx="4309840" cy="2354202"/>
                </a:xfrm>
                <a:solidFill>
                  <a:srgbClr val="440054"/>
                </a:solidFill>
              </p:grpSpPr>
              <p:sp>
                <p:nvSpPr>
                  <p:cNvPr id="231" name="正方形/長方形 230">
                    <a:extLst>
                      <a:ext uri="{FF2B5EF4-FFF2-40B4-BE49-F238E27FC236}">
                        <a16:creationId xmlns:a16="http://schemas.microsoft.com/office/drawing/2014/main" id="{DA06B24E-1DAB-EE8E-9B6D-886B79E1BD87}"/>
                      </a:ext>
                    </a:extLst>
                  </p:cNvPr>
                  <p:cNvSpPr/>
                  <p:nvPr/>
                </p:nvSpPr>
                <p:spPr>
                  <a:xfrm rot="20685776">
                    <a:off x="1171909" y="2351758"/>
                    <a:ext cx="3487707" cy="1791512"/>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2" name="正方形/長方形 231">
                    <a:extLst>
                      <a:ext uri="{FF2B5EF4-FFF2-40B4-BE49-F238E27FC236}">
                        <a16:creationId xmlns:a16="http://schemas.microsoft.com/office/drawing/2014/main" id="{617C7DA8-B969-57EC-698E-15DC693A36E3}"/>
                      </a:ext>
                    </a:extLst>
                  </p:cNvPr>
                  <p:cNvSpPr/>
                  <p:nvPr/>
                </p:nvSpPr>
                <p:spPr>
                  <a:xfrm rot="20685776">
                    <a:off x="4457463" y="1789068"/>
                    <a:ext cx="927683" cy="928154"/>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33" name="三角形 232">
                    <a:extLst>
                      <a:ext uri="{FF2B5EF4-FFF2-40B4-BE49-F238E27FC236}">
                        <a16:creationId xmlns:a16="http://schemas.microsoft.com/office/drawing/2014/main" id="{6CC9B560-A30D-7172-F584-DCFE2A29FAC5}"/>
                      </a:ext>
                    </a:extLst>
                  </p:cNvPr>
                  <p:cNvSpPr/>
                  <p:nvPr/>
                </p:nvSpPr>
                <p:spPr>
                  <a:xfrm rot="8383076">
                    <a:off x="1075306" y="3328213"/>
                    <a:ext cx="135391" cy="201574"/>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30" name="図 229" descr="夜空に浮かぶ月の絵&#10;&#10;中程度の精度で自動的に生成された説明">
                  <a:extLst>
                    <a:ext uri="{FF2B5EF4-FFF2-40B4-BE49-F238E27FC236}">
                      <a16:creationId xmlns:a16="http://schemas.microsoft.com/office/drawing/2014/main" id="{B2C11568-B774-4FD0-524C-35941774CE46}"/>
                    </a:ext>
                  </a:extLst>
                </p:cNvPr>
                <p:cNvPicPr>
                  <a:picLocks noChangeAspect="1"/>
                </p:cNvPicPr>
                <p:nvPr/>
              </p:nvPicPr>
              <p:blipFill>
                <a:blip r:embed="rId3"/>
                <a:stretch>
                  <a:fillRect/>
                </a:stretch>
              </p:blipFill>
              <p:spPr>
                <a:xfrm>
                  <a:off x="283683" y="899934"/>
                  <a:ext cx="5842000" cy="4381500"/>
                </a:xfrm>
                <a:prstGeom prst="rect">
                  <a:avLst/>
                </a:prstGeom>
              </p:spPr>
            </p:pic>
          </p:grpSp>
          <p:grpSp>
            <p:nvGrpSpPr>
              <p:cNvPr id="167" name="グループ化 166">
                <a:extLst>
                  <a:ext uri="{FF2B5EF4-FFF2-40B4-BE49-F238E27FC236}">
                    <a16:creationId xmlns:a16="http://schemas.microsoft.com/office/drawing/2014/main" id="{A3D1DDC4-EBC4-44D1-D520-A3D957D0FE69}"/>
                  </a:ext>
                </a:extLst>
              </p:cNvPr>
              <p:cNvGrpSpPr/>
              <p:nvPr/>
            </p:nvGrpSpPr>
            <p:grpSpPr>
              <a:xfrm>
                <a:off x="-346513" y="133097"/>
                <a:ext cx="5842000" cy="4381500"/>
                <a:chOff x="198619" y="1169229"/>
                <a:chExt cx="5842000" cy="4381500"/>
              </a:xfrm>
            </p:grpSpPr>
            <p:grpSp>
              <p:nvGrpSpPr>
                <p:cNvPr id="223" name="グループ化 222">
                  <a:extLst>
                    <a:ext uri="{FF2B5EF4-FFF2-40B4-BE49-F238E27FC236}">
                      <a16:creationId xmlns:a16="http://schemas.microsoft.com/office/drawing/2014/main" id="{AB5C1D62-7A6B-B45C-5E1B-D3151B251EFF}"/>
                    </a:ext>
                  </a:extLst>
                </p:cNvPr>
                <p:cNvGrpSpPr/>
                <p:nvPr/>
              </p:nvGrpSpPr>
              <p:grpSpPr>
                <a:xfrm>
                  <a:off x="1003260" y="2049148"/>
                  <a:ext cx="4309840" cy="2354202"/>
                  <a:chOff x="1075306" y="1789068"/>
                  <a:chExt cx="4309840" cy="2354202"/>
                </a:xfrm>
                <a:solidFill>
                  <a:srgbClr val="440054"/>
                </a:solidFill>
              </p:grpSpPr>
              <p:sp>
                <p:nvSpPr>
                  <p:cNvPr id="225" name="正方形/長方形 224">
                    <a:extLst>
                      <a:ext uri="{FF2B5EF4-FFF2-40B4-BE49-F238E27FC236}">
                        <a16:creationId xmlns:a16="http://schemas.microsoft.com/office/drawing/2014/main" id="{300D3473-9645-DC72-33BB-932BB80B07A9}"/>
                      </a:ext>
                    </a:extLst>
                  </p:cNvPr>
                  <p:cNvSpPr/>
                  <p:nvPr/>
                </p:nvSpPr>
                <p:spPr>
                  <a:xfrm rot="20685776">
                    <a:off x="1171909" y="2351758"/>
                    <a:ext cx="3487707" cy="1791512"/>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6" name="正方形/長方形 225">
                    <a:extLst>
                      <a:ext uri="{FF2B5EF4-FFF2-40B4-BE49-F238E27FC236}">
                        <a16:creationId xmlns:a16="http://schemas.microsoft.com/office/drawing/2014/main" id="{30F99155-978F-F4A8-4310-33AD14AB941E}"/>
                      </a:ext>
                    </a:extLst>
                  </p:cNvPr>
                  <p:cNvSpPr/>
                  <p:nvPr/>
                </p:nvSpPr>
                <p:spPr>
                  <a:xfrm rot="20685776">
                    <a:off x="4457463" y="1789068"/>
                    <a:ext cx="927683" cy="928154"/>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7" name="三角形 226">
                    <a:extLst>
                      <a:ext uri="{FF2B5EF4-FFF2-40B4-BE49-F238E27FC236}">
                        <a16:creationId xmlns:a16="http://schemas.microsoft.com/office/drawing/2014/main" id="{7F817086-37E4-26CD-8FEE-D4BF48F81205}"/>
                      </a:ext>
                    </a:extLst>
                  </p:cNvPr>
                  <p:cNvSpPr/>
                  <p:nvPr/>
                </p:nvSpPr>
                <p:spPr>
                  <a:xfrm rot="8383076">
                    <a:off x="1075306" y="3328213"/>
                    <a:ext cx="135391" cy="201574"/>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24" name="図 223" descr="黒い背景に白い文字の絵&#10;&#10;中程度の精度で自動的に生成された説明">
                  <a:extLst>
                    <a:ext uri="{FF2B5EF4-FFF2-40B4-BE49-F238E27FC236}">
                      <a16:creationId xmlns:a16="http://schemas.microsoft.com/office/drawing/2014/main" id="{65AFBCB6-A757-663D-ABE9-7C9A4AD1EEAC}"/>
                    </a:ext>
                  </a:extLst>
                </p:cNvPr>
                <p:cNvPicPr>
                  <a:picLocks noChangeAspect="1"/>
                </p:cNvPicPr>
                <p:nvPr/>
              </p:nvPicPr>
              <p:blipFill>
                <a:blip r:embed="rId4"/>
                <a:stretch>
                  <a:fillRect/>
                </a:stretch>
              </p:blipFill>
              <p:spPr>
                <a:xfrm>
                  <a:off x="198619" y="1169229"/>
                  <a:ext cx="5842000" cy="4381500"/>
                </a:xfrm>
                <a:prstGeom prst="rect">
                  <a:avLst/>
                </a:prstGeom>
              </p:spPr>
            </p:pic>
          </p:grpSp>
          <p:grpSp>
            <p:nvGrpSpPr>
              <p:cNvPr id="168" name="グループ化 167">
                <a:extLst>
                  <a:ext uri="{FF2B5EF4-FFF2-40B4-BE49-F238E27FC236}">
                    <a16:creationId xmlns:a16="http://schemas.microsoft.com/office/drawing/2014/main" id="{DE137F64-B781-0625-980F-CCF5E97F88FB}"/>
                  </a:ext>
                </a:extLst>
              </p:cNvPr>
              <p:cNvGrpSpPr/>
              <p:nvPr/>
            </p:nvGrpSpPr>
            <p:grpSpPr>
              <a:xfrm>
                <a:off x="-234950" y="136524"/>
                <a:ext cx="5842000" cy="4381500"/>
                <a:chOff x="1336675" y="388349"/>
                <a:chExt cx="5842000" cy="4381500"/>
              </a:xfrm>
            </p:grpSpPr>
            <p:grpSp>
              <p:nvGrpSpPr>
                <p:cNvPr id="218" name="グループ化 217">
                  <a:extLst>
                    <a:ext uri="{FF2B5EF4-FFF2-40B4-BE49-F238E27FC236}">
                      <a16:creationId xmlns:a16="http://schemas.microsoft.com/office/drawing/2014/main" id="{74E5865E-39FD-6034-9678-E8618772D744}"/>
                    </a:ext>
                  </a:extLst>
                </p:cNvPr>
                <p:cNvGrpSpPr/>
                <p:nvPr/>
              </p:nvGrpSpPr>
              <p:grpSpPr>
                <a:xfrm>
                  <a:off x="2199608" y="1290580"/>
                  <a:ext cx="4197892" cy="2297656"/>
                  <a:chOff x="1814716" y="2350224"/>
                  <a:chExt cx="4197892" cy="2297656"/>
                </a:xfrm>
                <a:solidFill>
                  <a:srgbClr val="440054"/>
                </a:solidFill>
              </p:grpSpPr>
              <p:sp>
                <p:nvSpPr>
                  <p:cNvPr id="220" name="正方形/長方形 219">
                    <a:extLst>
                      <a:ext uri="{FF2B5EF4-FFF2-40B4-BE49-F238E27FC236}">
                        <a16:creationId xmlns:a16="http://schemas.microsoft.com/office/drawing/2014/main" id="{14C52EE1-5393-77A2-0C44-1A749804C76A}"/>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1" name="正方形/長方形 220">
                    <a:extLst>
                      <a:ext uri="{FF2B5EF4-FFF2-40B4-BE49-F238E27FC236}">
                        <a16:creationId xmlns:a16="http://schemas.microsoft.com/office/drawing/2014/main" id="{DC4BD7FD-DF66-0029-FAA4-1AC264C52C2F}"/>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22" name="三角形 221">
                    <a:extLst>
                      <a:ext uri="{FF2B5EF4-FFF2-40B4-BE49-F238E27FC236}">
                        <a16:creationId xmlns:a16="http://schemas.microsoft.com/office/drawing/2014/main" id="{D7699831-08D5-1D7C-5A0E-C8FD99D119FB}"/>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19" name="図 218" descr="ノートパソコン, 作品, コンピュータ, ケーキ が含まれている画像&#10;&#10;自動的に生成された説明">
                  <a:extLst>
                    <a:ext uri="{FF2B5EF4-FFF2-40B4-BE49-F238E27FC236}">
                      <a16:creationId xmlns:a16="http://schemas.microsoft.com/office/drawing/2014/main" id="{A6787E48-B3F0-4BF5-DE50-0D0892809DC0}"/>
                    </a:ext>
                  </a:extLst>
                </p:cNvPr>
                <p:cNvPicPr>
                  <a:picLocks noChangeAspect="1"/>
                </p:cNvPicPr>
                <p:nvPr/>
              </p:nvPicPr>
              <p:blipFill>
                <a:blip r:embed="rId5"/>
                <a:stretch>
                  <a:fillRect/>
                </a:stretch>
              </p:blipFill>
              <p:spPr>
                <a:xfrm>
                  <a:off x="1336675" y="388349"/>
                  <a:ext cx="5842000" cy="4381500"/>
                </a:xfrm>
                <a:prstGeom prst="rect">
                  <a:avLst/>
                </a:prstGeom>
              </p:spPr>
            </p:pic>
          </p:grpSp>
          <p:grpSp>
            <p:nvGrpSpPr>
              <p:cNvPr id="169" name="グループ化 168">
                <a:extLst>
                  <a:ext uri="{FF2B5EF4-FFF2-40B4-BE49-F238E27FC236}">
                    <a16:creationId xmlns:a16="http://schemas.microsoft.com/office/drawing/2014/main" id="{B92C9BBA-0023-034A-967B-A3EF6FDA7D9D}"/>
                  </a:ext>
                </a:extLst>
              </p:cNvPr>
              <p:cNvGrpSpPr/>
              <p:nvPr/>
            </p:nvGrpSpPr>
            <p:grpSpPr>
              <a:xfrm>
                <a:off x="-156965" y="189928"/>
                <a:ext cx="5842000" cy="4381500"/>
                <a:chOff x="1657350" y="646447"/>
                <a:chExt cx="5842000" cy="4381500"/>
              </a:xfrm>
            </p:grpSpPr>
            <p:grpSp>
              <p:nvGrpSpPr>
                <p:cNvPr id="213" name="グループ化 212">
                  <a:extLst>
                    <a:ext uri="{FF2B5EF4-FFF2-40B4-BE49-F238E27FC236}">
                      <a16:creationId xmlns:a16="http://schemas.microsoft.com/office/drawing/2014/main" id="{23CCB8CC-2BF0-E1FA-7CDC-FC1241D967E8}"/>
                    </a:ext>
                  </a:extLst>
                </p:cNvPr>
                <p:cNvGrpSpPr/>
                <p:nvPr/>
              </p:nvGrpSpPr>
              <p:grpSpPr>
                <a:xfrm>
                  <a:off x="2515927" y="1556840"/>
                  <a:ext cx="4197892" cy="2297656"/>
                  <a:chOff x="1814716" y="2350224"/>
                  <a:chExt cx="4197892" cy="2297656"/>
                </a:xfrm>
                <a:solidFill>
                  <a:srgbClr val="440054"/>
                </a:solidFill>
              </p:grpSpPr>
              <p:sp>
                <p:nvSpPr>
                  <p:cNvPr id="215" name="正方形/長方形 214">
                    <a:extLst>
                      <a:ext uri="{FF2B5EF4-FFF2-40B4-BE49-F238E27FC236}">
                        <a16:creationId xmlns:a16="http://schemas.microsoft.com/office/drawing/2014/main" id="{EC7F87D4-DB4B-3A12-25AA-EABC0A27D787}"/>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6" name="正方形/長方形 215">
                    <a:extLst>
                      <a:ext uri="{FF2B5EF4-FFF2-40B4-BE49-F238E27FC236}">
                        <a16:creationId xmlns:a16="http://schemas.microsoft.com/office/drawing/2014/main" id="{0AC81285-E4DA-4D66-21F7-7A2CAAAE6C29}"/>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7" name="三角形 216">
                    <a:extLst>
                      <a:ext uri="{FF2B5EF4-FFF2-40B4-BE49-F238E27FC236}">
                        <a16:creationId xmlns:a16="http://schemas.microsoft.com/office/drawing/2014/main" id="{0B0AC2CA-4B2E-2B53-7A99-E2C5B726F4A8}"/>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14" name="図 213" descr="ケーキ, ノートパソコン, コンピュータ, 座る が含まれている画像&#10;&#10;自動的に生成された説明">
                  <a:extLst>
                    <a:ext uri="{FF2B5EF4-FFF2-40B4-BE49-F238E27FC236}">
                      <a16:creationId xmlns:a16="http://schemas.microsoft.com/office/drawing/2014/main" id="{CB405C39-3D04-77A9-77B5-81368FA11F25}"/>
                    </a:ext>
                  </a:extLst>
                </p:cNvPr>
                <p:cNvPicPr>
                  <a:picLocks noChangeAspect="1"/>
                </p:cNvPicPr>
                <p:nvPr/>
              </p:nvPicPr>
              <p:blipFill>
                <a:blip r:embed="rId6"/>
                <a:stretch>
                  <a:fillRect/>
                </a:stretch>
              </p:blipFill>
              <p:spPr>
                <a:xfrm>
                  <a:off x="1657350" y="646447"/>
                  <a:ext cx="5842000" cy="4381500"/>
                </a:xfrm>
                <a:prstGeom prst="rect">
                  <a:avLst/>
                </a:prstGeom>
              </p:spPr>
            </p:pic>
          </p:grpSp>
          <p:grpSp>
            <p:nvGrpSpPr>
              <p:cNvPr id="170" name="グループ化 169">
                <a:extLst>
                  <a:ext uri="{FF2B5EF4-FFF2-40B4-BE49-F238E27FC236}">
                    <a16:creationId xmlns:a16="http://schemas.microsoft.com/office/drawing/2014/main" id="{1CE1F0F0-2F8F-2D8F-C970-AA794B4656D9}"/>
                  </a:ext>
                </a:extLst>
              </p:cNvPr>
              <p:cNvGrpSpPr/>
              <p:nvPr/>
            </p:nvGrpSpPr>
            <p:grpSpPr>
              <a:xfrm>
                <a:off x="-100246" y="243437"/>
                <a:ext cx="5842000" cy="4381500"/>
                <a:chOff x="416000" y="226006"/>
                <a:chExt cx="5842000" cy="4381500"/>
              </a:xfrm>
            </p:grpSpPr>
            <p:grpSp>
              <p:nvGrpSpPr>
                <p:cNvPr id="208" name="グループ化 207">
                  <a:extLst>
                    <a:ext uri="{FF2B5EF4-FFF2-40B4-BE49-F238E27FC236}">
                      <a16:creationId xmlns:a16="http://schemas.microsoft.com/office/drawing/2014/main" id="{307F0254-5C67-7276-58C2-9E5D5D67B0AB}"/>
                    </a:ext>
                  </a:extLst>
                </p:cNvPr>
                <p:cNvGrpSpPr/>
                <p:nvPr/>
              </p:nvGrpSpPr>
              <p:grpSpPr>
                <a:xfrm>
                  <a:off x="1282035" y="1131344"/>
                  <a:ext cx="4197892" cy="2297656"/>
                  <a:chOff x="1814716" y="2350224"/>
                  <a:chExt cx="4197892" cy="2297656"/>
                </a:xfrm>
                <a:solidFill>
                  <a:srgbClr val="440054"/>
                </a:solidFill>
              </p:grpSpPr>
              <p:sp>
                <p:nvSpPr>
                  <p:cNvPr id="210" name="正方形/長方形 209">
                    <a:extLst>
                      <a:ext uri="{FF2B5EF4-FFF2-40B4-BE49-F238E27FC236}">
                        <a16:creationId xmlns:a16="http://schemas.microsoft.com/office/drawing/2014/main" id="{102D2012-22EE-6A62-18FB-50A5240A5ACB}"/>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1" name="正方形/長方形 210">
                    <a:extLst>
                      <a:ext uri="{FF2B5EF4-FFF2-40B4-BE49-F238E27FC236}">
                        <a16:creationId xmlns:a16="http://schemas.microsoft.com/office/drawing/2014/main" id="{2E8DFC2E-4DB5-7F2B-BF2E-E8523A210FAC}"/>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2" name="三角形 211">
                    <a:extLst>
                      <a:ext uri="{FF2B5EF4-FFF2-40B4-BE49-F238E27FC236}">
                        <a16:creationId xmlns:a16="http://schemas.microsoft.com/office/drawing/2014/main" id="{6B38B861-8B01-E867-A9CC-D7B3C6ABF92C}"/>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09" name="図 208" descr="コンピューターグラフィック画像&#10;&#10;低い精度で自動的に生成された説明">
                  <a:extLst>
                    <a:ext uri="{FF2B5EF4-FFF2-40B4-BE49-F238E27FC236}">
                      <a16:creationId xmlns:a16="http://schemas.microsoft.com/office/drawing/2014/main" id="{E366B359-B651-7B99-DAEC-1EDAD740E776}"/>
                    </a:ext>
                  </a:extLst>
                </p:cNvPr>
                <p:cNvPicPr>
                  <a:picLocks noChangeAspect="1"/>
                </p:cNvPicPr>
                <p:nvPr/>
              </p:nvPicPr>
              <p:blipFill>
                <a:blip r:embed="rId7"/>
                <a:stretch>
                  <a:fillRect/>
                </a:stretch>
              </p:blipFill>
              <p:spPr>
                <a:xfrm>
                  <a:off x="416000" y="226006"/>
                  <a:ext cx="5842000" cy="4381500"/>
                </a:xfrm>
                <a:prstGeom prst="rect">
                  <a:avLst/>
                </a:prstGeom>
              </p:spPr>
            </p:pic>
          </p:grpSp>
          <p:grpSp>
            <p:nvGrpSpPr>
              <p:cNvPr id="171" name="グループ化 170">
                <a:extLst>
                  <a:ext uri="{FF2B5EF4-FFF2-40B4-BE49-F238E27FC236}">
                    <a16:creationId xmlns:a16="http://schemas.microsoft.com/office/drawing/2014/main" id="{31C8F719-D3B7-B0D0-B492-1191F2D1CB16}"/>
                  </a:ext>
                </a:extLst>
              </p:cNvPr>
              <p:cNvGrpSpPr/>
              <p:nvPr/>
            </p:nvGrpSpPr>
            <p:grpSpPr>
              <a:xfrm>
                <a:off x="-34769" y="293633"/>
                <a:ext cx="5842000" cy="4381500"/>
                <a:chOff x="-116824" y="430880"/>
                <a:chExt cx="5842000" cy="4381500"/>
              </a:xfrm>
            </p:grpSpPr>
            <p:grpSp>
              <p:nvGrpSpPr>
                <p:cNvPr id="203" name="グループ化 202">
                  <a:extLst>
                    <a:ext uri="{FF2B5EF4-FFF2-40B4-BE49-F238E27FC236}">
                      <a16:creationId xmlns:a16="http://schemas.microsoft.com/office/drawing/2014/main" id="{48A3EE2A-0D1F-45E4-172B-D8654A84BE92}"/>
                    </a:ext>
                  </a:extLst>
                </p:cNvPr>
                <p:cNvGrpSpPr/>
                <p:nvPr/>
              </p:nvGrpSpPr>
              <p:grpSpPr>
                <a:xfrm>
                  <a:off x="753583" y="1333112"/>
                  <a:ext cx="4197892" cy="2297656"/>
                  <a:chOff x="1814716" y="2350224"/>
                  <a:chExt cx="4197892" cy="2297656"/>
                </a:xfrm>
                <a:solidFill>
                  <a:srgbClr val="440054"/>
                </a:solidFill>
              </p:grpSpPr>
              <p:sp>
                <p:nvSpPr>
                  <p:cNvPr id="205" name="正方形/長方形 204">
                    <a:extLst>
                      <a:ext uri="{FF2B5EF4-FFF2-40B4-BE49-F238E27FC236}">
                        <a16:creationId xmlns:a16="http://schemas.microsoft.com/office/drawing/2014/main" id="{8696BF5B-7B6E-B5A8-AF2E-5E8B144E6DB8}"/>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6" name="正方形/長方形 205">
                    <a:extLst>
                      <a:ext uri="{FF2B5EF4-FFF2-40B4-BE49-F238E27FC236}">
                        <a16:creationId xmlns:a16="http://schemas.microsoft.com/office/drawing/2014/main" id="{C6F0C5BE-385C-BD45-884D-263C4A00CA41}"/>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7" name="三角形 206">
                    <a:extLst>
                      <a:ext uri="{FF2B5EF4-FFF2-40B4-BE49-F238E27FC236}">
                        <a16:creationId xmlns:a16="http://schemas.microsoft.com/office/drawing/2014/main" id="{0933D735-A30C-F7C6-C406-D5ACFF7305BF}"/>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204" name="図 203" descr="屋内, モニター, 画面, コンピュータ が含まれている画像&#10;&#10;自動的に生成された説明">
                  <a:extLst>
                    <a:ext uri="{FF2B5EF4-FFF2-40B4-BE49-F238E27FC236}">
                      <a16:creationId xmlns:a16="http://schemas.microsoft.com/office/drawing/2014/main" id="{48A56779-23C5-5AE5-2102-1BEF03D30D74}"/>
                    </a:ext>
                  </a:extLst>
                </p:cNvPr>
                <p:cNvPicPr>
                  <a:picLocks noChangeAspect="1"/>
                </p:cNvPicPr>
                <p:nvPr/>
              </p:nvPicPr>
              <p:blipFill>
                <a:blip r:embed="rId8"/>
                <a:stretch>
                  <a:fillRect/>
                </a:stretch>
              </p:blipFill>
              <p:spPr>
                <a:xfrm>
                  <a:off x="-116824" y="430880"/>
                  <a:ext cx="5842000" cy="4381500"/>
                </a:xfrm>
                <a:prstGeom prst="rect">
                  <a:avLst/>
                </a:prstGeom>
              </p:spPr>
            </p:pic>
          </p:grpSp>
          <p:grpSp>
            <p:nvGrpSpPr>
              <p:cNvPr id="172" name="グループ化 171">
                <a:extLst>
                  <a:ext uri="{FF2B5EF4-FFF2-40B4-BE49-F238E27FC236}">
                    <a16:creationId xmlns:a16="http://schemas.microsoft.com/office/drawing/2014/main" id="{FE6451BA-60CD-7DB5-7D15-A7154D363E8E}"/>
                  </a:ext>
                </a:extLst>
              </p:cNvPr>
              <p:cNvGrpSpPr/>
              <p:nvPr/>
            </p:nvGrpSpPr>
            <p:grpSpPr>
              <a:xfrm>
                <a:off x="16337" y="330284"/>
                <a:ext cx="5842000" cy="4381500"/>
                <a:chOff x="320305" y="1000878"/>
                <a:chExt cx="5842000" cy="4381500"/>
              </a:xfrm>
            </p:grpSpPr>
            <p:grpSp>
              <p:nvGrpSpPr>
                <p:cNvPr id="198" name="グループ化 197">
                  <a:extLst>
                    <a:ext uri="{FF2B5EF4-FFF2-40B4-BE49-F238E27FC236}">
                      <a16:creationId xmlns:a16="http://schemas.microsoft.com/office/drawing/2014/main" id="{68F8DCB2-2CA9-BB4C-D341-4156531616D0}"/>
                    </a:ext>
                  </a:extLst>
                </p:cNvPr>
                <p:cNvGrpSpPr/>
                <p:nvPr/>
              </p:nvGrpSpPr>
              <p:grpSpPr>
                <a:xfrm>
                  <a:off x="1196162" y="1907270"/>
                  <a:ext cx="4197892" cy="2297656"/>
                  <a:chOff x="1814716" y="2350224"/>
                  <a:chExt cx="4197892" cy="2297656"/>
                </a:xfrm>
                <a:solidFill>
                  <a:srgbClr val="440054"/>
                </a:solidFill>
              </p:grpSpPr>
              <p:sp>
                <p:nvSpPr>
                  <p:cNvPr id="200" name="正方形/長方形 199">
                    <a:extLst>
                      <a:ext uri="{FF2B5EF4-FFF2-40B4-BE49-F238E27FC236}">
                        <a16:creationId xmlns:a16="http://schemas.microsoft.com/office/drawing/2014/main" id="{538C12C5-421E-478F-9ED0-500CED145008}"/>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1" name="正方形/長方形 200">
                    <a:extLst>
                      <a:ext uri="{FF2B5EF4-FFF2-40B4-BE49-F238E27FC236}">
                        <a16:creationId xmlns:a16="http://schemas.microsoft.com/office/drawing/2014/main" id="{3C371330-71DD-611F-9D84-5E37E0E1954C}"/>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02" name="三角形 201">
                    <a:extLst>
                      <a:ext uri="{FF2B5EF4-FFF2-40B4-BE49-F238E27FC236}">
                        <a16:creationId xmlns:a16="http://schemas.microsoft.com/office/drawing/2014/main" id="{2E19519F-EC41-D6C0-D70F-28C487CD6B0B}"/>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99" name="図 198" descr="コンピューターグラフィック画像&#10;&#10;低い精度で自動的に生成された説明">
                  <a:extLst>
                    <a:ext uri="{FF2B5EF4-FFF2-40B4-BE49-F238E27FC236}">
                      <a16:creationId xmlns:a16="http://schemas.microsoft.com/office/drawing/2014/main" id="{419696D3-E655-A679-92D2-5446102A088B}"/>
                    </a:ext>
                  </a:extLst>
                </p:cNvPr>
                <p:cNvPicPr>
                  <a:picLocks noChangeAspect="1"/>
                </p:cNvPicPr>
                <p:nvPr/>
              </p:nvPicPr>
              <p:blipFill>
                <a:blip r:embed="rId9"/>
                <a:stretch>
                  <a:fillRect/>
                </a:stretch>
              </p:blipFill>
              <p:spPr>
                <a:xfrm>
                  <a:off x="320305" y="1000878"/>
                  <a:ext cx="5842000" cy="4381500"/>
                </a:xfrm>
                <a:prstGeom prst="rect">
                  <a:avLst/>
                </a:prstGeom>
              </p:spPr>
            </p:pic>
          </p:grpSp>
          <p:grpSp>
            <p:nvGrpSpPr>
              <p:cNvPr id="173" name="グループ化 172">
                <a:extLst>
                  <a:ext uri="{FF2B5EF4-FFF2-40B4-BE49-F238E27FC236}">
                    <a16:creationId xmlns:a16="http://schemas.microsoft.com/office/drawing/2014/main" id="{9987E2A7-A79F-E5C1-9BA5-D0371D8124EF}"/>
                  </a:ext>
                </a:extLst>
              </p:cNvPr>
              <p:cNvGrpSpPr/>
              <p:nvPr/>
            </p:nvGrpSpPr>
            <p:grpSpPr>
              <a:xfrm>
                <a:off x="77047" y="360913"/>
                <a:ext cx="5842000" cy="4381500"/>
                <a:chOff x="-122104" y="422694"/>
                <a:chExt cx="5842000" cy="4381500"/>
              </a:xfrm>
            </p:grpSpPr>
            <p:grpSp>
              <p:nvGrpSpPr>
                <p:cNvPr id="193" name="グループ化 192">
                  <a:extLst>
                    <a:ext uri="{FF2B5EF4-FFF2-40B4-BE49-F238E27FC236}">
                      <a16:creationId xmlns:a16="http://schemas.microsoft.com/office/drawing/2014/main" id="{6EE69F12-0FF2-DD7C-D587-3AEDCBBEECC7}"/>
                    </a:ext>
                  </a:extLst>
                </p:cNvPr>
                <p:cNvGrpSpPr/>
                <p:nvPr/>
              </p:nvGrpSpPr>
              <p:grpSpPr>
                <a:xfrm>
                  <a:off x="753583" y="1333112"/>
                  <a:ext cx="4197892" cy="2297656"/>
                  <a:chOff x="1814716" y="2350224"/>
                  <a:chExt cx="4197892" cy="2297656"/>
                </a:xfrm>
                <a:solidFill>
                  <a:srgbClr val="440054"/>
                </a:solidFill>
              </p:grpSpPr>
              <p:sp>
                <p:nvSpPr>
                  <p:cNvPr id="195" name="正方形/長方形 194">
                    <a:extLst>
                      <a:ext uri="{FF2B5EF4-FFF2-40B4-BE49-F238E27FC236}">
                        <a16:creationId xmlns:a16="http://schemas.microsoft.com/office/drawing/2014/main" id="{737B51F0-1BA1-A0CA-4CAE-6E1F3FF5F78A}"/>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6" name="正方形/長方形 195">
                    <a:extLst>
                      <a:ext uri="{FF2B5EF4-FFF2-40B4-BE49-F238E27FC236}">
                        <a16:creationId xmlns:a16="http://schemas.microsoft.com/office/drawing/2014/main" id="{A2953E8D-9DAD-9EA4-7123-4FF5E87C265E}"/>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7" name="三角形 196">
                    <a:extLst>
                      <a:ext uri="{FF2B5EF4-FFF2-40B4-BE49-F238E27FC236}">
                        <a16:creationId xmlns:a16="http://schemas.microsoft.com/office/drawing/2014/main" id="{E4A68D3A-D121-30A0-38F9-794B78BD8A96}"/>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94" name="図 193" descr="コンピュータ, ノートパソコン, 座る, 画面 が含まれている画像&#10;&#10;自動的に生成された説明">
                  <a:extLst>
                    <a:ext uri="{FF2B5EF4-FFF2-40B4-BE49-F238E27FC236}">
                      <a16:creationId xmlns:a16="http://schemas.microsoft.com/office/drawing/2014/main" id="{D4E06C7E-B2BC-77F7-4F77-676C11C33AC9}"/>
                    </a:ext>
                  </a:extLst>
                </p:cNvPr>
                <p:cNvPicPr>
                  <a:picLocks noChangeAspect="1"/>
                </p:cNvPicPr>
                <p:nvPr/>
              </p:nvPicPr>
              <p:blipFill>
                <a:blip r:embed="rId10"/>
                <a:stretch>
                  <a:fillRect/>
                </a:stretch>
              </p:blipFill>
              <p:spPr>
                <a:xfrm>
                  <a:off x="-122104" y="422694"/>
                  <a:ext cx="5842000" cy="4381500"/>
                </a:xfrm>
                <a:prstGeom prst="rect">
                  <a:avLst/>
                </a:prstGeom>
              </p:spPr>
            </p:pic>
          </p:grpSp>
          <p:grpSp>
            <p:nvGrpSpPr>
              <p:cNvPr id="174" name="グループ化 173">
                <a:extLst>
                  <a:ext uri="{FF2B5EF4-FFF2-40B4-BE49-F238E27FC236}">
                    <a16:creationId xmlns:a16="http://schemas.microsoft.com/office/drawing/2014/main" id="{7FF92A89-7087-F165-1B9C-FE92A6C10295}"/>
                  </a:ext>
                </a:extLst>
              </p:cNvPr>
              <p:cNvGrpSpPr/>
              <p:nvPr/>
            </p:nvGrpSpPr>
            <p:grpSpPr>
              <a:xfrm>
                <a:off x="133513" y="403509"/>
                <a:ext cx="5842000" cy="4381500"/>
                <a:chOff x="-120359" y="430881"/>
                <a:chExt cx="5842000" cy="4381500"/>
              </a:xfrm>
            </p:grpSpPr>
            <p:grpSp>
              <p:nvGrpSpPr>
                <p:cNvPr id="188" name="グループ化 187">
                  <a:extLst>
                    <a:ext uri="{FF2B5EF4-FFF2-40B4-BE49-F238E27FC236}">
                      <a16:creationId xmlns:a16="http://schemas.microsoft.com/office/drawing/2014/main" id="{003AA619-65B1-24C0-FF75-5942B6410833}"/>
                    </a:ext>
                  </a:extLst>
                </p:cNvPr>
                <p:cNvGrpSpPr/>
                <p:nvPr/>
              </p:nvGrpSpPr>
              <p:grpSpPr>
                <a:xfrm>
                  <a:off x="753583" y="1333112"/>
                  <a:ext cx="4197892" cy="2297656"/>
                  <a:chOff x="1814716" y="2350224"/>
                  <a:chExt cx="4197892" cy="2297656"/>
                </a:xfrm>
                <a:solidFill>
                  <a:srgbClr val="440054"/>
                </a:solidFill>
              </p:grpSpPr>
              <p:sp>
                <p:nvSpPr>
                  <p:cNvPr id="190" name="正方形/長方形 189">
                    <a:extLst>
                      <a:ext uri="{FF2B5EF4-FFF2-40B4-BE49-F238E27FC236}">
                        <a16:creationId xmlns:a16="http://schemas.microsoft.com/office/drawing/2014/main" id="{8AA17BF4-ED9B-D9DE-2CE2-E867F451279A}"/>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1" name="正方形/長方形 190">
                    <a:extLst>
                      <a:ext uri="{FF2B5EF4-FFF2-40B4-BE49-F238E27FC236}">
                        <a16:creationId xmlns:a16="http://schemas.microsoft.com/office/drawing/2014/main" id="{9A2FAE3C-7DDE-2338-AD56-81CBF6D28B2C}"/>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2" name="三角形 191">
                    <a:extLst>
                      <a:ext uri="{FF2B5EF4-FFF2-40B4-BE49-F238E27FC236}">
                        <a16:creationId xmlns:a16="http://schemas.microsoft.com/office/drawing/2014/main" id="{A1EA091A-AC2D-24F8-E459-C535E7C5999F}"/>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89" name="図 188" descr="コンピュータ, ノートパソコン, 座る, テーブル が含まれている画像&#10;&#10;自動的に生成された説明">
                  <a:extLst>
                    <a:ext uri="{FF2B5EF4-FFF2-40B4-BE49-F238E27FC236}">
                      <a16:creationId xmlns:a16="http://schemas.microsoft.com/office/drawing/2014/main" id="{04A62CA3-C53F-F0DB-6F8C-F63CB5EFC2EE}"/>
                    </a:ext>
                  </a:extLst>
                </p:cNvPr>
                <p:cNvPicPr>
                  <a:picLocks noChangeAspect="1"/>
                </p:cNvPicPr>
                <p:nvPr/>
              </p:nvPicPr>
              <p:blipFill>
                <a:blip r:embed="rId11"/>
                <a:stretch>
                  <a:fillRect/>
                </a:stretch>
              </p:blipFill>
              <p:spPr>
                <a:xfrm>
                  <a:off x="-120359" y="430881"/>
                  <a:ext cx="5842000" cy="4381500"/>
                </a:xfrm>
                <a:prstGeom prst="rect">
                  <a:avLst/>
                </a:prstGeom>
              </p:spPr>
            </p:pic>
          </p:grpSp>
          <p:grpSp>
            <p:nvGrpSpPr>
              <p:cNvPr id="175" name="グループ化 174">
                <a:extLst>
                  <a:ext uri="{FF2B5EF4-FFF2-40B4-BE49-F238E27FC236}">
                    <a16:creationId xmlns:a16="http://schemas.microsoft.com/office/drawing/2014/main" id="{278E768C-25F9-CD2B-CFA3-3D3C8A3FF3A9}"/>
                  </a:ext>
                </a:extLst>
              </p:cNvPr>
              <p:cNvGrpSpPr/>
              <p:nvPr/>
            </p:nvGrpSpPr>
            <p:grpSpPr>
              <a:xfrm>
                <a:off x="186678" y="434305"/>
                <a:ext cx="5842000" cy="4381500"/>
                <a:chOff x="-122104" y="420248"/>
                <a:chExt cx="5842000" cy="4381500"/>
              </a:xfrm>
            </p:grpSpPr>
            <p:grpSp>
              <p:nvGrpSpPr>
                <p:cNvPr id="183" name="グループ化 182">
                  <a:extLst>
                    <a:ext uri="{FF2B5EF4-FFF2-40B4-BE49-F238E27FC236}">
                      <a16:creationId xmlns:a16="http://schemas.microsoft.com/office/drawing/2014/main" id="{5368EE6B-7814-D894-5339-B5289DF192FA}"/>
                    </a:ext>
                  </a:extLst>
                </p:cNvPr>
                <p:cNvGrpSpPr/>
                <p:nvPr/>
              </p:nvGrpSpPr>
              <p:grpSpPr>
                <a:xfrm>
                  <a:off x="753583" y="1333112"/>
                  <a:ext cx="4197892" cy="2297656"/>
                  <a:chOff x="1814716" y="2350224"/>
                  <a:chExt cx="4197892" cy="2297656"/>
                </a:xfrm>
                <a:solidFill>
                  <a:srgbClr val="440054"/>
                </a:solidFill>
              </p:grpSpPr>
              <p:sp>
                <p:nvSpPr>
                  <p:cNvPr id="185" name="正方形/長方形 184">
                    <a:extLst>
                      <a:ext uri="{FF2B5EF4-FFF2-40B4-BE49-F238E27FC236}">
                        <a16:creationId xmlns:a16="http://schemas.microsoft.com/office/drawing/2014/main" id="{641C5CC0-DC81-F87E-1FB0-5CABDB771955}"/>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6" name="正方形/長方形 185">
                    <a:extLst>
                      <a:ext uri="{FF2B5EF4-FFF2-40B4-BE49-F238E27FC236}">
                        <a16:creationId xmlns:a16="http://schemas.microsoft.com/office/drawing/2014/main" id="{DC175F55-8A00-3261-1363-FC139FCB18A8}"/>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7" name="三角形 186">
                    <a:extLst>
                      <a:ext uri="{FF2B5EF4-FFF2-40B4-BE49-F238E27FC236}">
                        <a16:creationId xmlns:a16="http://schemas.microsoft.com/office/drawing/2014/main" id="{5D32503B-683C-0823-9D7C-EA9B94F2EE89}"/>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84" name="図 183" descr="ノートパソコン, コンピュータ, 座る, ケーキ が含まれている画像&#10;&#10;自動的に生成された説明">
                  <a:extLst>
                    <a:ext uri="{FF2B5EF4-FFF2-40B4-BE49-F238E27FC236}">
                      <a16:creationId xmlns:a16="http://schemas.microsoft.com/office/drawing/2014/main" id="{54E10850-987C-34F3-F876-B5B59069AC52}"/>
                    </a:ext>
                  </a:extLst>
                </p:cNvPr>
                <p:cNvPicPr>
                  <a:picLocks noChangeAspect="1"/>
                </p:cNvPicPr>
                <p:nvPr/>
              </p:nvPicPr>
              <p:blipFill>
                <a:blip r:embed="rId12"/>
                <a:stretch>
                  <a:fillRect/>
                </a:stretch>
              </p:blipFill>
              <p:spPr>
                <a:xfrm>
                  <a:off x="-122104" y="420248"/>
                  <a:ext cx="5842000" cy="4381500"/>
                </a:xfrm>
                <a:prstGeom prst="rect">
                  <a:avLst/>
                </a:prstGeom>
              </p:spPr>
            </p:pic>
          </p:grpSp>
          <p:grpSp>
            <p:nvGrpSpPr>
              <p:cNvPr id="176" name="グループ化 175">
                <a:extLst>
                  <a:ext uri="{FF2B5EF4-FFF2-40B4-BE49-F238E27FC236}">
                    <a16:creationId xmlns:a16="http://schemas.microsoft.com/office/drawing/2014/main" id="{C3E4A58D-8C49-0824-A479-6F78F4940B4B}"/>
                  </a:ext>
                </a:extLst>
              </p:cNvPr>
              <p:cNvGrpSpPr/>
              <p:nvPr/>
            </p:nvGrpSpPr>
            <p:grpSpPr>
              <a:xfrm>
                <a:off x="234613" y="478066"/>
                <a:ext cx="5842000" cy="4381500"/>
                <a:chOff x="820038" y="1004333"/>
                <a:chExt cx="5842000" cy="4381500"/>
              </a:xfrm>
            </p:grpSpPr>
            <p:grpSp>
              <p:nvGrpSpPr>
                <p:cNvPr id="178" name="グループ化 177">
                  <a:extLst>
                    <a:ext uri="{FF2B5EF4-FFF2-40B4-BE49-F238E27FC236}">
                      <a16:creationId xmlns:a16="http://schemas.microsoft.com/office/drawing/2014/main" id="{DFA7B817-D1FF-11B7-2113-67248B23ADCD}"/>
                    </a:ext>
                  </a:extLst>
                </p:cNvPr>
                <p:cNvGrpSpPr/>
                <p:nvPr/>
              </p:nvGrpSpPr>
              <p:grpSpPr>
                <a:xfrm>
                  <a:off x="1695893" y="1907270"/>
                  <a:ext cx="4197892" cy="2297656"/>
                  <a:chOff x="1814716" y="2350224"/>
                  <a:chExt cx="4197892" cy="2297656"/>
                </a:xfrm>
                <a:solidFill>
                  <a:srgbClr val="440054"/>
                </a:solidFill>
              </p:grpSpPr>
              <p:sp>
                <p:nvSpPr>
                  <p:cNvPr id="180" name="正方形/長方形 179">
                    <a:extLst>
                      <a:ext uri="{FF2B5EF4-FFF2-40B4-BE49-F238E27FC236}">
                        <a16:creationId xmlns:a16="http://schemas.microsoft.com/office/drawing/2014/main" id="{474715C5-87E0-3E41-2527-5ED43523AC0B}"/>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1" name="正方形/長方形 180">
                    <a:extLst>
                      <a:ext uri="{FF2B5EF4-FFF2-40B4-BE49-F238E27FC236}">
                        <a16:creationId xmlns:a16="http://schemas.microsoft.com/office/drawing/2014/main" id="{4E0275EC-8E84-1C4C-05CC-E77338CB47A4}"/>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82" name="三角形 181">
                    <a:extLst>
                      <a:ext uri="{FF2B5EF4-FFF2-40B4-BE49-F238E27FC236}">
                        <a16:creationId xmlns:a16="http://schemas.microsoft.com/office/drawing/2014/main" id="{4A181E32-FA43-5AFD-B282-BE65EC23D8A2}"/>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79" name="図 178" descr="夜空に浮かぶ月の絵&#10;&#10;中程度の精度で自動的に生成された説明">
                  <a:extLst>
                    <a:ext uri="{FF2B5EF4-FFF2-40B4-BE49-F238E27FC236}">
                      <a16:creationId xmlns:a16="http://schemas.microsoft.com/office/drawing/2014/main" id="{973388B9-2BB9-77F6-7979-533B03110412}"/>
                    </a:ext>
                  </a:extLst>
                </p:cNvPr>
                <p:cNvPicPr>
                  <a:picLocks noChangeAspect="1"/>
                </p:cNvPicPr>
                <p:nvPr/>
              </p:nvPicPr>
              <p:blipFill>
                <a:blip r:embed="rId3"/>
                <a:stretch>
                  <a:fillRect/>
                </a:stretch>
              </p:blipFill>
              <p:spPr>
                <a:xfrm>
                  <a:off x="820038" y="1004333"/>
                  <a:ext cx="5842000" cy="4381500"/>
                </a:xfrm>
                <a:prstGeom prst="rect">
                  <a:avLst/>
                </a:prstGeom>
              </p:spPr>
            </p:pic>
          </p:grpSp>
          <p:sp>
            <p:nvSpPr>
              <p:cNvPr id="177" name="三角形 176">
                <a:extLst>
                  <a:ext uri="{FF2B5EF4-FFF2-40B4-BE49-F238E27FC236}">
                    <a16:creationId xmlns:a16="http://schemas.microsoft.com/office/drawing/2014/main" id="{2C257957-4840-F246-D851-634D81A8EF11}"/>
                  </a:ext>
                </a:extLst>
              </p:cNvPr>
              <p:cNvSpPr/>
              <p:nvPr/>
            </p:nvSpPr>
            <p:spPr>
              <a:xfrm rot="8430311">
                <a:off x="1165442" y="2898147"/>
                <a:ext cx="152306" cy="348993"/>
              </a:xfrm>
              <a:prstGeom prst="triangle">
                <a:avLst/>
              </a:prstGeom>
              <a:solidFill>
                <a:srgbClr val="44005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grpSp>
          <p:nvGrpSpPr>
            <p:cNvPr id="158" name="グループ化 157">
              <a:extLst>
                <a:ext uri="{FF2B5EF4-FFF2-40B4-BE49-F238E27FC236}">
                  <a16:creationId xmlns:a16="http://schemas.microsoft.com/office/drawing/2014/main" id="{41153278-E54E-0A3D-99E9-74F36A162B67}"/>
                </a:ext>
              </a:extLst>
            </p:cNvPr>
            <p:cNvGrpSpPr/>
            <p:nvPr/>
          </p:nvGrpSpPr>
          <p:grpSpPr>
            <a:xfrm>
              <a:off x="1567222" y="412239"/>
              <a:ext cx="5849402" cy="4381500"/>
              <a:chOff x="-121408" y="420248"/>
              <a:chExt cx="5849402" cy="4381500"/>
            </a:xfrm>
          </p:grpSpPr>
          <p:grpSp>
            <p:nvGrpSpPr>
              <p:cNvPr id="159" name="グループ化 158">
                <a:extLst>
                  <a:ext uri="{FF2B5EF4-FFF2-40B4-BE49-F238E27FC236}">
                    <a16:creationId xmlns:a16="http://schemas.microsoft.com/office/drawing/2014/main" id="{25E98546-6CB7-5089-A30C-166B1175D38A}"/>
                  </a:ext>
                </a:extLst>
              </p:cNvPr>
              <p:cNvGrpSpPr/>
              <p:nvPr/>
            </p:nvGrpSpPr>
            <p:grpSpPr>
              <a:xfrm>
                <a:off x="-114006" y="420248"/>
                <a:ext cx="5842000" cy="4381500"/>
                <a:chOff x="-114006" y="420248"/>
                <a:chExt cx="5842000" cy="4381500"/>
              </a:xfrm>
            </p:grpSpPr>
            <p:grpSp>
              <p:nvGrpSpPr>
                <p:cNvPr id="161" name="グループ化 160">
                  <a:extLst>
                    <a:ext uri="{FF2B5EF4-FFF2-40B4-BE49-F238E27FC236}">
                      <a16:creationId xmlns:a16="http://schemas.microsoft.com/office/drawing/2014/main" id="{48634FA5-8083-0295-C88A-04B2FAE1FDA1}"/>
                    </a:ext>
                  </a:extLst>
                </p:cNvPr>
                <p:cNvGrpSpPr/>
                <p:nvPr/>
              </p:nvGrpSpPr>
              <p:grpSpPr>
                <a:xfrm>
                  <a:off x="753583" y="1333112"/>
                  <a:ext cx="4197892" cy="2297656"/>
                  <a:chOff x="1814716" y="2350224"/>
                  <a:chExt cx="4197892" cy="2297656"/>
                </a:xfrm>
                <a:solidFill>
                  <a:srgbClr val="440054"/>
                </a:solidFill>
              </p:grpSpPr>
              <p:sp>
                <p:nvSpPr>
                  <p:cNvPr id="163" name="正方形/長方形 162">
                    <a:extLst>
                      <a:ext uri="{FF2B5EF4-FFF2-40B4-BE49-F238E27FC236}">
                        <a16:creationId xmlns:a16="http://schemas.microsoft.com/office/drawing/2014/main" id="{E6E94D21-A9B6-41DC-5317-2FEA3675FB2B}"/>
                      </a:ext>
                    </a:extLst>
                  </p:cNvPr>
                  <p:cNvSpPr/>
                  <p:nvPr/>
                </p:nvSpPr>
                <p:spPr>
                  <a:xfrm rot="20708663">
                    <a:off x="1854009" y="2889682"/>
                    <a:ext cx="3500712" cy="1758198"/>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9050A28A-11F1-EA78-F7FA-822C39B21DD6}"/>
                      </a:ext>
                    </a:extLst>
                  </p:cNvPr>
                  <p:cNvSpPr/>
                  <p:nvPr/>
                </p:nvSpPr>
                <p:spPr>
                  <a:xfrm rot="20693932">
                    <a:off x="5168503" y="2350224"/>
                    <a:ext cx="844105" cy="910145"/>
                  </a:xfrm>
                  <a:prstGeom prst="rect">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65" name="三角形 164">
                    <a:extLst>
                      <a:ext uri="{FF2B5EF4-FFF2-40B4-BE49-F238E27FC236}">
                        <a16:creationId xmlns:a16="http://schemas.microsoft.com/office/drawing/2014/main" id="{42F7FB2A-E966-437D-1A1B-8009ED1C4335}"/>
                      </a:ext>
                    </a:extLst>
                  </p:cNvPr>
                  <p:cNvSpPr/>
                  <p:nvPr/>
                </p:nvSpPr>
                <p:spPr>
                  <a:xfrm rot="8430311">
                    <a:off x="1814716" y="3830464"/>
                    <a:ext cx="152306" cy="348993"/>
                  </a:xfrm>
                  <a:prstGeom prst="triangle">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62" name="図 161" descr="黒い背景に白い文字の絵&#10;&#10;中程度の精度で自動的に生成された説明">
                  <a:extLst>
                    <a:ext uri="{FF2B5EF4-FFF2-40B4-BE49-F238E27FC236}">
                      <a16:creationId xmlns:a16="http://schemas.microsoft.com/office/drawing/2014/main" id="{DAF1A3DA-AC63-0217-C6A8-6BC62344E7EE}"/>
                    </a:ext>
                  </a:extLst>
                </p:cNvPr>
                <p:cNvPicPr>
                  <a:picLocks noChangeAspect="1"/>
                </p:cNvPicPr>
                <p:nvPr/>
              </p:nvPicPr>
              <p:blipFill>
                <a:blip r:embed="rId4"/>
                <a:stretch>
                  <a:fillRect/>
                </a:stretch>
              </p:blipFill>
              <p:spPr>
                <a:xfrm>
                  <a:off x="-114006" y="420248"/>
                  <a:ext cx="5842000" cy="4381500"/>
                </a:xfrm>
                <a:prstGeom prst="rect">
                  <a:avLst/>
                </a:prstGeom>
              </p:spPr>
            </p:pic>
          </p:grpSp>
          <p:pic>
            <p:nvPicPr>
              <p:cNvPr id="160" name="図 159" descr="ケーキ, ノートパソコン, コンピュータ, 座る が含まれている画像&#10;&#10;自動的に生成された説明">
                <a:extLst>
                  <a:ext uri="{FF2B5EF4-FFF2-40B4-BE49-F238E27FC236}">
                    <a16:creationId xmlns:a16="http://schemas.microsoft.com/office/drawing/2014/main" id="{B7DDD5DE-F137-DE49-1A68-5C6A2FEB8B3F}"/>
                  </a:ext>
                </a:extLst>
              </p:cNvPr>
              <p:cNvPicPr>
                <a:picLocks noChangeAspect="1"/>
              </p:cNvPicPr>
              <p:nvPr/>
            </p:nvPicPr>
            <p:blipFill>
              <a:blip r:embed="rId6"/>
              <a:stretch>
                <a:fillRect/>
              </a:stretch>
            </p:blipFill>
            <p:spPr>
              <a:xfrm>
                <a:off x="-121408" y="420248"/>
                <a:ext cx="5842000" cy="4381500"/>
              </a:xfrm>
              <a:prstGeom prst="rect">
                <a:avLst/>
              </a:prstGeom>
            </p:spPr>
          </p:pic>
        </p:grpSp>
      </p:grpSp>
      <p:sp>
        <p:nvSpPr>
          <p:cNvPr id="2" name="タイトル 1">
            <a:extLst>
              <a:ext uri="{FF2B5EF4-FFF2-40B4-BE49-F238E27FC236}">
                <a16:creationId xmlns:a16="http://schemas.microsoft.com/office/drawing/2014/main" id="{DC785A89-2DAE-29C4-4445-E4B80E069E31}"/>
              </a:ext>
            </a:extLst>
          </p:cNvPr>
          <p:cNvSpPr>
            <a:spLocks noGrp="1"/>
          </p:cNvSpPr>
          <p:nvPr>
            <p:ph type="title"/>
          </p:nvPr>
        </p:nvSpPr>
        <p:spPr/>
        <p:txBody>
          <a:bodyPr>
            <a:normAutofit fontScale="90000"/>
          </a:bodyPr>
          <a:lstStyle/>
          <a:p>
            <a:r>
              <a:rPr lang="ja-JP" altLang="en-US"/>
              <a:t>検証対象と機械学習モデル</a:t>
            </a:r>
            <a:endParaRPr kumimoji="1" lang="ja-JP" altLang="en-US"/>
          </a:p>
        </p:txBody>
      </p:sp>
      <p:sp>
        <p:nvSpPr>
          <p:cNvPr id="6" name="スライド番号プレースホルダー 5">
            <a:extLst>
              <a:ext uri="{FF2B5EF4-FFF2-40B4-BE49-F238E27FC236}">
                <a16:creationId xmlns:a16="http://schemas.microsoft.com/office/drawing/2014/main" id="{6A74DFBF-47F9-E19B-8922-89989CB9E122}"/>
              </a:ext>
            </a:extLst>
          </p:cNvPr>
          <p:cNvSpPr>
            <a:spLocks noGrp="1"/>
          </p:cNvSpPr>
          <p:nvPr>
            <p:ph type="sldNum" sz="quarter" idx="12"/>
          </p:nvPr>
        </p:nvSpPr>
        <p:spPr/>
        <p:txBody>
          <a:bodyPr/>
          <a:lstStyle/>
          <a:p>
            <a:fld id="{7D61EC45-F91F-CE48-B056-4FE689AFB842}" type="slidenum">
              <a:rPr kumimoji="1" lang="ja-JP" altLang="en-US" smtClean="0"/>
              <a:t>5</a:t>
            </a:fld>
            <a:endParaRPr kumimoji="1" lang="ja-JP" altLang="en-US"/>
          </a:p>
        </p:txBody>
      </p:sp>
      <p:sp>
        <p:nvSpPr>
          <p:cNvPr id="9" name="テキスト ボックス 8">
            <a:extLst>
              <a:ext uri="{FF2B5EF4-FFF2-40B4-BE49-F238E27FC236}">
                <a16:creationId xmlns:a16="http://schemas.microsoft.com/office/drawing/2014/main" id="{A0654AB4-C82A-2397-90E4-9F67C4F68CE3}"/>
              </a:ext>
            </a:extLst>
          </p:cNvPr>
          <p:cNvSpPr txBox="1"/>
          <p:nvPr/>
        </p:nvSpPr>
        <p:spPr>
          <a:xfrm>
            <a:off x="162873" y="1029224"/>
            <a:ext cx="2882900" cy="523220"/>
          </a:xfrm>
          <a:prstGeom prst="rect">
            <a:avLst/>
          </a:prstGeom>
          <a:noFill/>
        </p:spPr>
        <p:txBody>
          <a:bodyPr wrap="square" rtlCol="0">
            <a:spAutoFit/>
          </a:bodyPr>
          <a:lstStyle/>
          <a:p>
            <a:pPr marL="342900" indent="-342900">
              <a:buFont typeface="Wingdings" pitchFamily="2" charset="2"/>
              <a:buChar char="u"/>
            </a:pPr>
            <a:r>
              <a:rPr kumimoji="1" lang="en-US" altLang="ja-JP" sz="2800" b="1" dirty="0">
                <a:solidFill>
                  <a:schemeClr val="accent1"/>
                </a:solidFill>
              </a:rPr>
              <a:t>Cygnus-X</a:t>
            </a:r>
            <a:r>
              <a:rPr kumimoji="1" lang="ja-JP" altLang="en-US" sz="2800" b="1">
                <a:solidFill>
                  <a:schemeClr val="accent1"/>
                </a:solidFill>
              </a:rPr>
              <a:t>領域</a:t>
            </a:r>
          </a:p>
        </p:txBody>
      </p:sp>
      <p:sp>
        <p:nvSpPr>
          <p:cNvPr id="17" name="テキスト ボックス 16">
            <a:extLst>
              <a:ext uri="{FF2B5EF4-FFF2-40B4-BE49-F238E27FC236}">
                <a16:creationId xmlns:a16="http://schemas.microsoft.com/office/drawing/2014/main" id="{90192E0B-A3DA-7939-0C55-9C78109DA3A0}"/>
              </a:ext>
            </a:extLst>
          </p:cNvPr>
          <p:cNvSpPr txBox="1"/>
          <p:nvPr/>
        </p:nvSpPr>
        <p:spPr>
          <a:xfrm>
            <a:off x="4911196" y="1463769"/>
            <a:ext cx="6338374" cy="461665"/>
          </a:xfrm>
          <a:prstGeom prst="rect">
            <a:avLst/>
          </a:prstGeom>
          <a:noFill/>
        </p:spPr>
        <p:txBody>
          <a:bodyPr wrap="square" rtlCol="0">
            <a:spAutoFit/>
          </a:bodyPr>
          <a:lstStyle/>
          <a:p>
            <a:r>
              <a:rPr kumimoji="1" lang="ja-JP" altLang="en-US" sz="2400">
                <a:solidFill>
                  <a:schemeClr val="bg2">
                    <a:lumMod val="25000"/>
                  </a:schemeClr>
                </a:solidFill>
              </a:rPr>
              <a:t>・星形成が活発に行われている場として有名</a:t>
            </a:r>
            <a:endParaRPr kumimoji="1" lang="en-US" altLang="ja-JP" sz="2400" dirty="0">
              <a:solidFill>
                <a:schemeClr val="bg2">
                  <a:lumMod val="25000"/>
                </a:schemeClr>
              </a:solidFill>
            </a:endParaRPr>
          </a:p>
        </p:txBody>
      </p:sp>
      <p:sp>
        <p:nvSpPr>
          <p:cNvPr id="18" name="テキスト ボックス 17">
            <a:extLst>
              <a:ext uri="{FF2B5EF4-FFF2-40B4-BE49-F238E27FC236}">
                <a16:creationId xmlns:a16="http://schemas.microsoft.com/office/drawing/2014/main" id="{CE6748FD-D328-CD32-FC6B-0B9949368B30}"/>
              </a:ext>
            </a:extLst>
          </p:cNvPr>
          <p:cNvSpPr txBox="1"/>
          <p:nvPr/>
        </p:nvSpPr>
        <p:spPr>
          <a:xfrm>
            <a:off x="4925372" y="3073618"/>
            <a:ext cx="7266627" cy="461665"/>
          </a:xfrm>
          <a:prstGeom prst="rect">
            <a:avLst/>
          </a:prstGeom>
          <a:noFill/>
        </p:spPr>
        <p:txBody>
          <a:bodyPr wrap="square" rtlCol="0">
            <a:spAutoFit/>
          </a:bodyPr>
          <a:lstStyle/>
          <a:p>
            <a:r>
              <a:rPr kumimoji="1" lang="ja-JP" altLang="en-US" sz="2400">
                <a:solidFill>
                  <a:schemeClr val="bg2">
                    <a:lumMod val="25000"/>
                  </a:schemeClr>
                </a:solidFill>
              </a:rPr>
              <a:t>・先行研究により赤外線バブル構造が多数検出済</a:t>
            </a:r>
            <a:endParaRPr kumimoji="1" lang="en-US" altLang="ja-JP" sz="2400" dirty="0">
              <a:solidFill>
                <a:schemeClr val="bg2">
                  <a:lumMod val="25000"/>
                </a:schemeClr>
              </a:solidFill>
            </a:endParaRPr>
          </a:p>
        </p:txBody>
      </p:sp>
      <p:sp>
        <p:nvSpPr>
          <p:cNvPr id="19" name="テキスト ボックス 18">
            <a:extLst>
              <a:ext uri="{FF2B5EF4-FFF2-40B4-BE49-F238E27FC236}">
                <a16:creationId xmlns:a16="http://schemas.microsoft.com/office/drawing/2014/main" id="{341DEC2B-1F47-4A38-172B-F70B8C24B4E6}"/>
              </a:ext>
            </a:extLst>
          </p:cNvPr>
          <p:cNvSpPr txBox="1"/>
          <p:nvPr/>
        </p:nvSpPr>
        <p:spPr>
          <a:xfrm>
            <a:off x="162873" y="4019598"/>
            <a:ext cx="6781800" cy="523220"/>
          </a:xfrm>
          <a:prstGeom prst="rect">
            <a:avLst/>
          </a:prstGeom>
          <a:noFill/>
        </p:spPr>
        <p:txBody>
          <a:bodyPr wrap="square" rtlCol="0">
            <a:spAutoFit/>
          </a:bodyPr>
          <a:lstStyle/>
          <a:p>
            <a:pPr marL="342900" indent="-342900">
              <a:buFont typeface="Wingdings" pitchFamily="2" charset="2"/>
              <a:buChar char="u"/>
            </a:pPr>
            <a:r>
              <a:rPr kumimoji="1" lang="en-US" altLang="ja-JP" sz="2800" b="1" dirty="0">
                <a:solidFill>
                  <a:schemeClr val="accent1"/>
                </a:solidFill>
              </a:rPr>
              <a:t>CAE(Convolutional Autoencoder)</a:t>
            </a:r>
            <a:endParaRPr kumimoji="1" lang="ja-JP" altLang="en-US" sz="2800" b="1">
              <a:solidFill>
                <a:schemeClr val="accent1"/>
              </a:solidFill>
            </a:endParaRPr>
          </a:p>
        </p:txBody>
      </p:sp>
      <p:grpSp>
        <p:nvGrpSpPr>
          <p:cNvPr id="5" name="グループ化 4">
            <a:extLst>
              <a:ext uri="{FF2B5EF4-FFF2-40B4-BE49-F238E27FC236}">
                <a16:creationId xmlns:a16="http://schemas.microsoft.com/office/drawing/2014/main" id="{1D8C3B76-6F74-4713-340F-BF219C99D30F}"/>
              </a:ext>
            </a:extLst>
          </p:cNvPr>
          <p:cNvGrpSpPr/>
          <p:nvPr/>
        </p:nvGrpSpPr>
        <p:grpSpPr>
          <a:xfrm>
            <a:off x="1058327" y="4775817"/>
            <a:ext cx="5531846" cy="2094921"/>
            <a:chOff x="44853" y="4749446"/>
            <a:chExt cx="5531846" cy="2094921"/>
          </a:xfrm>
        </p:grpSpPr>
        <p:pic>
          <p:nvPicPr>
            <p:cNvPr id="48" name="図 47" descr="グラフィカル ユーザー インターフェイス が含まれている画像&#10;&#10;自動的に生成された説明">
              <a:extLst>
                <a:ext uri="{FF2B5EF4-FFF2-40B4-BE49-F238E27FC236}">
                  <a16:creationId xmlns:a16="http://schemas.microsoft.com/office/drawing/2014/main" id="{41401172-9480-EE0A-345A-FFEFD1DDC255}"/>
                </a:ext>
              </a:extLst>
            </p:cNvPr>
            <p:cNvPicPr>
              <a:picLocks noChangeAspect="1"/>
            </p:cNvPicPr>
            <p:nvPr/>
          </p:nvPicPr>
          <p:blipFill>
            <a:blip r:embed="rId13"/>
            <a:stretch>
              <a:fillRect/>
            </a:stretch>
          </p:blipFill>
          <p:spPr>
            <a:xfrm>
              <a:off x="1454596" y="4749446"/>
              <a:ext cx="3324774" cy="2094921"/>
            </a:xfrm>
            <a:prstGeom prst="rect">
              <a:avLst/>
            </a:prstGeom>
          </p:spPr>
        </p:pic>
        <p:sp>
          <p:nvSpPr>
            <p:cNvPr id="42" name="テキスト ボックス 41">
              <a:extLst>
                <a:ext uri="{FF2B5EF4-FFF2-40B4-BE49-F238E27FC236}">
                  <a16:creationId xmlns:a16="http://schemas.microsoft.com/office/drawing/2014/main" id="{7F237155-E4EE-226A-4238-11181549AB76}"/>
                </a:ext>
              </a:extLst>
            </p:cNvPr>
            <p:cNvSpPr txBox="1"/>
            <p:nvPr/>
          </p:nvSpPr>
          <p:spPr>
            <a:xfrm>
              <a:off x="44853" y="6230109"/>
              <a:ext cx="1336565" cy="369332"/>
            </a:xfrm>
            <a:prstGeom prst="rect">
              <a:avLst/>
            </a:prstGeom>
            <a:noFill/>
          </p:spPr>
          <p:txBody>
            <a:bodyPr wrap="square" rtlCol="0">
              <a:spAutoFit/>
            </a:bodyPr>
            <a:lstStyle/>
            <a:p>
              <a:r>
                <a:rPr kumimoji="1" lang="ja-JP" altLang="en-US" b="1" dirty="0">
                  <a:solidFill>
                    <a:srgbClr val="008080"/>
                  </a:solidFill>
                  <a:highlight>
                    <a:srgbClr val="CCFFCC"/>
                  </a:highlight>
                </a:rPr>
                <a:t>入力データ</a:t>
              </a:r>
            </a:p>
          </p:txBody>
        </p:sp>
        <p:sp>
          <p:nvSpPr>
            <p:cNvPr id="43" name="テキスト ボックス 42">
              <a:extLst>
                <a:ext uri="{FF2B5EF4-FFF2-40B4-BE49-F238E27FC236}">
                  <a16:creationId xmlns:a16="http://schemas.microsoft.com/office/drawing/2014/main" id="{24A5202E-15AA-D22F-F240-EE1515D6931C}"/>
                </a:ext>
              </a:extLst>
            </p:cNvPr>
            <p:cNvSpPr txBox="1"/>
            <p:nvPr/>
          </p:nvSpPr>
          <p:spPr>
            <a:xfrm>
              <a:off x="2469643" y="6235948"/>
              <a:ext cx="1610609" cy="369332"/>
            </a:xfrm>
            <a:prstGeom prst="rect">
              <a:avLst/>
            </a:prstGeom>
            <a:noFill/>
          </p:spPr>
          <p:txBody>
            <a:bodyPr wrap="square" rtlCol="0">
              <a:spAutoFit/>
            </a:bodyPr>
            <a:lstStyle/>
            <a:p>
              <a:r>
                <a:rPr kumimoji="1" lang="ja-JP" altLang="en-US" b="1">
                  <a:solidFill>
                    <a:srgbClr val="008080"/>
                  </a:solidFill>
                  <a:highlight>
                    <a:srgbClr val="CCFFCC"/>
                  </a:highlight>
                </a:rPr>
                <a:t>特徴量を圧縮</a:t>
              </a:r>
              <a:endParaRPr kumimoji="1" lang="ja-JP" altLang="en-US" b="1" dirty="0">
                <a:solidFill>
                  <a:srgbClr val="008080"/>
                </a:solidFill>
                <a:highlight>
                  <a:srgbClr val="CCFFCC"/>
                </a:highlight>
              </a:endParaRPr>
            </a:p>
          </p:txBody>
        </p:sp>
        <p:sp>
          <p:nvSpPr>
            <p:cNvPr id="44" name="テキスト ボックス 43">
              <a:extLst>
                <a:ext uri="{FF2B5EF4-FFF2-40B4-BE49-F238E27FC236}">
                  <a16:creationId xmlns:a16="http://schemas.microsoft.com/office/drawing/2014/main" id="{A4FDCC98-F58B-D494-2C4B-61F38BCBDF5B}"/>
                </a:ext>
              </a:extLst>
            </p:cNvPr>
            <p:cNvSpPr txBox="1"/>
            <p:nvPr/>
          </p:nvSpPr>
          <p:spPr>
            <a:xfrm>
              <a:off x="4879451" y="6230109"/>
              <a:ext cx="697248" cy="369332"/>
            </a:xfrm>
            <a:prstGeom prst="rect">
              <a:avLst/>
            </a:prstGeom>
            <a:noFill/>
          </p:spPr>
          <p:txBody>
            <a:bodyPr wrap="square" rtlCol="0">
              <a:spAutoFit/>
            </a:bodyPr>
            <a:lstStyle/>
            <a:p>
              <a:r>
                <a:rPr lang="ja-JP" altLang="en-US" b="1">
                  <a:solidFill>
                    <a:srgbClr val="008080"/>
                  </a:solidFill>
                  <a:highlight>
                    <a:srgbClr val="CCFFCC"/>
                  </a:highlight>
                </a:rPr>
                <a:t>変数</a:t>
              </a:r>
              <a:endParaRPr kumimoji="1" lang="ja-JP" altLang="en-US" b="1" dirty="0">
                <a:solidFill>
                  <a:srgbClr val="008080"/>
                </a:solidFill>
                <a:highlight>
                  <a:srgbClr val="CCFFCC"/>
                </a:highlight>
              </a:endParaRPr>
            </a:p>
          </p:txBody>
        </p:sp>
        <p:sp>
          <p:nvSpPr>
            <p:cNvPr id="49" name="テキスト ボックス 48">
              <a:extLst>
                <a:ext uri="{FF2B5EF4-FFF2-40B4-BE49-F238E27FC236}">
                  <a16:creationId xmlns:a16="http://schemas.microsoft.com/office/drawing/2014/main" id="{5D68D106-9D1C-F6FB-C534-8167894539EA}"/>
                </a:ext>
              </a:extLst>
            </p:cNvPr>
            <p:cNvSpPr txBox="1"/>
            <p:nvPr/>
          </p:nvSpPr>
          <p:spPr>
            <a:xfrm>
              <a:off x="4846205" y="5622997"/>
              <a:ext cx="700653" cy="461665"/>
            </a:xfrm>
            <a:prstGeom prst="rect">
              <a:avLst/>
            </a:prstGeom>
            <a:noFill/>
          </p:spPr>
          <p:txBody>
            <a:bodyPr wrap="square" rtlCol="0">
              <a:spAutoFit/>
            </a:bodyPr>
            <a:lstStyle/>
            <a:p>
              <a:r>
                <a:rPr kumimoji="1" lang="en-US" altLang="ja-JP" sz="2400" b="1" dirty="0">
                  <a:solidFill>
                    <a:schemeClr val="accent1"/>
                  </a:solidFill>
                </a:rPr>
                <a:t>n</a:t>
              </a:r>
              <a:r>
                <a:rPr kumimoji="1" lang="ja-JP" altLang="en-US" sz="2400" b="1">
                  <a:solidFill>
                    <a:schemeClr val="accent1"/>
                  </a:solidFill>
                </a:rPr>
                <a:t>個</a:t>
              </a:r>
            </a:p>
          </p:txBody>
        </p:sp>
      </p:grpSp>
      <p:sp>
        <p:nvSpPr>
          <p:cNvPr id="3" name="テキスト ボックス 2">
            <a:extLst>
              <a:ext uri="{FF2B5EF4-FFF2-40B4-BE49-F238E27FC236}">
                <a16:creationId xmlns:a16="http://schemas.microsoft.com/office/drawing/2014/main" id="{12890A1D-6082-D4D0-E784-3EA1C5390504}"/>
              </a:ext>
            </a:extLst>
          </p:cNvPr>
          <p:cNvSpPr txBox="1"/>
          <p:nvPr/>
        </p:nvSpPr>
        <p:spPr>
          <a:xfrm>
            <a:off x="4893965" y="2289688"/>
            <a:ext cx="4478635" cy="461665"/>
          </a:xfrm>
          <a:prstGeom prst="rect">
            <a:avLst/>
          </a:prstGeom>
          <a:noFill/>
        </p:spPr>
        <p:txBody>
          <a:bodyPr wrap="square" rtlCol="0">
            <a:spAutoFit/>
          </a:bodyPr>
          <a:lstStyle/>
          <a:p>
            <a:r>
              <a:rPr kumimoji="1" lang="ja-JP" altLang="en-US" sz="2400">
                <a:solidFill>
                  <a:schemeClr val="bg2">
                    <a:lumMod val="25000"/>
                  </a:schemeClr>
                </a:solidFill>
              </a:rPr>
              <a:t>・分子雲の三次元データが存在</a:t>
            </a:r>
            <a:endParaRPr kumimoji="1" lang="en-US" altLang="ja-JP" sz="2400" dirty="0">
              <a:solidFill>
                <a:schemeClr val="bg2">
                  <a:lumMod val="25000"/>
                </a:schemeClr>
              </a:solidFill>
            </a:endParaRPr>
          </a:p>
        </p:txBody>
      </p:sp>
      <p:sp>
        <p:nvSpPr>
          <p:cNvPr id="4" name="テキスト ボックス 3">
            <a:extLst>
              <a:ext uri="{FF2B5EF4-FFF2-40B4-BE49-F238E27FC236}">
                <a16:creationId xmlns:a16="http://schemas.microsoft.com/office/drawing/2014/main" id="{6EB52EA3-28A0-2F8A-FE19-9F68758FF685}"/>
              </a:ext>
            </a:extLst>
          </p:cNvPr>
          <p:cNvSpPr txBox="1"/>
          <p:nvPr/>
        </p:nvSpPr>
        <p:spPr>
          <a:xfrm>
            <a:off x="538982" y="4460852"/>
            <a:ext cx="11047275" cy="461665"/>
          </a:xfrm>
          <a:prstGeom prst="rect">
            <a:avLst/>
          </a:prstGeom>
          <a:noFill/>
        </p:spPr>
        <p:txBody>
          <a:bodyPr wrap="square" rtlCol="0">
            <a:spAutoFit/>
          </a:bodyPr>
          <a:lstStyle/>
          <a:p>
            <a:r>
              <a:rPr kumimoji="1" lang="ja-JP" altLang="en-US" sz="2400">
                <a:solidFill>
                  <a:schemeClr val="bg2">
                    <a:lumMod val="25000"/>
                  </a:schemeClr>
                </a:solidFill>
              </a:rPr>
              <a:t>・入力データの特徴量を任意の数の変数に圧縮できる</a:t>
            </a:r>
            <a:endParaRPr kumimoji="1" lang="en-US" altLang="ja-JP" sz="2400" dirty="0">
              <a:solidFill>
                <a:schemeClr val="bg2">
                  <a:lumMod val="25000"/>
                </a:schemeClr>
              </a:solidFill>
            </a:endParaRPr>
          </a:p>
        </p:txBody>
      </p:sp>
      <p:sp>
        <p:nvSpPr>
          <p:cNvPr id="8" name="テキスト ボックス 7">
            <a:extLst>
              <a:ext uri="{FF2B5EF4-FFF2-40B4-BE49-F238E27FC236}">
                <a16:creationId xmlns:a16="http://schemas.microsoft.com/office/drawing/2014/main" id="{222E9246-7CF5-9A00-7C4E-973BED301C8C}"/>
              </a:ext>
            </a:extLst>
          </p:cNvPr>
          <p:cNvSpPr txBox="1"/>
          <p:nvPr/>
        </p:nvSpPr>
        <p:spPr>
          <a:xfrm>
            <a:off x="6766514" y="5076469"/>
            <a:ext cx="5082586" cy="461665"/>
          </a:xfrm>
          <a:prstGeom prst="rect">
            <a:avLst/>
          </a:prstGeom>
          <a:noFill/>
        </p:spPr>
        <p:txBody>
          <a:bodyPr wrap="square">
            <a:spAutoFit/>
          </a:bodyPr>
          <a:lstStyle/>
          <a:p>
            <a:r>
              <a:rPr lang="ja-JP" altLang="en-US" sz="2400"/>
              <a:t>今回の特徴量の数：</a:t>
            </a:r>
            <a:r>
              <a:rPr lang="en-US" altLang="ja-JP" sz="2400" dirty="0">
                <a:solidFill>
                  <a:srgbClr val="FF0000"/>
                </a:solidFill>
              </a:rPr>
              <a:t>100, 200, 300</a:t>
            </a:r>
            <a:endParaRPr lang="ja-JP" altLang="en-US" sz="2400">
              <a:solidFill>
                <a:srgbClr val="FF0000"/>
              </a:solidFill>
            </a:endParaRPr>
          </a:p>
        </p:txBody>
      </p:sp>
      <p:sp>
        <p:nvSpPr>
          <p:cNvPr id="10" name="テキスト ボックス 9">
            <a:extLst>
              <a:ext uri="{FF2B5EF4-FFF2-40B4-BE49-F238E27FC236}">
                <a16:creationId xmlns:a16="http://schemas.microsoft.com/office/drawing/2014/main" id="{207AA091-3500-8752-7238-013AABA2DA45}"/>
              </a:ext>
            </a:extLst>
          </p:cNvPr>
          <p:cNvSpPr txBox="1"/>
          <p:nvPr/>
        </p:nvSpPr>
        <p:spPr>
          <a:xfrm>
            <a:off x="6620014" y="5710703"/>
            <a:ext cx="5571986" cy="830997"/>
          </a:xfrm>
          <a:prstGeom prst="rect">
            <a:avLst/>
          </a:prstGeom>
          <a:noFill/>
        </p:spPr>
        <p:txBody>
          <a:bodyPr wrap="square">
            <a:spAutoFit/>
          </a:bodyPr>
          <a:lstStyle/>
          <a:p>
            <a:pPr algn="ctr"/>
            <a:r>
              <a:rPr lang="ja-JP" altLang="en-US" sz="2400" b="1">
                <a:solidFill>
                  <a:schemeClr val="accent1"/>
                </a:solidFill>
              </a:rPr>
              <a:t>バブル領域とランダムな領域の</a:t>
            </a:r>
            <a:endParaRPr lang="en-US" altLang="ja-JP" sz="2400" b="1" dirty="0">
              <a:solidFill>
                <a:schemeClr val="accent1"/>
              </a:solidFill>
            </a:endParaRPr>
          </a:p>
          <a:p>
            <a:pPr algn="ctr"/>
            <a:r>
              <a:rPr lang="ja-JP" altLang="en-US" sz="2400" b="1">
                <a:solidFill>
                  <a:schemeClr val="accent1"/>
                </a:solidFill>
              </a:rPr>
              <a:t>特徴量の違いを判断</a:t>
            </a:r>
          </a:p>
        </p:txBody>
      </p:sp>
      <p:grpSp>
        <p:nvGrpSpPr>
          <p:cNvPr id="11" name="グループ化 10">
            <a:extLst>
              <a:ext uri="{FF2B5EF4-FFF2-40B4-BE49-F238E27FC236}">
                <a16:creationId xmlns:a16="http://schemas.microsoft.com/office/drawing/2014/main" id="{E1FB9544-6EC9-CAB4-9CA4-2A45F9FC757E}"/>
              </a:ext>
            </a:extLst>
          </p:cNvPr>
          <p:cNvGrpSpPr/>
          <p:nvPr/>
        </p:nvGrpSpPr>
        <p:grpSpPr>
          <a:xfrm>
            <a:off x="1212229" y="5184632"/>
            <a:ext cx="990316" cy="987438"/>
            <a:chOff x="7590971" y="1685615"/>
            <a:chExt cx="2732026" cy="2738805"/>
          </a:xfrm>
        </p:grpSpPr>
        <p:pic>
          <p:nvPicPr>
            <p:cNvPr id="12" name="図 11">
              <a:extLst>
                <a:ext uri="{FF2B5EF4-FFF2-40B4-BE49-F238E27FC236}">
                  <a16:creationId xmlns:a16="http://schemas.microsoft.com/office/drawing/2014/main" id="{A4F26290-FAAC-CB6F-2C02-C7FC10628388}"/>
                </a:ext>
              </a:extLst>
            </p:cNvPr>
            <p:cNvPicPr>
              <a:picLocks noChangeAspect="1"/>
            </p:cNvPicPr>
            <p:nvPr/>
          </p:nvPicPr>
          <p:blipFill>
            <a:blip r:embed="rId14"/>
            <a:srcRect l="1167" t="19387" r="92481" b="4442"/>
            <a:stretch/>
          </p:blipFill>
          <p:spPr>
            <a:xfrm>
              <a:off x="7590971" y="1685615"/>
              <a:ext cx="1687235" cy="1686041"/>
            </a:xfrm>
            <a:prstGeom prst="rect">
              <a:avLst/>
            </a:prstGeom>
          </p:spPr>
        </p:pic>
        <p:pic>
          <p:nvPicPr>
            <p:cNvPr id="13" name="図 12">
              <a:extLst>
                <a:ext uri="{FF2B5EF4-FFF2-40B4-BE49-F238E27FC236}">
                  <a16:creationId xmlns:a16="http://schemas.microsoft.com/office/drawing/2014/main" id="{6B52A157-4DAA-6965-FD2D-878541AFC1B1}"/>
                </a:ext>
              </a:extLst>
            </p:cNvPr>
            <p:cNvPicPr>
              <a:picLocks noChangeAspect="1"/>
            </p:cNvPicPr>
            <p:nvPr/>
          </p:nvPicPr>
          <p:blipFill>
            <a:blip r:embed="rId14"/>
            <a:srcRect l="9517" t="19387" r="84131" b="4442"/>
            <a:stretch/>
          </p:blipFill>
          <p:spPr>
            <a:xfrm>
              <a:off x="7689062" y="1780548"/>
              <a:ext cx="1687236" cy="1686041"/>
            </a:xfrm>
            <a:prstGeom prst="rect">
              <a:avLst/>
            </a:prstGeom>
          </p:spPr>
        </p:pic>
        <p:pic>
          <p:nvPicPr>
            <p:cNvPr id="14" name="図 13">
              <a:extLst>
                <a:ext uri="{FF2B5EF4-FFF2-40B4-BE49-F238E27FC236}">
                  <a16:creationId xmlns:a16="http://schemas.microsoft.com/office/drawing/2014/main" id="{7C6C7DDB-C85E-CA28-5E57-904E239BAF10}"/>
                </a:ext>
              </a:extLst>
            </p:cNvPr>
            <p:cNvPicPr>
              <a:picLocks noChangeAspect="1"/>
            </p:cNvPicPr>
            <p:nvPr/>
          </p:nvPicPr>
          <p:blipFill>
            <a:blip r:embed="rId14"/>
            <a:srcRect l="17860" t="19387" r="75877" b="4442"/>
            <a:stretch/>
          </p:blipFill>
          <p:spPr>
            <a:xfrm>
              <a:off x="7797740" y="1879170"/>
              <a:ext cx="1663547" cy="1686041"/>
            </a:xfrm>
            <a:prstGeom prst="rect">
              <a:avLst/>
            </a:prstGeom>
          </p:spPr>
        </p:pic>
        <p:pic>
          <p:nvPicPr>
            <p:cNvPr id="15" name="図 14">
              <a:extLst>
                <a:ext uri="{FF2B5EF4-FFF2-40B4-BE49-F238E27FC236}">
                  <a16:creationId xmlns:a16="http://schemas.microsoft.com/office/drawing/2014/main" id="{5A85DA0D-4225-C564-13DA-D510A7268DBC}"/>
                </a:ext>
              </a:extLst>
            </p:cNvPr>
            <p:cNvPicPr>
              <a:picLocks noChangeAspect="1"/>
            </p:cNvPicPr>
            <p:nvPr/>
          </p:nvPicPr>
          <p:blipFill>
            <a:blip r:embed="rId14"/>
            <a:srcRect l="26140" t="19387" r="67597" b="4442"/>
            <a:stretch/>
          </p:blipFill>
          <p:spPr>
            <a:xfrm>
              <a:off x="7889931" y="1977792"/>
              <a:ext cx="1663547" cy="1686041"/>
            </a:xfrm>
            <a:prstGeom prst="rect">
              <a:avLst/>
            </a:prstGeom>
          </p:spPr>
        </p:pic>
        <p:pic>
          <p:nvPicPr>
            <p:cNvPr id="16" name="図 15">
              <a:extLst>
                <a:ext uri="{FF2B5EF4-FFF2-40B4-BE49-F238E27FC236}">
                  <a16:creationId xmlns:a16="http://schemas.microsoft.com/office/drawing/2014/main" id="{6AE07186-3E48-C4AC-611A-E73591E04633}"/>
                </a:ext>
              </a:extLst>
            </p:cNvPr>
            <p:cNvPicPr>
              <a:picLocks noChangeAspect="1"/>
            </p:cNvPicPr>
            <p:nvPr/>
          </p:nvPicPr>
          <p:blipFill>
            <a:blip r:embed="rId14"/>
            <a:srcRect l="34377" t="19387" r="59360" b="4442"/>
            <a:stretch/>
          </p:blipFill>
          <p:spPr>
            <a:xfrm>
              <a:off x="7982122" y="2076414"/>
              <a:ext cx="1663547" cy="1686041"/>
            </a:xfrm>
            <a:prstGeom prst="rect">
              <a:avLst/>
            </a:prstGeom>
          </p:spPr>
        </p:pic>
        <p:pic>
          <p:nvPicPr>
            <p:cNvPr id="20" name="図 19">
              <a:extLst>
                <a:ext uri="{FF2B5EF4-FFF2-40B4-BE49-F238E27FC236}">
                  <a16:creationId xmlns:a16="http://schemas.microsoft.com/office/drawing/2014/main" id="{306F7563-9317-0B0F-E0FD-E81D7F16A9CE}"/>
                </a:ext>
              </a:extLst>
            </p:cNvPr>
            <p:cNvPicPr>
              <a:picLocks noChangeAspect="1"/>
            </p:cNvPicPr>
            <p:nvPr/>
          </p:nvPicPr>
          <p:blipFill>
            <a:blip r:embed="rId14"/>
            <a:srcRect l="42709" t="19387" r="51028" b="4442"/>
            <a:stretch/>
          </p:blipFill>
          <p:spPr>
            <a:xfrm>
              <a:off x="8090800" y="2175036"/>
              <a:ext cx="1663547" cy="1686041"/>
            </a:xfrm>
            <a:prstGeom prst="rect">
              <a:avLst/>
            </a:prstGeom>
          </p:spPr>
        </p:pic>
        <p:pic>
          <p:nvPicPr>
            <p:cNvPr id="21" name="図 20">
              <a:extLst>
                <a:ext uri="{FF2B5EF4-FFF2-40B4-BE49-F238E27FC236}">
                  <a16:creationId xmlns:a16="http://schemas.microsoft.com/office/drawing/2014/main" id="{FB3C873C-755C-24B5-A1E9-C3E124F6A2CB}"/>
                </a:ext>
              </a:extLst>
            </p:cNvPr>
            <p:cNvPicPr>
              <a:picLocks noChangeAspect="1"/>
            </p:cNvPicPr>
            <p:nvPr/>
          </p:nvPicPr>
          <p:blipFill>
            <a:blip r:embed="rId14"/>
            <a:srcRect l="51006" t="19387" r="42642" b="4442"/>
            <a:stretch/>
          </p:blipFill>
          <p:spPr>
            <a:xfrm>
              <a:off x="8189761" y="2273658"/>
              <a:ext cx="1687236" cy="1686041"/>
            </a:xfrm>
            <a:prstGeom prst="rect">
              <a:avLst/>
            </a:prstGeom>
          </p:spPr>
        </p:pic>
        <p:pic>
          <p:nvPicPr>
            <p:cNvPr id="22" name="図 21">
              <a:extLst>
                <a:ext uri="{FF2B5EF4-FFF2-40B4-BE49-F238E27FC236}">
                  <a16:creationId xmlns:a16="http://schemas.microsoft.com/office/drawing/2014/main" id="{E2107FE5-23C2-DB81-4434-194E40585082}"/>
                </a:ext>
              </a:extLst>
            </p:cNvPr>
            <p:cNvPicPr>
              <a:picLocks noChangeAspect="1"/>
            </p:cNvPicPr>
            <p:nvPr/>
          </p:nvPicPr>
          <p:blipFill>
            <a:blip r:embed="rId14"/>
            <a:srcRect l="59324" t="19387" r="34372" b="4442"/>
            <a:stretch/>
          </p:blipFill>
          <p:spPr>
            <a:xfrm>
              <a:off x="8279670" y="2372280"/>
              <a:ext cx="1674565" cy="1686041"/>
            </a:xfrm>
            <a:prstGeom prst="rect">
              <a:avLst/>
            </a:prstGeom>
          </p:spPr>
        </p:pic>
        <p:pic>
          <p:nvPicPr>
            <p:cNvPr id="24" name="図 23">
              <a:extLst>
                <a:ext uri="{FF2B5EF4-FFF2-40B4-BE49-F238E27FC236}">
                  <a16:creationId xmlns:a16="http://schemas.microsoft.com/office/drawing/2014/main" id="{8C807B94-9E30-105D-DAF2-C08CE3DAC2EC}"/>
                </a:ext>
              </a:extLst>
            </p:cNvPr>
            <p:cNvPicPr>
              <a:picLocks noChangeAspect="1"/>
            </p:cNvPicPr>
            <p:nvPr/>
          </p:nvPicPr>
          <p:blipFill>
            <a:blip r:embed="rId14"/>
            <a:srcRect l="67592" t="19387" r="26104" b="4442"/>
            <a:stretch/>
          </p:blipFill>
          <p:spPr>
            <a:xfrm>
              <a:off x="8371861" y="2442513"/>
              <a:ext cx="1674564" cy="1686041"/>
            </a:xfrm>
            <a:prstGeom prst="rect">
              <a:avLst/>
            </a:prstGeom>
          </p:spPr>
        </p:pic>
        <p:pic>
          <p:nvPicPr>
            <p:cNvPr id="25" name="図 24">
              <a:extLst>
                <a:ext uri="{FF2B5EF4-FFF2-40B4-BE49-F238E27FC236}">
                  <a16:creationId xmlns:a16="http://schemas.microsoft.com/office/drawing/2014/main" id="{B04B43E9-A0F9-555D-0453-0E16CB6ED175}"/>
                </a:ext>
              </a:extLst>
            </p:cNvPr>
            <p:cNvPicPr>
              <a:picLocks noChangeAspect="1"/>
            </p:cNvPicPr>
            <p:nvPr/>
          </p:nvPicPr>
          <p:blipFill>
            <a:blip r:embed="rId14"/>
            <a:srcRect l="75878" t="19387" r="17818" b="4442"/>
            <a:stretch/>
          </p:blipFill>
          <p:spPr>
            <a:xfrm>
              <a:off x="8464052" y="2541135"/>
              <a:ext cx="1674564" cy="1686041"/>
            </a:xfrm>
            <a:prstGeom prst="rect">
              <a:avLst/>
            </a:prstGeom>
          </p:spPr>
        </p:pic>
        <p:pic>
          <p:nvPicPr>
            <p:cNvPr id="26" name="図 25">
              <a:extLst>
                <a:ext uri="{FF2B5EF4-FFF2-40B4-BE49-F238E27FC236}">
                  <a16:creationId xmlns:a16="http://schemas.microsoft.com/office/drawing/2014/main" id="{05FD2134-C137-028D-BBA7-BDAD17E5E4F7}"/>
                </a:ext>
              </a:extLst>
            </p:cNvPr>
            <p:cNvPicPr>
              <a:picLocks noChangeAspect="1"/>
            </p:cNvPicPr>
            <p:nvPr/>
          </p:nvPicPr>
          <p:blipFill>
            <a:blip r:embed="rId14"/>
            <a:srcRect l="84237" t="19387" r="9459" b="4442"/>
            <a:stretch/>
          </p:blipFill>
          <p:spPr>
            <a:xfrm>
              <a:off x="8556242" y="2639757"/>
              <a:ext cx="1674565" cy="1686041"/>
            </a:xfrm>
            <a:prstGeom prst="rect">
              <a:avLst/>
            </a:prstGeom>
          </p:spPr>
        </p:pic>
        <p:pic>
          <p:nvPicPr>
            <p:cNvPr id="27" name="図 26">
              <a:extLst>
                <a:ext uri="{FF2B5EF4-FFF2-40B4-BE49-F238E27FC236}">
                  <a16:creationId xmlns:a16="http://schemas.microsoft.com/office/drawing/2014/main" id="{1B8C3449-3D4B-157D-81CF-4B1E711185AF}"/>
                </a:ext>
              </a:extLst>
            </p:cNvPr>
            <p:cNvPicPr>
              <a:picLocks noChangeAspect="1"/>
            </p:cNvPicPr>
            <p:nvPr/>
          </p:nvPicPr>
          <p:blipFill>
            <a:blip r:embed="rId14"/>
            <a:srcRect l="92461" t="19387" r="1235" b="4442"/>
            <a:stretch/>
          </p:blipFill>
          <p:spPr>
            <a:xfrm>
              <a:off x="8648431" y="2738379"/>
              <a:ext cx="1674566" cy="1686041"/>
            </a:xfrm>
            <a:prstGeom prst="rect">
              <a:avLst/>
            </a:prstGeom>
          </p:spPr>
        </p:pic>
      </p:grpSp>
      <p:cxnSp>
        <p:nvCxnSpPr>
          <p:cNvPr id="23" name="直線矢印コネクタ 22">
            <a:extLst>
              <a:ext uri="{FF2B5EF4-FFF2-40B4-BE49-F238E27FC236}">
                <a16:creationId xmlns:a16="http://schemas.microsoft.com/office/drawing/2014/main" id="{11A41492-2A7B-9A87-FBFC-C210D45B852B}"/>
              </a:ext>
            </a:extLst>
          </p:cNvPr>
          <p:cNvCxnSpPr>
            <a:cxnSpLocks/>
          </p:cNvCxnSpPr>
          <p:nvPr/>
        </p:nvCxnSpPr>
        <p:spPr>
          <a:xfrm flipV="1">
            <a:off x="1564771" y="3070747"/>
            <a:ext cx="2314747" cy="611393"/>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28" name="直線矢印コネクタ 27">
            <a:extLst>
              <a:ext uri="{FF2B5EF4-FFF2-40B4-BE49-F238E27FC236}">
                <a16:creationId xmlns:a16="http://schemas.microsoft.com/office/drawing/2014/main" id="{C3CF3322-757C-6F26-56F3-D2B30E3A8797}"/>
              </a:ext>
            </a:extLst>
          </p:cNvPr>
          <p:cNvCxnSpPr>
            <a:cxnSpLocks/>
          </p:cNvCxnSpPr>
          <p:nvPr/>
        </p:nvCxnSpPr>
        <p:spPr>
          <a:xfrm flipH="1" flipV="1">
            <a:off x="950924" y="3431535"/>
            <a:ext cx="432452" cy="254657"/>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cxnSp>
        <p:nvCxnSpPr>
          <p:cNvPr id="32" name="直線矢印コネクタ 31">
            <a:extLst>
              <a:ext uri="{FF2B5EF4-FFF2-40B4-BE49-F238E27FC236}">
                <a16:creationId xmlns:a16="http://schemas.microsoft.com/office/drawing/2014/main" id="{479106EE-BD10-A4B9-2856-DB49A97B1072}"/>
              </a:ext>
            </a:extLst>
          </p:cNvPr>
          <p:cNvCxnSpPr>
            <a:cxnSpLocks/>
          </p:cNvCxnSpPr>
          <p:nvPr/>
        </p:nvCxnSpPr>
        <p:spPr>
          <a:xfrm flipH="1" flipV="1">
            <a:off x="1041547" y="2013656"/>
            <a:ext cx="432453" cy="1528615"/>
          </a:xfrm>
          <a:prstGeom prst="straightConnector1">
            <a:avLst/>
          </a:prstGeom>
          <a:ln w="57150">
            <a:tailEnd type="triangle"/>
          </a:ln>
        </p:spPr>
        <p:style>
          <a:lnRef idx="3">
            <a:schemeClr val="accent2"/>
          </a:lnRef>
          <a:fillRef idx="0">
            <a:schemeClr val="accent2"/>
          </a:fillRef>
          <a:effectRef idx="2">
            <a:schemeClr val="accent2"/>
          </a:effectRef>
          <a:fontRef idx="minor">
            <a:schemeClr val="tx1"/>
          </a:fontRef>
        </p:style>
      </p:cxnSp>
      <p:sp>
        <p:nvSpPr>
          <p:cNvPr id="41" name="テキスト ボックス 40">
            <a:extLst>
              <a:ext uri="{FF2B5EF4-FFF2-40B4-BE49-F238E27FC236}">
                <a16:creationId xmlns:a16="http://schemas.microsoft.com/office/drawing/2014/main" id="{BCAFA2EA-E799-900D-1704-08F17F394AED}"/>
              </a:ext>
            </a:extLst>
          </p:cNvPr>
          <p:cNvSpPr txBox="1"/>
          <p:nvPr/>
        </p:nvSpPr>
        <p:spPr>
          <a:xfrm flipH="1">
            <a:off x="3890324" y="2755790"/>
            <a:ext cx="352695" cy="523220"/>
          </a:xfrm>
          <a:prstGeom prst="rect">
            <a:avLst/>
          </a:prstGeom>
          <a:noFill/>
        </p:spPr>
        <p:txBody>
          <a:bodyPr wrap="square" rtlCol="0">
            <a:spAutoFit/>
          </a:bodyPr>
          <a:lstStyle/>
          <a:p>
            <a:r>
              <a:rPr kumimoji="1" lang="en-US" altLang="ja-JP" sz="2800" b="1" dirty="0">
                <a:solidFill>
                  <a:schemeClr val="accent2"/>
                </a:solidFill>
              </a:rPr>
              <a:t>x</a:t>
            </a:r>
            <a:endParaRPr kumimoji="1" lang="ja-JP" altLang="en-US" sz="2800" b="1">
              <a:solidFill>
                <a:schemeClr val="accent2"/>
              </a:solidFill>
            </a:endParaRPr>
          </a:p>
        </p:txBody>
      </p:sp>
      <p:sp>
        <p:nvSpPr>
          <p:cNvPr id="46" name="テキスト ボックス 45">
            <a:extLst>
              <a:ext uri="{FF2B5EF4-FFF2-40B4-BE49-F238E27FC236}">
                <a16:creationId xmlns:a16="http://schemas.microsoft.com/office/drawing/2014/main" id="{1A2E284F-C08F-D45B-B66B-0138C7930302}"/>
              </a:ext>
            </a:extLst>
          </p:cNvPr>
          <p:cNvSpPr txBox="1"/>
          <p:nvPr/>
        </p:nvSpPr>
        <p:spPr>
          <a:xfrm flipH="1">
            <a:off x="865199" y="1483162"/>
            <a:ext cx="352695" cy="523220"/>
          </a:xfrm>
          <a:prstGeom prst="rect">
            <a:avLst/>
          </a:prstGeom>
          <a:noFill/>
        </p:spPr>
        <p:txBody>
          <a:bodyPr wrap="square" rtlCol="0">
            <a:spAutoFit/>
          </a:bodyPr>
          <a:lstStyle/>
          <a:p>
            <a:r>
              <a:rPr kumimoji="1" lang="en-US" altLang="ja-JP" sz="2800" b="1" dirty="0">
                <a:solidFill>
                  <a:schemeClr val="accent2"/>
                </a:solidFill>
              </a:rPr>
              <a:t>y</a:t>
            </a:r>
            <a:endParaRPr kumimoji="1" lang="ja-JP" altLang="en-US" sz="2800" b="1">
              <a:solidFill>
                <a:schemeClr val="accent2"/>
              </a:solidFill>
            </a:endParaRPr>
          </a:p>
        </p:txBody>
      </p:sp>
      <p:sp>
        <p:nvSpPr>
          <p:cNvPr id="47" name="テキスト ボックス 46">
            <a:extLst>
              <a:ext uri="{FF2B5EF4-FFF2-40B4-BE49-F238E27FC236}">
                <a16:creationId xmlns:a16="http://schemas.microsoft.com/office/drawing/2014/main" id="{9BFE97E6-C3CC-8E6A-068E-9C348ACB5E58}"/>
              </a:ext>
            </a:extLst>
          </p:cNvPr>
          <p:cNvSpPr txBox="1"/>
          <p:nvPr/>
        </p:nvSpPr>
        <p:spPr>
          <a:xfrm flipH="1">
            <a:off x="655619" y="3064926"/>
            <a:ext cx="352695" cy="523220"/>
          </a:xfrm>
          <a:prstGeom prst="rect">
            <a:avLst/>
          </a:prstGeom>
          <a:noFill/>
        </p:spPr>
        <p:txBody>
          <a:bodyPr wrap="square" rtlCol="0">
            <a:spAutoFit/>
          </a:bodyPr>
          <a:lstStyle/>
          <a:p>
            <a:r>
              <a:rPr kumimoji="1" lang="en-US" altLang="ja-JP" sz="2800" b="1" dirty="0">
                <a:solidFill>
                  <a:schemeClr val="accent2"/>
                </a:solidFill>
              </a:rPr>
              <a:t>v</a:t>
            </a:r>
            <a:endParaRPr kumimoji="1" lang="ja-JP" altLang="en-US" sz="2800" b="1">
              <a:solidFill>
                <a:schemeClr val="accent2"/>
              </a:solidFill>
            </a:endParaRPr>
          </a:p>
        </p:txBody>
      </p:sp>
      <p:sp>
        <p:nvSpPr>
          <p:cNvPr id="51" name="テキスト ボックス 50">
            <a:extLst>
              <a:ext uri="{FF2B5EF4-FFF2-40B4-BE49-F238E27FC236}">
                <a16:creationId xmlns:a16="http://schemas.microsoft.com/office/drawing/2014/main" id="{1373FAE3-F21B-95EC-C20C-91A5091B8BC1}"/>
              </a:ext>
            </a:extLst>
          </p:cNvPr>
          <p:cNvSpPr txBox="1"/>
          <p:nvPr/>
        </p:nvSpPr>
        <p:spPr>
          <a:xfrm>
            <a:off x="336975" y="3710100"/>
            <a:ext cx="3318885" cy="307777"/>
          </a:xfrm>
          <a:prstGeom prst="rect">
            <a:avLst/>
          </a:prstGeom>
          <a:noFill/>
        </p:spPr>
        <p:txBody>
          <a:bodyPr wrap="square">
            <a:spAutoFit/>
          </a:bodyPr>
          <a:lstStyle/>
          <a:p>
            <a:r>
              <a:rPr lang="en" altLang="ja-JP" sz="1400" dirty="0"/>
              <a:t>Credit: NAOJ/</a:t>
            </a:r>
            <a:r>
              <a:rPr lang="en" altLang="ja-JP" sz="1400" dirty="0" err="1"/>
              <a:t>Nobeyama</a:t>
            </a:r>
            <a:r>
              <a:rPr lang="en" altLang="ja-JP" sz="1400" dirty="0"/>
              <a:t> 45m Telescope</a:t>
            </a:r>
            <a:endParaRPr lang="ja-JP" altLang="en-US" sz="1400"/>
          </a:p>
        </p:txBody>
      </p:sp>
    </p:spTree>
    <p:extLst>
      <p:ext uri="{BB962C8B-B14F-4D97-AF65-F5344CB8AC3E}">
        <p14:creationId xmlns:p14="http://schemas.microsoft.com/office/powerpoint/2010/main" val="657474430"/>
      </p:ext>
    </p:extLst>
  </p:cSld>
  <p:clrMapOvr>
    <a:masterClrMapping/>
  </p:clrMapOvr>
  <mc:AlternateContent xmlns:mc="http://schemas.openxmlformats.org/markup-compatibility/2006" xmlns:p14="http://schemas.microsoft.com/office/powerpoint/2010/main">
    <mc:Choice Requires="p14">
      <p:transition spd="slow" p14:dur="2000" advTm="49500"/>
    </mc:Choice>
    <mc:Fallback xmlns="">
      <p:transition spd="slow" advTm="495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163F7-5E4A-FA5F-C76E-AD71EFE169D9}"/>
              </a:ext>
            </a:extLst>
          </p:cNvPr>
          <p:cNvSpPr>
            <a:spLocks noGrp="1"/>
          </p:cNvSpPr>
          <p:nvPr>
            <p:ph type="title"/>
          </p:nvPr>
        </p:nvSpPr>
        <p:spPr>
          <a:xfrm>
            <a:off x="0" y="365125"/>
            <a:ext cx="2667930" cy="529397"/>
          </a:xfrm>
        </p:spPr>
        <p:txBody>
          <a:bodyPr>
            <a:normAutofit fontScale="90000"/>
          </a:bodyPr>
          <a:lstStyle/>
          <a:p>
            <a:r>
              <a:rPr lang="ja-JP" altLang="en-US"/>
              <a:t>検証方法</a:t>
            </a:r>
            <a:endParaRPr kumimoji="1" lang="ja-JP" altLang="en-US"/>
          </a:p>
        </p:txBody>
      </p:sp>
      <p:sp>
        <p:nvSpPr>
          <p:cNvPr id="6" name="スライド番号プレースホルダー 5">
            <a:extLst>
              <a:ext uri="{FF2B5EF4-FFF2-40B4-BE49-F238E27FC236}">
                <a16:creationId xmlns:a16="http://schemas.microsoft.com/office/drawing/2014/main" id="{306319F2-F0A2-AEF9-11A7-4FE723CCD235}"/>
              </a:ext>
            </a:extLst>
          </p:cNvPr>
          <p:cNvSpPr>
            <a:spLocks noGrp="1"/>
          </p:cNvSpPr>
          <p:nvPr>
            <p:ph type="sldNum" sz="quarter" idx="12"/>
          </p:nvPr>
        </p:nvSpPr>
        <p:spPr/>
        <p:txBody>
          <a:bodyPr/>
          <a:lstStyle/>
          <a:p>
            <a:fld id="{7D61EC45-F91F-CE48-B056-4FE689AFB842}" type="slidenum">
              <a:rPr kumimoji="1" lang="ja-JP" altLang="en-US" smtClean="0"/>
              <a:t>6</a:t>
            </a:fld>
            <a:endParaRPr kumimoji="1" lang="ja-JP" altLang="en-US"/>
          </a:p>
        </p:txBody>
      </p:sp>
      <p:grpSp>
        <p:nvGrpSpPr>
          <p:cNvPr id="5" name="グループ化 4">
            <a:extLst>
              <a:ext uri="{FF2B5EF4-FFF2-40B4-BE49-F238E27FC236}">
                <a16:creationId xmlns:a16="http://schemas.microsoft.com/office/drawing/2014/main" id="{E41E73D7-6370-073F-FD1D-62F46F4B0759}"/>
              </a:ext>
            </a:extLst>
          </p:cNvPr>
          <p:cNvGrpSpPr/>
          <p:nvPr/>
        </p:nvGrpSpPr>
        <p:grpSpPr>
          <a:xfrm>
            <a:off x="7569152" y="2496850"/>
            <a:ext cx="4900997" cy="1124584"/>
            <a:chOff x="8793148" y="3845656"/>
            <a:chExt cx="3794584" cy="1124584"/>
          </a:xfrm>
        </p:grpSpPr>
        <p:sp>
          <p:nvSpPr>
            <p:cNvPr id="304" name="テキスト ボックス 303">
              <a:extLst>
                <a:ext uri="{FF2B5EF4-FFF2-40B4-BE49-F238E27FC236}">
                  <a16:creationId xmlns:a16="http://schemas.microsoft.com/office/drawing/2014/main" id="{161D419A-8E6A-D61E-526B-BF8673932391}"/>
                </a:ext>
              </a:extLst>
            </p:cNvPr>
            <p:cNvSpPr txBox="1"/>
            <p:nvPr/>
          </p:nvSpPr>
          <p:spPr>
            <a:xfrm>
              <a:off x="8793148" y="3845656"/>
              <a:ext cx="3647243" cy="461665"/>
            </a:xfrm>
            <a:prstGeom prst="rect">
              <a:avLst/>
            </a:prstGeom>
            <a:noFill/>
          </p:spPr>
          <p:txBody>
            <a:bodyPr wrap="square" rtlCol="0">
              <a:spAutoFit/>
            </a:bodyPr>
            <a:lstStyle/>
            <a:p>
              <a:r>
                <a:rPr kumimoji="1" lang="ja-JP" altLang="en-US" sz="2400" b="1">
                  <a:solidFill>
                    <a:schemeClr val="accent1"/>
                  </a:solidFill>
                </a:rPr>
                <a:t>◯バブル領域と他で特徴が同じ</a:t>
              </a:r>
              <a:endParaRPr kumimoji="1" lang="en-US" altLang="ja-JP" sz="2400" b="1" u="sng" dirty="0">
                <a:solidFill>
                  <a:schemeClr val="accent1"/>
                </a:solidFill>
              </a:endParaRPr>
            </a:p>
          </p:txBody>
        </p:sp>
        <p:sp>
          <p:nvSpPr>
            <p:cNvPr id="317" name="テキスト ボックス 316">
              <a:extLst>
                <a:ext uri="{FF2B5EF4-FFF2-40B4-BE49-F238E27FC236}">
                  <a16:creationId xmlns:a16="http://schemas.microsoft.com/office/drawing/2014/main" id="{83CCC35E-06CD-8E66-BAB3-3FD75F2E7B6A}"/>
                </a:ext>
              </a:extLst>
            </p:cNvPr>
            <p:cNvSpPr txBox="1"/>
            <p:nvPr/>
          </p:nvSpPr>
          <p:spPr>
            <a:xfrm>
              <a:off x="9105634" y="4200799"/>
              <a:ext cx="3482098" cy="769441"/>
            </a:xfrm>
            <a:prstGeom prst="rect">
              <a:avLst/>
            </a:prstGeom>
            <a:noFill/>
          </p:spPr>
          <p:txBody>
            <a:bodyPr wrap="square">
              <a:spAutoFit/>
            </a:bodyPr>
            <a:lstStyle/>
            <a:p>
              <a:r>
                <a:rPr kumimoji="1" lang="ja-JP" altLang="en-US" sz="2200"/>
                <a:t>➡︎全領域と異なる特徴量の数は</a:t>
              </a:r>
              <a:endParaRPr kumimoji="1" lang="en-US" altLang="ja-JP" sz="2200" dirty="0"/>
            </a:p>
            <a:p>
              <a:r>
                <a:rPr kumimoji="1" lang="ja-JP" altLang="en-US" sz="2200"/>
                <a:t>　</a:t>
              </a:r>
              <a:r>
                <a:rPr kumimoji="1" lang="en-US" altLang="ja-JP" sz="2200" dirty="0">
                  <a:solidFill>
                    <a:srgbClr val="FF0000"/>
                  </a:solidFill>
                </a:rPr>
                <a:t>①, ②</a:t>
              </a:r>
              <a:r>
                <a:rPr kumimoji="1" lang="ja-JP" altLang="en-US" sz="2200">
                  <a:solidFill>
                    <a:srgbClr val="FF0000"/>
                  </a:solidFill>
                </a:rPr>
                <a:t>で同じぐらい</a:t>
              </a:r>
            </a:p>
          </p:txBody>
        </p:sp>
      </p:grpSp>
      <p:grpSp>
        <p:nvGrpSpPr>
          <p:cNvPr id="9" name="グループ化 8">
            <a:extLst>
              <a:ext uri="{FF2B5EF4-FFF2-40B4-BE49-F238E27FC236}">
                <a16:creationId xmlns:a16="http://schemas.microsoft.com/office/drawing/2014/main" id="{CE0F9B9D-C380-A0E3-CBA2-59308BB39270}"/>
              </a:ext>
            </a:extLst>
          </p:cNvPr>
          <p:cNvGrpSpPr/>
          <p:nvPr/>
        </p:nvGrpSpPr>
        <p:grpSpPr>
          <a:xfrm>
            <a:off x="7549643" y="4057466"/>
            <a:ext cx="4900998" cy="1097431"/>
            <a:chOff x="8658270" y="1108618"/>
            <a:chExt cx="4900998" cy="1097431"/>
          </a:xfrm>
        </p:grpSpPr>
        <p:sp>
          <p:nvSpPr>
            <p:cNvPr id="305" name="テキスト ボックス 304">
              <a:extLst>
                <a:ext uri="{FF2B5EF4-FFF2-40B4-BE49-F238E27FC236}">
                  <a16:creationId xmlns:a16="http://schemas.microsoft.com/office/drawing/2014/main" id="{F38C9D70-3926-B4B8-6896-DED8869550D5}"/>
                </a:ext>
              </a:extLst>
            </p:cNvPr>
            <p:cNvSpPr txBox="1"/>
            <p:nvPr/>
          </p:nvSpPr>
          <p:spPr>
            <a:xfrm>
              <a:off x="8658270" y="1108618"/>
              <a:ext cx="4900998" cy="461665"/>
            </a:xfrm>
            <a:prstGeom prst="rect">
              <a:avLst/>
            </a:prstGeom>
            <a:noFill/>
          </p:spPr>
          <p:txBody>
            <a:bodyPr wrap="square" rtlCol="0">
              <a:spAutoFit/>
            </a:bodyPr>
            <a:lstStyle/>
            <a:p>
              <a:r>
                <a:rPr kumimoji="1" lang="ja-JP" altLang="en-US" sz="2400" b="1">
                  <a:solidFill>
                    <a:schemeClr val="accent1"/>
                  </a:solidFill>
                </a:rPr>
                <a:t>◯バブル領域と他で特徴が異なる</a:t>
              </a:r>
              <a:endParaRPr kumimoji="1" lang="en-US" altLang="ja-JP" sz="2400" b="1" u="sng" dirty="0">
                <a:solidFill>
                  <a:schemeClr val="accent1"/>
                </a:solidFill>
              </a:endParaRPr>
            </a:p>
          </p:txBody>
        </p:sp>
        <p:sp>
          <p:nvSpPr>
            <p:cNvPr id="319" name="テキスト ボックス 318">
              <a:extLst>
                <a:ext uri="{FF2B5EF4-FFF2-40B4-BE49-F238E27FC236}">
                  <a16:creationId xmlns:a16="http://schemas.microsoft.com/office/drawing/2014/main" id="{187083AA-E8B4-AA45-790A-89F7581B1738}"/>
                </a:ext>
              </a:extLst>
            </p:cNvPr>
            <p:cNvSpPr txBox="1"/>
            <p:nvPr/>
          </p:nvSpPr>
          <p:spPr>
            <a:xfrm>
              <a:off x="8990932" y="1436608"/>
              <a:ext cx="4486550" cy="769441"/>
            </a:xfrm>
            <a:prstGeom prst="rect">
              <a:avLst/>
            </a:prstGeom>
            <a:noFill/>
          </p:spPr>
          <p:txBody>
            <a:bodyPr wrap="square">
              <a:spAutoFit/>
            </a:bodyPr>
            <a:lstStyle/>
            <a:p>
              <a:r>
                <a:rPr kumimoji="1" lang="ja-JP" altLang="en-US" sz="2200"/>
                <a:t>➡︎全領域と異なる特徴量の数は</a:t>
              </a:r>
              <a:endParaRPr kumimoji="1" lang="en-US" altLang="ja-JP" sz="2200" dirty="0"/>
            </a:p>
            <a:p>
              <a:r>
                <a:rPr kumimoji="1" lang="ja-JP" altLang="en-US" sz="2200"/>
                <a:t>　</a:t>
              </a:r>
              <a:r>
                <a:rPr kumimoji="1" lang="en-US" altLang="ja-JP" sz="2200" dirty="0">
                  <a:solidFill>
                    <a:srgbClr val="FF0000"/>
                  </a:solidFill>
                </a:rPr>
                <a:t>②</a:t>
              </a:r>
              <a:r>
                <a:rPr kumimoji="1" lang="ja-JP" altLang="en-US" sz="2200">
                  <a:solidFill>
                    <a:srgbClr val="FF0000"/>
                  </a:solidFill>
                </a:rPr>
                <a:t>より</a:t>
              </a:r>
              <a:r>
                <a:rPr kumimoji="1" lang="en-US" altLang="ja-JP" sz="2200" dirty="0">
                  <a:solidFill>
                    <a:srgbClr val="FF0000"/>
                  </a:solidFill>
                </a:rPr>
                <a:t>①</a:t>
              </a:r>
              <a:r>
                <a:rPr kumimoji="1" lang="ja-JP" altLang="en-US" sz="2200">
                  <a:solidFill>
                    <a:srgbClr val="FF0000"/>
                  </a:solidFill>
                </a:rPr>
                <a:t>の方が多くなる</a:t>
              </a:r>
            </a:p>
          </p:txBody>
        </p:sp>
      </p:grpSp>
      <p:grpSp>
        <p:nvGrpSpPr>
          <p:cNvPr id="8" name="グループ化 7">
            <a:extLst>
              <a:ext uri="{FF2B5EF4-FFF2-40B4-BE49-F238E27FC236}">
                <a16:creationId xmlns:a16="http://schemas.microsoft.com/office/drawing/2014/main" id="{8BC52826-B3BE-9DF9-06DD-F4F2622683E6}"/>
              </a:ext>
            </a:extLst>
          </p:cNvPr>
          <p:cNvGrpSpPr/>
          <p:nvPr/>
        </p:nvGrpSpPr>
        <p:grpSpPr>
          <a:xfrm>
            <a:off x="-616085" y="1440463"/>
            <a:ext cx="3714483" cy="4838853"/>
            <a:chOff x="-242038" y="1317790"/>
            <a:chExt cx="3476393" cy="4373953"/>
          </a:xfrm>
        </p:grpSpPr>
        <p:grpSp>
          <p:nvGrpSpPr>
            <p:cNvPr id="148" name="グループ化 147">
              <a:extLst>
                <a:ext uri="{FF2B5EF4-FFF2-40B4-BE49-F238E27FC236}">
                  <a16:creationId xmlns:a16="http://schemas.microsoft.com/office/drawing/2014/main" id="{82D6775D-627B-88D5-8057-17EA627C4B43}"/>
                </a:ext>
              </a:extLst>
            </p:cNvPr>
            <p:cNvGrpSpPr/>
            <p:nvPr/>
          </p:nvGrpSpPr>
          <p:grpSpPr>
            <a:xfrm rot="16200000">
              <a:off x="-690818" y="1766570"/>
              <a:ext cx="4373953" cy="3476393"/>
              <a:chOff x="1336674" y="1452007"/>
              <a:chExt cx="5842000" cy="4381500"/>
            </a:xfrm>
          </p:grpSpPr>
          <p:grpSp>
            <p:nvGrpSpPr>
              <p:cNvPr id="147" name="グループ化 146">
                <a:extLst>
                  <a:ext uri="{FF2B5EF4-FFF2-40B4-BE49-F238E27FC236}">
                    <a16:creationId xmlns:a16="http://schemas.microsoft.com/office/drawing/2014/main" id="{92766332-902B-AA75-29F8-A5957D674C9C}"/>
                  </a:ext>
                </a:extLst>
              </p:cNvPr>
              <p:cNvGrpSpPr/>
              <p:nvPr/>
            </p:nvGrpSpPr>
            <p:grpSpPr>
              <a:xfrm>
                <a:off x="2232740" y="2359717"/>
                <a:ext cx="4164205" cy="2288949"/>
                <a:chOff x="2232740" y="2359717"/>
                <a:chExt cx="4164205" cy="2288949"/>
              </a:xfrm>
            </p:grpSpPr>
            <p:sp>
              <p:nvSpPr>
                <p:cNvPr id="144" name="正方形/長方形 143">
                  <a:extLst>
                    <a:ext uri="{FF2B5EF4-FFF2-40B4-BE49-F238E27FC236}">
                      <a16:creationId xmlns:a16="http://schemas.microsoft.com/office/drawing/2014/main" id="{163088F4-A782-3266-9F08-0976319D850E}"/>
                    </a:ext>
                  </a:extLst>
                </p:cNvPr>
                <p:cNvSpPr/>
                <p:nvPr/>
              </p:nvSpPr>
              <p:spPr>
                <a:xfrm rot="20703422">
                  <a:off x="2250598" y="2906208"/>
                  <a:ext cx="3483206" cy="1742458"/>
                </a:xfrm>
                <a:prstGeom prst="rect">
                  <a:avLst/>
                </a:prstGeom>
                <a:solidFill>
                  <a:srgbClr val="44005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5" name="正方形/長方形 144">
                  <a:extLst>
                    <a:ext uri="{FF2B5EF4-FFF2-40B4-BE49-F238E27FC236}">
                      <a16:creationId xmlns:a16="http://schemas.microsoft.com/office/drawing/2014/main" id="{1309DEC2-9B62-334F-2D55-A24EFE488629}"/>
                    </a:ext>
                  </a:extLst>
                </p:cNvPr>
                <p:cNvSpPr/>
                <p:nvPr/>
              </p:nvSpPr>
              <p:spPr>
                <a:xfrm rot="20703422">
                  <a:off x="5544014" y="2359717"/>
                  <a:ext cx="852931" cy="880269"/>
                </a:xfrm>
                <a:prstGeom prst="rect">
                  <a:avLst/>
                </a:prstGeom>
                <a:solidFill>
                  <a:srgbClr val="44005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46" name="三角形 145">
                  <a:extLst>
                    <a:ext uri="{FF2B5EF4-FFF2-40B4-BE49-F238E27FC236}">
                      <a16:creationId xmlns:a16="http://schemas.microsoft.com/office/drawing/2014/main" id="{54DADADB-371F-2442-508D-8726C9CF54F0}"/>
                    </a:ext>
                  </a:extLst>
                </p:cNvPr>
                <p:cNvSpPr/>
                <p:nvPr/>
              </p:nvSpPr>
              <p:spPr>
                <a:xfrm rot="8855364">
                  <a:off x="2232740" y="3798393"/>
                  <a:ext cx="228097" cy="515785"/>
                </a:xfrm>
                <a:prstGeom prst="triangle">
                  <a:avLst/>
                </a:prstGeom>
                <a:solidFill>
                  <a:srgbClr val="44005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pic>
            <p:nvPicPr>
              <p:cNvPr id="143" name="図 142" descr="テレビゲームの画面&#10;&#10;低い精度で自動的に生成された説明">
                <a:extLst>
                  <a:ext uri="{FF2B5EF4-FFF2-40B4-BE49-F238E27FC236}">
                    <a16:creationId xmlns:a16="http://schemas.microsoft.com/office/drawing/2014/main" id="{96F03D3A-E53F-6224-3B3D-BF64C9621717}"/>
                  </a:ext>
                </a:extLst>
              </p:cNvPr>
              <p:cNvPicPr>
                <a:picLocks noChangeAspect="1"/>
              </p:cNvPicPr>
              <p:nvPr/>
            </p:nvPicPr>
            <p:blipFill>
              <a:blip r:embed="rId3"/>
              <a:stretch>
                <a:fillRect/>
              </a:stretch>
            </p:blipFill>
            <p:spPr>
              <a:xfrm>
                <a:off x="1336674" y="1452007"/>
                <a:ext cx="5842000" cy="4381500"/>
              </a:xfrm>
              <a:prstGeom prst="rect">
                <a:avLst/>
              </a:prstGeom>
            </p:spPr>
          </p:pic>
        </p:grpSp>
        <p:sp>
          <p:nvSpPr>
            <p:cNvPr id="211" name="正方形/長方形 210">
              <a:extLst>
                <a:ext uri="{FF2B5EF4-FFF2-40B4-BE49-F238E27FC236}">
                  <a16:creationId xmlns:a16="http://schemas.microsoft.com/office/drawing/2014/main" id="{EE7A235B-5500-9229-592B-79BAB5447816}"/>
                </a:ext>
              </a:extLst>
            </p:cNvPr>
            <p:cNvSpPr/>
            <p:nvPr/>
          </p:nvSpPr>
          <p:spPr>
            <a:xfrm>
              <a:off x="1799289" y="4013058"/>
              <a:ext cx="214705" cy="23482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108BFADD-229C-E4AF-40B6-4D5BE27E54EF}"/>
              </a:ext>
            </a:extLst>
          </p:cNvPr>
          <p:cNvGrpSpPr/>
          <p:nvPr/>
        </p:nvGrpSpPr>
        <p:grpSpPr>
          <a:xfrm>
            <a:off x="2112553" y="1123035"/>
            <a:ext cx="5484309" cy="4895042"/>
            <a:chOff x="3734036" y="1072767"/>
            <a:chExt cx="5446438" cy="4090025"/>
          </a:xfrm>
        </p:grpSpPr>
        <p:cxnSp>
          <p:nvCxnSpPr>
            <p:cNvPr id="161" name="カギ線コネクタ 160">
              <a:extLst>
                <a:ext uri="{FF2B5EF4-FFF2-40B4-BE49-F238E27FC236}">
                  <a16:creationId xmlns:a16="http://schemas.microsoft.com/office/drawing/2014/main" id="{B62B8631-674E-78FD-8A22-359F444948A8}"/>
                </a:ext>
              </a:extLst>
            </p:cNvPr>
            <p:cNvCxnSpPr>
              <a:cxnSpLocks/>
            </p:cNvCxnSpPr>
            <p:nvPr/>
          </p:nvCxnSpPr>
          <p:spPr>
            <a:xfrm flipV="1">
              <a:off x="3739542" y="1743474"/>
              <a:ext cx="1176502" cy="1098130"/>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69" name="グループ化 168">
              <a:extLst>
                <a:ext uri="{FF2B5EF4-FFF2-40B4-BE49-F238E27FC236}">
                  <a16:creationId xmlns:a16="http://schemas.microsoft.com/office/drawing/2014/main" id="{586AD4BB-944B-6BEC-1853-0ED0558C4DF2}"/>
                </a:ext>
              </a:extLst>
            </p:cNvPr>
            <p:cNvGrpSpPr/>
            <p:nvPr/>
          </p:nvGrpSpPr>
          <p:grpSpPr>
            <a:xfrm>
              <a:off x="5045584" y="1545814"/>
              <a:ext cx="602969" cy="556138"/>
              <a:chOff x="7590971" y="1685615"/>
              <a:chExt cx="2732026" cy="2738805"/>
            </a:xfrm>
          </p:grpSpPr>
          <p:pic>
            <p:nvPicPr>
              <p:cNvPr id="170" name="図 169">
                <a:extLst>
                  <a:ext uri="{FF2B5EF4-FFF2-40B4-BE49-F238E27FC236}">
                    <a16:creationId xmlns:a16="http://schemas.microsoft.com/office/drawing/2014/main" id="{2F37F598-81B1-55C2-5AB4-A53D16C2FA8F}"/>
                  </a:ext>
                </a:extLst>
              </p:cNvPr>
              <p:cNvPicPr>
                <a:picLocks noChangeAspect="1"/>
              </p:cNvPicPr>
              <p:nvPr/>
            </p:nvPicPr>
            <p:blipFill>
              <a:blip r:embed="rId4"/>
              <a:srcRect l="1167" t="19387" r="92481" b="4442"/>
              <a:stretch/>
            </p:blipFill>
            <p:spPr>
              <a:xfrm>
                <a:off x="7590971" y="1685615"/>
                <a:ext cx="1687235" cy="1686041"/>
              </a:xfrm>
              <a:prstGeom prst="rect">
                <a:avLst/>
              </a:prstGeom>
            </p:spPr>
          </p:pic>
          <p:pic>
            <p:nvPicPr>
              <p:cNvPr id="171" name="図 170">
                <a:extLst>
                  <a:ext uri="{FF2B5EF4-FFF2-40B4-BE49-F238E27FC236}">
                    <a16:creationId xmlns:a16="http://schemas.microsoft.com/office/drawing/2014/main" id="{DF9DDADF-EE76-7E66-8589-9E08EF3C3AEC}"/>
                  </a:ext>
                </a:extLst>
              </p:cNvPr>
              <p:cNvPicPr>
                <a:picLocks noChangeAspect="1"/>
              </p:cNvPicPr>
              <p:nvPr/>
            </p:nvPicPr>
            <p:blipFill>
              <a:blip r:embed="rId4"/>
              <a:srcRect l="9517" t="19387" r="84131" b="4442"/>
              <a:stretch/>
            </p:blipFill>
            <p:spPr>
              <a:xfrm>
                <a:off x="7689062" y="1780548"/>
                <a:ext cx="1687236" cy="1686041"/>
              </a:xfrm>
              <a:prstGeom prst="rect">
                <a:avLst/>
              </a:prstGeom>
            </p:spPr>
          </p:pic>
          <p:pic>
            <p:nvPicPr>
              <p:cNvPr id="172" name="図 171">
                <a:extLst>
                  <a:ext uri="{FF2B5EF4-FFF2-40B4-BE49-F238E27FC236}">
                    <a16:creationId xmlns:a16="http://schemas.microsoft.com/office/drawing/2014/main" id="{530D44F9-43A3-0190-9D9D-365E9EFFCD2B}"/>
                  </a:ext>
                </a:extLst>
              </p:cNvPr>
              <p:cNvPicPr>
                <a:picLocks noChangeAspect="1"/>
              </p:cNvPicPr>
              <p:nvPr/>
            </p:nvPicPr>
            <p:blipFill>
              <a:blip r:embed="rId4"/>
              <a:srcRect l="17860" t="19387" r="75877" b="4442"/>
              <a:stretch/>
            </p:blipFill>
            <p:spPr>
              <a:xfrm>
                <a:off x="7797740" y="1879170"/>
                <a:ext cx="1663547" cy="1686041"/>
              </a:xfrm>
              <a:prstGeom prst="rect">
                <a:avLst/>
              </a:prstGeom>
            </p:spPr>
          </p:pic>
          <p:pic>
            <p:nvPicPr>
              <p:cNvPr id="173" name="図 172">
                <a:extLst>
                  <a:ext uri="{FF2B5EF4-FFF2-40B4-BE49-F238E27FC236}">
                    <a16:creationId xmlns:a16="http://schemas.microsoft.com/office/drawing/2014/main" id="{6749A40E-23AB-0F1C-0916-72314DB5926D}"/>
                  </a:ext>
                </a:extLst>
              </p:cNvPr>
              <p:cNvPicPr>
                <a:picLocks noChangeAspect="1"/>
              </p:cNvPicPr>
              <p:nvPr/>
            </p:nvPicPr>
            <p:blipFill>
              <a:blip r:embed="rId4"/>
              <a:srcRect l="26140" t="19387" r="67597" b="4442"/>
              <a:stretch/>
            </p:blipFill>
            <p:spPr>
              <a:xfrm>
                <a:off x="7889931" y="1977792"/>
                <a:ext cx="1663547" cy="1686041"/>
              </a:xfrm>
              <a:prstGeom prst="rect">
                <a:avLst/>
              </a:prstGeom>
            </p:spPr>
          </p:pic>
          <p:pic>
            <p:nvPicPr>
              <p:cNvPr id="174" name="図 173">
                <a:extLst>
                  <a:ext uri="{FF2B5EF4-FFF2-40B4-BE49-F238E27FC236}">
                    <a16:creationId xmlns:a16="http://schemas.microsoft.com/office/drawing/2014/main" id="{0CB06A3C-BDA1-CA40-4AB0-27D4638E8850}"/>
                  </a:ext>
                </a:extLst>
              </p:cNvPr>
              <p:cNvPicPr>
                <a:picLocks noChangeAspect="1"/>
              </p:cNvPicPr>
              <p:nvPr/>
            </p:nvPicPr>
            <p:blipFill>
              <a:blip r:embed="rId4"/>
              <a:srcRect l="34377" t="19387" r="59360" b="4442"/>
              <a:stretch/>
            </p:blipFill>
            <p:spPr>
              <a:xfrm>
                <a:off x="7982122" y="2076414"/>
                <a:ext cx="1663547" cy="1686041"/>
              </a:xfrm>
              <a:prstGeom prst="rect">
                <a:avLst/>
              </a:prstGeom>
            </p:spPr>
          </p:pic>
          <p:pic>
            <p:nvPicPr>
              <p:cNvPr id="175" name="図 174">
                <a:extLst>
                  <a:ext uri="{FF2B5EF4-FFF2-40B4-BE49-F238E27FC236}">
                    <a16:creationId xmlns:a16="http://schemas.microsoft.com/office/drawing/2014/main" id="{00B1260D-31A0-EF9F-FB03-8141E2694B74}"/>
                  </a:ext>
                </a:extLst>
              </p:cNvPr>
              <p:cNvPicPr>
                <a:picLocks noChangeAspect="1"/>
              </p:cNvPicPr>
              <p:nvPr/>
            </p:nvPicPr>
            <p:blipFill>
              <a:blip r:embed="rId4"/>
              <a:srcRect l="42709" t="19387" r="51028" b="4442"/>
              <a:stretch/>
            </p:blipFill>
            <p:spPr>
              <a:xfrm>
                <a:off x="8090800" y="2175036"/>
                <a:ext cx="1663547" cy="1686041"/>
              </a:xfrm>
              <a:prstGeom prst="rect">
                <a:avLst/>
              </a:prstGeom>
            </p:spPr>
          </p:pic>
          <p:pic>
            <p:nvPicPr>
              <p:cNvPr id="176" name="図 175">
                <a:extLst>
                  <a:ext uri="{FF2B5EF4-FFF2-40B4-BE49-F238E27FC236}">
                    <a16:creationId xmlns:a16="http://schemas.microsoft.com/office/drawing/2014/main" id="{D210B77C-DB02-FB70-B391-9554168EAC10}"/>
                  </a:ext>
                </a:extLst>
              </p:cNvPr>
              <p:cNvPicPr>
                <a:picLocks noChangeAspect="1"/>
              </p:cNvPicPr>
              <p:nvPr/>
            </p:nvPicPr>
            <p:blipFill>
              <a:blip r:embed="rId4"/>
              <a:srcRect l="51006" t="19387" r="42642" b="4442"/>
              <a:stretch/>
            </p:blipFill>
            <p:spPr>
              <a:xfrm>
                <a:off x="8189761" y="2273658"/>
                <a:ext cx="1687236" cy="1686041"/>
              </a:xfrm>
              <a:prstGeom prst="rect">
                <a:avLst/>
              </a:prstGeom>
            </p:spPr>
          </p:pic>
          <p:pic>
            <p:nvPicPr>
              <p:cNvPr id="177" name="図 176">
                <a:extLst>
                  <a:ext uri="{FF2B5EF4-FFF2-40B4-BE49-F238E27FC236}">
                    <a16:creationId xmlns:a16="http://schemas.microsoft.com/office/drawing/2014/main" id="{6011D191-576F-A8A6-3482-67217A5FFA9A}"/>
                  </a:ext>
                </a:extLst>
              </p:cNvPr>
              <p:cNvPicPr>
                <a:picLocks noChangeAspect="1"/>
              </p:cNvPicPr>
              <p:nvPr/>
            </p:nvPicPr>
            <p:blipFill>
              <a:blip r:embed="rId4"/>
              <a:srcRect l="59324" t="19387" r="34372" b="4442"/>
              <a:stretch/>
            </p:blipFill>
            <p:spPr>
              <a:xfrm>
                <a:off x="8279670" y="2372280"/>
                <a:ext cx="1674565" cy="1686041"/>
              </a:xfrm>
              <a:prstGeom prst="rect">
                <a:avLst/>
              </a:prstGeom>
            </p:spPr>
          </p:pic>
          <p:pic>
            <p:nvPicPr>
              <p:cNvPr id="178" name="図 177">
                <a:extLst>
                  <a:ext uri="{FF2B5EF4-FFF2-40B4-BE49-F238E27FC236}">
                    <a16:creationId xmlns:a16="http://schemas.microsoft.com/office/drawing/2014/main" id="{747D974D-E008-0ADA-E4A8-FC087CF1BE61}"/>
                  </a:ext>
                </a:extLst>
              </p:cNvPr>
              <p:cNvPicPr>
                <a:picLocks noChangeAspect="1"/>
              </p:cNvPicPr>
              <p:nvPr/>
            </p:nvPicPr>
            <p:blipFill>
              <a:blip r:embed="rId4"/>
              <a:srcRect l="67592" t="19387" r="26104" b="4442"/>
              <a:stretch/>
            </p:blipFill>
            <p:spPr>
              <a:xfrm>
                <a:off x="8371861" y="2442513"/>
                <a:ext cx="1674564" cy="1686041"/>
              </a:xfrm>
              <a:prstGeom prst="rect">
                <a:avLst/>
              </a:prstGeom>
            </p:spPr>
          </p:pic>
          <p:pic>
            <p:nvPicPr>
              <p:cNvPr id="179" name="図 178">
                <a:extLst>
                  <a:ext uri="{FF2B5EF4-FFF2-40B4-BE49-F238E27FC236}">
                    <a16:creationId xmlns:a16="http://schemas.microsoft.com/office/drawing/2014/main" id="{4409C1A7-96DA-3FFA-0688-9FEBF9FEF0E6}"/>
                  </a:ext>
                </a:extLst>
              </p:cNvPr>
              <p:cNvPicPr>
                <a:picLocks noChangeAspect="1"/>
              </p:cNvPicPr>
              <p:nvPr/>
            </p:nvPicPr>
            <p:blipFill>
              <a:blip r:embed="rId4"/>
              <a:srcRect l="75878" t="19387" r="17818" b="4442"/>
              <a:stretch/>
            </p:blipFill>
            <p:spPr>
              <a:xfrm>
                <a:off x="8464052" y="2541135"/>
                <a:ext cx="1674564" cy="1686041"/>
              </a:xfrm>
              <a:prstGeom prst="rect">
                <a:avLst/>
              </a:prstGeom>
            </p:spPr>
          </p:pic>
          <p:pic>
            <p:nvPicPr>
              <p:cNvPr id="180" name="図 179">
                <a:extLst>
                  <a:ext uri="{FF2B5EF4-FFF2-40B4-BE49-F238E27FC236}">
                    <a16:creationId xmlns:a16="http://schemas.microsoft.com/office/drawing/2014/main" id="{2DF468AD-2194-A8AC-8C06-885AF3B10D4E}"/>
                  </a:ext>
                </a:extLst>
              </p:cNvPr>
              <p:cNvPicPr>
                <a:picLocks noChangeAspect="1"/>
              </p:cNvPicPr>
              <p:nvPr/>
            </p:nvPicPr>
            <p:blipFill>
              <a:blip r:embed="rId4"/>
              <a:srcRect l="84237" t="19387" r="9459" b="4442"/>
              <a:stretch/>
            </p:blipFill>
            <p:spPr>
              <a:xfrm>
                <a:off x="8556242" y="2639757"/>
                <a:ext cx="1674565" cy="1686041"/>
              </a:xfrm>
              <a:prstGeom prst="rect">
                <a:avLst/>
              </a:prstGeom>
            </p:spPr>
          </p:pic>
          <p:pic>
            <p:nvPicPr>
              <p:cNvPr id="181" name="図 180">
                <a:extLst>
                  <a:ext uri="{FF2B5EF4-FFF2-40B4-BE49-F238E27FC236}">
                    <a16:creationId xmlns:a16="http://schemas.microsoft.com/office/drawing/2014/main" id="{9DCFEE67-F5A3-6CB9-7313-F73ABC8DD2D4}"/>
                  </a:ext>
                </a:extLst>
              </p:cNvPr>
              <p:cNvPicPr>
                <a:picLocks noChangeAspect="1"/>
              </p:cNvPicPr>
              <p:nvPr/>
            </p:nvPicPr>
            <p:blipFill>
              <a:blip r:embed="rId4"/>
              <a:srcRect l="92461" t="19387" r="1235" b="4442"/>
              <a:stretch/>
            </p:blipFill>
            <p:spPr>
              <a:xfrm>
                <a:off x="8648431" y="2738379"/>
                <a:ext cx="1674566" cy="1686041"/>
              </a:xfrm>
              <a:prstGeom prst="rect">
                <a:avLst/>
              </a:prstGeom>
            </p:spPr>
          </p:pic>
        </p:grpSp>
        <p:sp>
          <p:nvSpPr>
            <p:cNvPr id="183" name="テキスト ボックス 182">
              <a:extLst>
                <a:ext uri="{FF2B5EF4-FFF2-40B4-BE49-F238E27FC236}">
                  <a16:creationId xmlns:a16="http://schemas.microsoft.com/office/drawing/2014/main" id="{4A57BE22-96A3-7969-0AC5-5CC42A1D01CA}"/>
                </a:ext>
              </a:extLst>
            </p:cNvPr>
            <p:cNvSpPr txBox="1"/>
            <p:nvPr/>
          </p:nvSpPr>
          <p:spPr>
            <a:xfrm>
              <a:off x="5554747" y="1668594"/>
              <a:ext cx="807586" cy="334310"/>
            </a:xfrm>
            <a:prstGeom prst="rect">
              <a:avLst/>
            </a:prstGeom>
            <a:noFill/>
          </p:spPr>
          <p:txBody>
            <a:bodyPr wrap="square">
              <a:spAutoFit/>
            </a:bodyPr>
            <a:lstStyle/>
            <a:p>
              <a:r>
                <a:rPr lang="en-US" altLang="ja-JP" sz="2000" dirty="0">
                  <a:solidFill>
                    <a:schemeClr val="accent1"/>
                  </a:solidFill>
                  <a:latin typeface="Lato" panose="020F0502020204030203" pitchFamily="34" charset="0"/>
                </a:rPr>
                <a:t>× 29</a:t>
              </a:r>
              <a:endParaRPr lang="ja-JP" altLang="en-US" sz="2000" dirty="0">
                <a:solidFill>
                  <a:schemeClr val="accent1"/>
                </a:solidFill>
              </a:endParaRPr>
            </a:p>
          </p:txBody>
        </p:sp>
        <p:grpSp>
          <p:nvGrpSpPr>
            <p:cNvPr id="184" name="グループ化 183">
              <a:extLst>
                <a:ext uri="{FF2B5EF4-FFF2-40B4-BE49-F238E27FC236}">
                  <a16:creationId xmlns:a16="http://schemas.microsoft.com/office/drawing/2014/main" id="{EC35B8D3-09B6-4DE6-BA7A-435D7451A47E}"/>
                </a:ext>
              </a:extLst>
            </p:cNvPr>
            <p:cNvGrpSpPr/>
            <p:nvPr/>
          </p:nvGrpSpPr>
          <p:grpSpPr>
            <a:xfrm>
              <a:off x="5183659" y="4473626"/>
              <a:ext cx="618144" cy="596981"/>
              <a:chOff x="7590971" y="1685615"/>
              <a:chExt cx="2732026" cy="2738805"/>
            </a:xfrm>
          </p:grpSpPr>
          <p:pic>
            <p:nvPicPr>
              <p:cNvPr id="185" name="図 184">
                <a:extLst>
                  <a:ext uri="{FF2B5EF4-FFF2-40B4-BE49-F238E27FC236}">
                    <a16:creationId xmlns:a16="http://schemas.microsoft.com/office/drawing/2014/main" id="{85B2E122-9287-6B9D-17E5-203FF10BD808}"/>
                  </a:ext>
                </a:extLst>
              </p:cNvPr>
              <p:cNvPicPr>
                <a:picLocks noChangeAspect="1"/>
              </p:cNvPicPr>
              <p:nvPr/>
            </p:nvPicPr>
            <p:blipFill>
              <a:blip r:embed="rId4"/>
              <a:srcRect l="1167" t="19387" r="92481" b="4442"/>
              <a:stretch/>
            </p:blipFill>
            <p:spPr>
              <a:xfrm>
                <a:off x="7590971" y="1685615"/>
                <a:ext cx="1687235" cy="1686041"/>
              </a:xfrm>
              <a:prstGeom prst="rect">
                <a:avLst/>
              </a:prstGeom>
            </p:spPr>
          </p:pic>
          <p:pic>
            <p:nvPicPr>
              <p:cNvPr id="186" name="図 185">
                <a:extLst>
                  <a:ext uri="{FF2B5EF4-FFF2-40B4-BE49-F238E27FC236}">
                    <a16:creationId xmlns:a16="http://schemas.microsoft.com/office/drawing/2014/main" id="{0D5772DB-75BE-934F-C49A-350A4727FC2D}"/>
                  </a:ext>
                </a:extLst>
              </p:cNvPr>
              <p:cNvPicPr>
                <a:picLocks noChangeAspect="1"/>
              </p:cNvPicPr>
              <p:nvPr/>
            </p:nvPicPr>
            <p:blipFill>
              <a:blip r:embed="rId4"/>
              <a:srcRect l="9517" t="19387" r="84131" b="4442"/>
              <a:stretch/>
            </p:blipFill>
            <p:spPr>
              <a:xfrm>
                <a:off x="7689062" y="1780548"/>
                <a:ext cx="1687236" cy="1686041"/>
              </a:xfrm>
              <a:prstGeom prst="rect">
                <a:avLst/>
              </a:prstGeom>
            </p:spPr>
          </p:pic>
          <p:pic>
            <p:nvPicPr>
              <p:cNvPr id="187" name="図 186">
                <a:extLst>
                  <a:ext uri="{FF2B5EF4-FFF2-40B4-BE49-F238E27FC236}">
                    <a16:creationId xmlns:a16="http://schemas.microsoft.com/office/drawing/2014/main" id="{56F3B38D-CB61-8D9E-253C-8A97A3709ADC}"/>
                  </a:ext>
                </a:extLst>
              </p:cNvPr>
              <p:cNvPicPr>
                <a:picLocks noChangeAspect="1"/>
              </p:cNvPicPr>
              <p:nvPr/>
            </p:nvPicPr>
            <p:blipFill>
              <a:blip r:embed="rId4"/>
              <a:srcRect l="17860" t="19387" r="75877" b="4442"/>
              <a:stretch/>
            </p:blipFill>
            <p:spPr>
              <a:xfrm>
                <a:off x="7797740" y="1879170"/>
                <a:ext cx="1663547" cy="1686041"/>
              </a:xfrm>
              <a:prstGeom prst="rect">
                <a:avLst/>
              </a:prstGeom>
            </p:spPr>
          </p:pic>
          <p:pic>
            <p:nvPicPr>
              <p:cNvPr id="188" name="図 187">
                <a:extLst>
                  <a:ext uri="{FF2B5EF4-FFF2-40B4-BE49-F238E27FC236}">
                    <a16:creationId xmlns:a16="http://schemas.microsoft.com/office/drawing/2014/main" id="{2BA2147A-9A61-00CB-48D5-8CD203C3CCB4}"/>
                  </a:ext>
                </a:extLst>
              </p:cNvPr>
              <p:cNvPicPr>
                <a:picLocks noChangeAspect="1"/>
              </p:cNvPicPr>
              <p:nvPr/>
            </p:nvPicPr>
            <p:blipFill>
              <a:blip r:embed="rId4"/>
              <a:srcRect l="26140" t="19387" r="67597" b="4442"/>
              <a:stretch/>
            </p:blipFill>
            <p:spPr>
              <a:xfrm>
                <a:off x="7889931" y="1977792"/>
                <a:ext cx="1663547" cy="1686041"/>
              </a:xfrm>
              <a:prstGeom prst="rect">
                <a:avLst/>
              </a:prstGeom>
            </p:spPr>
          </p:pic>
          <p:pic>
            <p:nvPicPr>
              <p:cNvPr id="189" name="図 188">
                <a:extLst>
                  <a:ext uri="{FF2B5EF4-FFF2-40B4-BE49-F238E27FC236}">
                    <a16:creationId xmlns:a16="http://schemas.microsoft.com/office/drawing/2014/main" id="{447E63A9-5A9E-BD21-FE95-3BF72D976817}"/>
                  </a:ext>
                </a:extLst>
              </p:cNvPr>
              <p:cNvPicPr>
                <a:picLocks noChangeAspect="1"/>
              </p:cNvPicPr>
              <p:nvPr/>
            </p:nvPicPr>
            <p:blipFill>
              <a:blip r:embed="rId4"/>
              <a:srcRect l="34377" t="19387" r="59360" b="4442"/>
              <a:stretch/>
            </p:blipFill>
            <p:spPr>
              <a:xfrm>
                <a:off x="7982122" y="2076414"/>
                <a:ext cx="1663547" cy="1686041"/>
              </a:xfrm>
              <a:prstGeom prst="rect">
                <a:avLst/>
              </a:prstGeom>
            </p:spPr>
          </p:pic>
          <p:pic>
            <p:nvPicPr>
              <p:cNvPr id="190" name="図 189">
                <a:extLst>
                  <a:ext uri="{FF2B5EF4-FFF2-40B4-BE49-F238E27FC236}">
                    <a16:creationId xmlns:a16="http://schemas.microsoft.com/office/drawing/2014/main" id="{F1DF0E93-3BF9-B0D8-A374-E1E00F2443C7}"/>
                  </a:ext>
                </a:extLst>
              </p:cNvPr>
              <p:cNvPicPr>
                <a:picLocks noChangeAspect="1"/>
              </p:cNvPicPr>
              <p:nvPr/>
            </p:nvPicPr>
            <p:blipFill>
              <a:blip r:embed="rId4"/>
              <a:srcRect l="42709" t="19387" r="51028" b="4442"/>
              <a:stretch/>
            </p:blipFill>
            <p:spPr>
              <a:xfrm>
                <a:off x="8090800" y="2175036"/>
                <a:ext cx="1663547" cy="1686041"/>
              </a:xfrm>
              <a:prstGeom prst="rect">
                <a:avLst/>
              </a:prstGeom>
            </p:spPr>
          </p:pic>
          <p:pic>
            <p:nvPicPr>
              <p:cNvPr id="191" name="図 190">
                <a:extLst>
                  <a:ext uri="{FF2B5EF4-FFF2-40B4-BE49-F238E27FC236}">
                    <a16:creationId xmlns:a16="http://schemas.microsoft.com/office/drawing/2014/main" id="{629085CE-D18A-B669-FFF3-0BBA334AA9CD}"/>
                  </a:ext>
                </a:extLst>
              </p:cNvPr>
              <p:cNvPicPr>
                <a:picLocks noChangeAspect="1"/>
              </p:cNvPicPr>
              <p:nvPr/>
            </p:nvPicPr>
            <p:blipFill>
              <a:blip r:embed="rId4"/>
              <a:srcRect l="51006" t="19387" r="42642" b="4442"/>
              <a:stretch/>
            </p:blipFill>
            <p:spPr>
              <a:xfrm>
                <a:off x="8189761" y="2273658"/>
                <a:ext cx="1687236" cy="1686041"/>
              </a:xfrm>
              <a:prstGeom prst="rect">
                <a:avLst/>
              </a:prstGeom>
            </p:spPr>
          </p:pic>
          <p:pic>
            <p:nvPicPr>
              <p:cNvPr id="192" name="図 191">
                <a:extLst>
                  <a:ext uri="{FF2B5EF4-FFF2-40B4-BE49-F238E27FC236}">
                    <a16:creationId xmlns:a16="http://schemas.microsoft.com/office/drawing/2014/main" id="{A5D91CA6-48ED-8170-4999-12D340EDD64B}"/>
                  </a:ext>
                </a:extLst>
              </p:cNvPr>
              <p:cNvPicPr>
                <a:picLocks noChangeAspect="1"/>
              </p:cNvPicPr>
              <p:nvPr/>
            </p:nvPicPr>
            <p:blipFill>
              <a:blip r:embed="rId4"/>
              <a:srcRect l="59324" t="19387" r="34372" b="4442"/>
              <a:stretch/>
            </p:blipFill>
            <p:spPr>
              <a:xfrm>
                <a:off x="8279670" y="2372280"/>
                <a:ext cx="1674565" cy="1686041"/>
              </a:xfrm>
              <a:prstGeom prst="rect">
                <a:avLst/>
              </a:prstGeom>
            </p:spPr>
          </p:pic>
          <p:pic>
            <p:nvPicPr>
              <p:cNvPr id="193" name="図 192">
                <a:extLst>
                  <a:ext uri="{FF2B5EF4-FFF2-40B4-BE49-F238E27FC236}">
                    <a16:creationId xmlns:a16="http://schemas.microsoft.com/office/drawing/2014/main" id="{728A9ECD-9F59-5C3A-5CE9-462A3BC45E65}"/>
                  </a:ext>
                </a:extLst>
              </p:cNvPr>
              <p:cNvPicPr>
                <a:picLocks noChangeAspect="1"/>
              </p:cNvPicPr>
              <p:nvPr/>
            </p:nvPicPr>
            <p:blipFill>
              <a:blip r:embed="rId4"/>
              <a:srcRect l="67592" t="19387" r="26104" b="4442"/>
              <a:stretch/>
            </p:blipFill>
            <p:spPr>
              <a:xfrm>
                <a:off x="8371861" y="2442513"/>
                <a:ext cx="1674564" cy="1686041"/>
              </a:xfrm>
              <a:prstGeom prst="rect">
                <a:avLst/>
              </a:prstGeom>
            </p:spPr>
          </p:pic>
          <p:pic>
            <p:nvPicPr>
              <p:cNvPr id="194" name="図 193">
                <a:extLst>
                  <a:ext uri="{FF2B5EF4-FFF2-40B4-BE49-F238E27FC236}">
                    <a16:creationId xmlns:a16="http://schemas.microsoft.com/office/drawing/2014/main" id="{98C7A72E-AAD6-6C11-9586-2EACF5B9569A}"/>
                  </a:ext>
                </a:extLst>
              </p:cNvPr>
              <p:cNvPicPr>
                <a:picLocks noChangeAspect="1"/>
              </p:cNvPicPr>
              <p:nvPr/>
            </p:nvPicPr>
            <p:blipFill>
              <a:blip r:embed="rId4"/>
              <a:srcRect l="75878" t="19387" r="17818" b="4442"/>
              <a:stretch/>
            </p:blipFill>
            <p:spPr>
              <a:xfrm>
                <a:off x="8464052" y="2541135"/>
                <a:ext cx="1674564" cy="1686041"/>
              </a:xfrm>
              <a:prstGeom prst="rect">
                <a:avLst/>
              </a:prstGeom>
            </p:spPr>
          </p:pic>
          <p:pic>
            <p:nvPicPr>
              <p:cNvPr id="195" name="図 194">
                <a:extLst>
                  <a:ext uri="{FF2B5EF4-FFF2-40B4-BE49-F238E27FC236}">
                    <a16:creationId xmlns:a16="http://schemas.microsoft.com/office/drawing/2014/main" id="{8654C694-1828-BA7F-7E1A-DDDBFC7713D3}"/>
                  </a:ext>
                </a:extLst>
              </p:cNvPr>
              <p:cNvPicPr>
                <a:picLocks noChangeAspect="1"/>
              </p:cNvPicPr>
              <p:nvPr/>
            </p:nvPicPr>
            <p:blipFill>
              <a:blip r:embed="rId4"/>
              <a:srcRect l="84237" t="19387" r="9459" b="4442"/>
              <a:stretch/>
            </p:blipFill>
            <p:spPr>
              <a:xfrm>
                <a:off x="8556242" y="2639757"/>
                <a:ext cx="1674565" cy="1686041"/>
              </a:xfrm>
              <a:prstGeom prst="rect">
                <a:avLst/>
              </a:prstGeom>
            </p:spPr>
          </p:pic>
          <p:pic>
            <p:nvPicPr>
              <p:cNvPr id="196" name="図 195">
                <a:extLst>
                  <a:ext uri="{FF2B5EF4-FFF2-40B4-BE49-F238E27FC236}">
                    <a16:creationId xmlns:a16="http://schemas.microsoft.com/office/drawing/2014/main" id="{F6DFC39C-3475-8905-7480-423AD6EB55BA}"/>
                  </a:ext>
                </a:extLst>
              </p:cNvPr>
              <p:cNvPicPr>
                <a:picLocks noChangeAspect="1"/>
              </p:cNvPicPr>
              <p:nvPr/>
            </p:nvPicPr>
            <p:blipFill>
              <a:blip r:embed="rId4"/>
              <a:srcRect l="92461" t="19387" r="1235" b="4442"/>
              <a:stretch/>
            </p:blipFill>
            <p:spPr>
              <a:xfrm>
                <a:off x="8648431" y="2738379"/>
                <a:ext cx="1674566" cy="1686041"/>
              </a:xfrm>
              <a:prstGeom prst="rect">
                <a:avLst/>
              </a:prstGeom>
            </p:spPr>
          </p:pic>
        </p:grpSp>
        <p:sp>
          <p:nvSpPr>
            <p:cNvPr id="198" name="テキスト ボックス 197">
              <a:extLst>
                <a:ext uri="{FF2B5EF4-FFF2-40B4-BE49-F238E27FC236}">
                  <a16:creationId xmlns:a16="http://schemas.microsoft.com/office/drawing/2014/main" id="{AFEAB177-9A7C-D3CD-1F1D-B5B8982226F6}"/>
                </a:ext>
              </a:extLst>
            </p:cNvPr>
            <p:cNvSpPr txBox="1"/>
            <p:nvPr/>
          </p:nvSpPr>
          <p:spPr>
            <a:xfrm>
              <a:off x="4603489" y="1257813"/>
              <a:ext cx="1495621" cy="334310"/>
            </a:xfrm>
            <a:prstGeom prst="rect">
              <a:avLst/>
            </a:prstGeom>
            <a:noFill/>
          </p:spPr>
          <p:txBody>
            <a:bodyPr wrap="square" rtlCol="0">
              <a:spAutoFit/>
            </a:bodyPr>
            <a:lstStyle/>
            <a:p>
              <a:r>
                <a:rPr kumimoji="1" lang="ja-JP" altLang="en-US" sz="2000" b="1">
                  <a:solidFill>
                    <a:srgbClr val="009193"/>
                  </a:solidFill>
                  <a:highlight>
                    <a:srgbClr val="CCFFCC"/>
                  </a:highlight>
                </a:rPr>
                <a:t>バブル領域</a:t>
              </a:r>
              <a:endParaRPr kumimoji="1" lang="ja-JP" altLang="en-US" sz="2000" b="1" dirty="0">
                <a:solidFill>
                  <a:srgbClr val="009193"/>
                </a:solidFill>
                <a:highlight>
                  <a:srgbClr val="CCFFCC"/>
                </a:highlight>
              </a:endParaRPr>
            </a:p>
          </p:txBody>
        </p:sp>
        <p:sp>
          <p:nvSpPr>
            <p:cNvPr id="199" name="テキスト ボックス 198">
              <a:extLst>
                <a:ext uri="{FF2B5EF4-FFF2-40B4-BE49-F238E27FC236}">
                  <a16:creationId xmlns:a16="http://schemas.microsoft.com/office/drawing/2014/main" id="{2C80FB7D-4C40-905F-5239-07738D8780CB}"/>
                </a:ext>
              </a:extLst>
            </p:cNvPr>
            <p:cNvSpPr txBox="1"/>
            <p:nvPr/>
          </p:nvSpPr>
          <p:spPr>
            <a:xfrm>
              <a:off x="4481474" y="4101392"/>
              <a:ext cx="2252769" cy="334310"/>
            </a:xfrm>
            <a:prstGeom prst="rect">
              <a:avLst/>
            </a:prstGeom>
            <a:noFill/>
          </p:spPr>
          <p:txBody>
            <a:bodyPr wrap="square" rtlCol="0">
              <a:spAutoFit/>
            </a:bodyPr>
            <a:lstStyle/>
            <a:p>
              <a:r>
                <a:rPr kumimoji="1" lang="ja-JP" altLang="en-US" sz="2000" b="1">
                  <a:solidFill>
                    <a:srgbClr val="008080"/>
                  </a:solidFill>
                  <a:highlight>
                    <a:srgbClr val="CCFFCC"/>
                  </a:highlight>
                </a:rPr>
                <a:t>ランダム領域</a:t>
              </a:r>
              <a:r>
                <a:rPr kumimoji="1" lang="en-US" altLang="ja-JP" sz="2000" b="1" dirty="0">
                  <a:solidFill>
                    <a:schemeClr val="bg2">
                      <a:lumMod val="25000"/>
                    </a:schemeClr>
                  </a:solidFill>
                </a:rPr>
                <a:t>※</a:t>
              </a:r>
              <a:endParaRPr kumimoji="1" lang="ja-JP" altLang="en-US" sz="2000" b="1" dirty="0">
                <a:solidFill>
                  <a:schemeClr val="bg2">
                    <a:lumMod val="25000"/>
                  </a:schemeClr>
                </a:solidFill>
              </a:endParaRPr>
            </a:p>
          </p:txBody>
        </p:sp>
        <p:sp>
          <p:nvSpPr>
            <p:cNvPr id="203" name="正方形/長方形 202">
              <a:extLst>
                <a:ext uri="{FF2B5EF4-FFF2-40B4-BE49-F238E27FC236}">
                  <a16:creationId xmlns:a16="http://schemas.microsoft.com/office/drawing/2014/main" id="{E21F1F5C-0E55-E9BA-DB51-D153A1F696F7}"/>
                </a:ext>
              </a:extLst>
            </p:cNvPr>
            <p:cNvSpPr/>
            <p:nvPr/>
          </p:nvSpPr>
          <p:spPr>
            <a:xfrm rot="20599143">
              <a:off x="4901717" y="3336835"/>
              <a:ext cx="76648" cy="7607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13" name="正方形/長方形 212">
              <a:extLst>
                <a:ext uri="{FF2B5EF4-FFF2-40B4-BE49-F238E27FC236}">
                  <a16:creationId xmlns:a16="http://schemas.microsoft.com/office/drawing/2014/main" id="{592F687C-25F1-2ADF-28E3-4A563265BF44}"/>
                </a:ext>
              </a:extLst>
            </p:cNvPr>
            <p:cNvSpPr/>
            <p:nvPr/>
          </p:nvSpPr>
          <p:spPr>
            <a:xfrm rot="20599143">
              <a:off x="4250050" y="4258023"/>
              <a:ext cx="76648" cy="76074"/>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214" name="テキスト ボックス 213">
              <a:extLst>
                <a:ext uri="{FF2B5EF4-FFF2-40B4-BE49-F238E27FC236}">
                  <a16:creationId xmlns:a16="http://schemas.microsoft.com/office/drawing/2014/main" id="{A9EB48D5-0AB2-9EFA-736A-49C9AAA57A71}"/>
                </a:ext>
              </a:extLst>
            </p:cNvPr>
            <p:cNvSpPr txBox="1"/>
            <p:nvPr/>
          </p:nvSpPr>
          <p:spPr>
            <a:xfrm>
              <a:off x="5682812" y="4697124"/>
              <a:ext cx="907061" cy="334310"/>
            </a:xfrm>
            <a:prstGeom prst="rect">
              <a:avLst/>
            </a:prstGeom>
            <a:noFill/>
          </p:spPr>
          <p:txBody>
            <a:bodyPr wrap="square">
              <a:spAutoFit/>
            </a:bodyPr>
            <a:lstStyle/>
            <a:p>
              <a:r>
                <a:rPr lang="en-US" altLang="ja-JP" sz="2000" dirty="0">
                  <a:solidFill>
                    <a:schemeClr val="accent1"/>
                  </a:solidFill>
                  <a:latin typeface="Lato" panose="020F0502020204030203" pitchFamily="34" charset="0"/>
                </a:rPr>
                <a:t>× 29</a:t>
              </a:r>
              <a:endParaRPr lang="ja-JP" altLang="en-US" sz="2000" dirty="0">
                <a:solidFill>
                  <a:schemeClr val="accent1"/>
                </a:solidFill>
              </a:endParaRPr>
            </a:p>
          </p:txBody>
        </p:sp>
        <p:pic>
          <p:nvPicPr>
            <p:cNvPr id="241" name="図 240" descr="グラフィカル ユーザー インターフェイス が含まれている画像&#10;&#10;自動的に生成された説明">
              <a:extLst>
                <a:ext uri="{FF2B5EF4-FFF2-40B4-BE49-F238E27FC236}">
                  <a16:creationId xmlns:a16="http://schemas.microsoft.com/office/drawing/2014/main" id="{530AD466-FF93-A9EB-7B00-0E94D42FA838}"/>
                </a:ext>
              </a:extLst>
            </p:cNvPr>
            <p:cNvPicPr>
              <a:picLocks noChangeAspect="1"/>
            </p:cNvPicPr>
            <p:nvPr/>
          </p:nvPicPr>
          <p:blipFill>
            <a:blip r:embed="rId5"/>
            <a:stretch>
              <a:fillRect/>
            </a:stretch>
          </p:blipFill>
          <p:spPr>
            <a:xfrm>
              <a:off x="6364974" y="1356436"/>
              <a:ext cx="1209772" cy="795616"/>
            </a:xfrm>
            <a:prstGeom prst="rect">
              <a:avLst/>
            </a:prstGeom>
          </p:spPr>
        </p:pic>
        <p:sp>
          <p:nvSpPr>
            <p:cNvPr id="243" name="テキスト ボックス 242">
              <a:extLst>
                <a:ext uri="{FF2B5EF4-FFF2-40B4-BE49-F238E27FC236}">
                  <a16:creationId xmlns:a16="http://schemas.microsoft.com/office/drawing/2014/main" id="{E88AD26C-636B-2C66-A593-55C7C0880D57}"/>
                </a:ext>
              </a:extLst>
            </p:cNvPr>
            <p:cNvSpPr txBox="1"/>
            <p:nvPr/>
          </p:nvSpPr>
          <p:spPr>
            <a:xfrm>
              <a:off x="4940041" y="2941269"/>
              <a:ext cx="1078842" cy="334310"/>
            </a:xfrm>
            <a:prstGeom prst="rect">
              <a:avLst/>
            </a:prstGeom>
            <a:noFill/>
          </p:spPr>
          <p:txBody>
            <a:bodyPr wrap="square" rtlCol="0">
              <a:spAutoFit/>
            </a:bodyPr>
            <a:lstStyle/>
            <a:p>
              <a:r>
                <a:rPr kumimoji="1" lang="ja-JP" altLang="en-US" sz="2000" b="1">
                  <a:solidFill>
                    <a:srgbClr val="008080"/>
                  </a:solidFill>
                  <a:highlight>
                    <a:srgbClr val="CCFFCC"/>
                  </a:highlight>
                </a:rPr>
                <a:t>全領域</a:t>
              </a:r>
              <a:endParaRPr kumimoji="1" lang="ja-JP" altLang="en-US" sz="2000" b="1" dirty="0">
                <a:solidFill>
                  <a:srgbClr val="008080"/>
                </a:solidFill>
                <a:highlight>
                  <a:srgbClr val="CCFFCC"/>
                </a:highlight>
              </a:endParaRPr>
            </a:p>
          </p:txBody>
        </p:sp>
        <p:cxnSp>
          <p:nvCxnSpPr>
            <p:cNvPr id="253" name="直線矢印コネクタ 252">
              <a:extLst>
                <a:ext uri="{FF2B5EF4-FFF2-40B4-BE49-F238E27FC236}">
                  <a16:creationId xmlns:a16="http://schemas.microsoft.com/office/drawing/2014/main" id="{610DD221-455E-959E-A32D-4249B02CA679}"/>
                </a:ext>
              </a:extLst>
            </p:cNvPr>
            <p:cNvCxnSpPr>
              <a:cxnSpLocks/>
            </p:cNvCxnSpPr>
            <p:nvPr/>
          </p:nvCxnSpPr>
          <p:spPr>
            <a:xfrm>
              <a:off x="3734036" y="3245697"/>
              <a:ext cx="2715376" cy="155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4" name="カギ線コネクタ 253">
              <a:extLst>
                <a:ext uri="{FF2B5EF4-FFF2-40B4-BE49-F238E27FC236}">
                  <a16:creationId xmlns:a16="http://schemas.microsoft.com/office/drawing/2014/main" id="{A2F69C5A-95DA-CE62-4A3B-13F39E1D5EF3}"/>
                </a:ext>
              </a:extLst>
            </p:cNvPr>
            <p:cNvCxnSpPr>
              <a:cxnSpLocks/>
            </p:cNvCxnSpPr>
            <p:nvPr/>
          </p:nvCxnSpPr>
          <p:spPr>
            <a:xfrm>
              <a:off x="3738379" y="3641310"/>
              <a:ext cx="1154033" cy="111280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264" name="図 263" descr="グラフィカル ユーザー インターフェイス が含まれている画像&#10;&#10;自動的に生成された説明">
              <a:extLst>
                <a:ext uri="{FF2B5EF4-FFF2-40B4-BE49-F238E27FC236}">
                  <a16:creationId xmlns:a16="http://schemas.microsoft.com/office/drawing/2014/main" id="{1BAC1D9A-E71A-DAE7-AE3C-7B7CB4F75379}"/>
                </a:ext>
              </a:extLst>
            </p:cNvPr>
            <p:cNvPicPr>
              <a:picLocks noChangeAspect="1"/>
            </p:cNvPicPr>
            <p:nvPr/>
          </p:nvPicPr>
          <p:blipFill>
            <a:blip r:embed="rId5"/>
            <a:stretch>
              <a:fillRect/>
            </a:stretch>
          </p:blipFill>
          <p:spPr>
            <a:xfrm>
              <a:off x="6539528" y="2865320"/>
              <a:ext cx="1209772" cy="795616"/>
            </a:xfrm>
            <a:prstGeom prst="rect">
              <a:avLst/>
            </a:prstGeom>
          </p:spPr>
        </p:pic>
        <p:pic>
          <p:nvPicPr>
            <p:cNvPr id="265" name="図 264" descr="グラフィカル ユーザー インターフェイス が含まれている画像&#10;&#10;自動的に生成された説明">
              <a:extLst>
                <a:ext uri="{FF2B5EF4-FFF2-40B4-BE49-F238E27FC236}">
                  <a16:creationId xmlns:a16="http://schemas.microsoft.com/office/drawing/2014/main" id="{0CBF197E-2D5C-DD4C-D4F5-D44F7E3D9D68}"/>
                </a:ext>
              </a:extLst>
            </p:cNvPr>
            <p:cNvPicPr>
              <a:picLocks noChangeAspect="1"/>
            </p:cNvPicPr>
            <p:nvPr/>
          </p:nvPicPr>
          <p:blipFill>
            <a:blip r:embed="rId5"/>
            <a:stretch>
              <a:fillRect/>
            </a:stretch>
          </p:blipFill>
          <p:spPr>
            <a:xfrm>
              <a:off x="6452732" y="4367176"/>
              <a:ext cx="1209772" cy="795616"/>
            </a:xfrm>
            <a:prstGeom prst="rect">
              <a:avLst/>
            </a:prstGeom>
          </p:spPr>
        </p:pic>
        <p:cxnSp>
          <p:nvCxnSpPr>
            <p:cNvPr id="272" name="カギ線コネクタ 271">
              <a:extLst>
                <a:ext uri="{FF2B5EF4-FFF2-40B4-BE49-F238E27FC236}">
                  <a16:creationId xmlns:a16="http://schemas.microsoft.com/office/drawing/2014/main" id="{098E27C3-F5C6-B49F-FD7F-B8299117C456}"/>
                </a:ext>
              </a:extLst>
            </p:cNvPr>
            <p:cNvCxnSpPr>
              <a:cxnSpLocks/>
              <a:endCxn id="47" idx="2"/>
            </p:cNvCxnSpPr>
            <p:nvPr/>
          </p:nvCxnSpPr>
          <p:spPr>
            <a:xfrm rot="5400000" flipH="1" flipV="1">
              <a:off x="7813768" y="2674922"/>
              <a:ext cx="537474" cy="392624"/>
            </a:xfrm>
            <a:prstGeom prst="bentConnector3">
              <a:avLst>
                <a:gd name="adj1" fmla="val -17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0" name="カギ線コネクタ 279">
              <a:extLst>
                <a:ext uri="{FF2B5EF4-FFF2-40B4-BE49-F238E27FC236}">
                  <a16:creationId xmlns:a16="http://schemas.microsoft.com/office/drawing/2014/main" id="{C6C7A4E9-5435-3EC6-521B-89296455EB7F}"/>
                </a:ext>
              </a:extLst>
            </p:cNvPr>
            <p:cNvCxnSpPr>
              <a:cxnSpLocks/>
              <a:endCxn id="61" idx="0"/>
            </p:cNvCxnSpPr>
            <p:nvPr/>
          </p:nvCxnSpPr>
          <p:spPr>
            <a:xfrm rot="16200000" flipH="1">
              <a:off x="7864583" y="3415934"/>
              <a:ext cx="473760" cy="442938"/>
            </a:xfrm>
            <a:prstGeom prst="bentConnector3">
              <a:avLst>
                <a:gd name="adj1" fmla="val -2175"/>
              </a:avLst>
            </a:prstGeom>
            <a:ln>
              <a:tailEnd type="triangle"/>
            </a:ln>
          </p:spPr>
          <p:style>
            <a:lnRef idx="2">
              <a:schemeClr val="accent1"/>
            </a:lnRef>
            <a:fillRef idx="0">
              <a:schemeClr val="accent1"/>
            </a:fillRef>
            <a:effectRef idx="1">
              <a:schemeClr val="accent1"/>
            </a:effectRef>
            <a:fontRef idx="minor">
              <a:schemeClr val="tx1"/>
            </a:fontRef>
          </p:style>
        </p:cxnSp>
        <p:sp>
          <p:nvSpPr>
            <p:cNvPr id="292" name="テキスト ボックス 291">
              <a:extLst>
                <a:ext uri="{FF2B5EF4-FFF2-40B4-BE49-F238E27FC236}">
                  <a16:creationId xmlns:a16="http://schemas.microsoft.com/office/drawing/2014/main" id="{B1ABB111-259C-1901-4190-201D341626CC}"/>
                </a:ext>
              </a:extLst>
            </p:cNvPr>
            <p:cNvSpPr txBox="1"/>
            <p:nvPr/>
          </p:nvSpPr>
          <p:spPr>
            <a:xfrm>
              <a:off x="6838583" y="1072767"/>
              <a:ext cx="395720" cy="1362953"/>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2000" b="1">
                  <a:highlight>
                    <a:srgbClr val="00FFFF"/>
                  </a:highlight>
                </a:rPr>
                <a:t>特徴量抽出</a:t>
              </a:r>
            </a:p>
          </p:txBody>
        </p:sp>
        <p:sp>
          <p:nvSpPr>
            <p:cNvPr id="314" name="テキスト ボックス 313">
              <a:extLst>
                <a:ext uri="{FF2B5EF4-FFF2-40B4-BE49-F238E27FC236}">
                  <a16:creationId xmlns:a16="http://schemas.microsoft.com/office/drawing/2014/main" id="{828AFEC8-66E9-4370-DDBE-CD8AD2327449}"/>
                </a:ext>
              </a:extLst>
            </p:cNvPr>
            <p:cNvSpPr txBox="1"/>
            <p:nvPr/>
          </p:nvSpPr>
          <p:spPr>
            <a:xfrm>
              <a:off x="3887220" y="2520792"/>
              <a:ext cx="430992" cy="334310"/>
            </a:xfrm>
            <a:prstGeom prst="rect">
              <a:avLst/>
            </a:prstGeom>
            <a:noFill/>
          </p:spPr>
          <p:txBody>
            <a:bodyPr wrap="square">
              <a:spAutoFit/>
            </a:bodyPr>
            <a:lstStyle/>
            <a:p>
              <a:r>
                <a:rPr kumimoji="1" lang="en-US" altLang="ja-JP" sz="2000" dirty="0">
                  <a:ln w="0"/>
                  <a:solidFill>
                    <a:schemeClr val="accent1"/>
                  </a:solidFill>
                  <a:effectLst>
                    <a:outerShdw blurRad="38100" dist="25400" dir="5400000" algn="ctr" rotWithShape="0">
                      <a:srgbClr val="6E747A">
                        <a:alpha val="43000"/>
                      </a:srgbClr>
                    </a:outerShdw>
                  </a:effectLst>
                </a:rPr>
                <a:t>①</a:t>
              </a:r>
              <a:endParaRPr lang="ja-JP" altLang="en-US" sz="2000">
                <a:ln w="0"/>
                <a:solidFill>
                  <a:schemeClr val="accent1"/>
                </a:solidFill>
                <a:effectLst>
                  <a:outerShdw blurRad="38100" dist="25400" dir="5400000" algn="ctr" rotWithShape="0">
                    <a:srgbClr val="6E747A">
                      <a:alpha val="43000"/>
                    </a:srgbClr>
                  </a:outerShdw>
                </a:effectLst>
              </a:endParaRPr>
            </a:p>
          </p:txBody>
        </p:sp>
        <p:sp>
          <p:nvSpPr>
            <p:cNvPr id="315" name="テキスト ボックス 314">
              <a:extLst>
                <a:ext uri="{FF2B5EF4-FFF2-40B4-BE49-F238E27FC236}">
                  <a16:creationId xmlns:a16="http://schemas.microsoft.com/office/drawing/2014/main" id="{98FDB059-3474-8847-6D33-85FA320BD0CC}"/>
                </a:ext>
              </a:extLst>
            </p:cNvPr>
            <p:cNvSpPr txBox="1"/>
            <p:nvPr/>
          </p:nvSpPr>
          <p:spPr>
            <a:xfrm>
              <a:off x="3906385" y="3645007"/>
              <a:ext cx="430992" cy="334310"/>
            </a:xfrm>
            <a:prstGeom prst="rect">
              <a:avLst/>
            </a:prstGeom>
            <a:noFill/>
          </p:spPr>
          <p:txBody>
            <a:bodyPr wrap="square">
              <a:spAutoFit/>
            </a:bodyPr>
            <a:lstStyle/>
            <a:p>
              <a:r>
                <a:rPr kumimoji="1" lang="en-US" altLang="ja-JP" sz="2000" dirty="0">
                  <a:ln w="0"/>
                  <a:solidFill>
                    <a:schemeClr val="accent1"/>
                  </a:solidFill>
                  <a:effectLst>
                    <a:outerShdw blurRad="38100" dist="25400" dir="5400000" algn="ctr" rotWithShape="0">
                      <a:srgbClr val="6E747A">
                        <a:alpha val="43000"/>
                      </a:srgbClr>
                    </a:outerShdw>
                  </a:effectLst>
                </a:rPr>
                <a:t>②</a:t>
              </a:r>
              <a:endParaRPr lang="ja-JP" altLang="en-US" sz="2000">
                <a:ln w="0"/>
                <a:solidFill>
                  <a:schemeClr val="accent1"/>
                </a:solidFill>
                <a:effectLst>
                  <a:outerShdw blurRad="38100" dist="25400" dir="5400000" algn="ctr" rotWithShape="0">
                    <a:srgbClr val="6E747A">
                      <a:alpha val="43000"/>
                    </a:srgbClr>
                  </a:outerShdw>
                </a:effectLst>
              </a:endParaRPr>
            </a:p>
          </p:txBody>
        </p:sp>
        <p:sp>
          <p:nvSpPr>
            <p:cNvPr id="47" name="テキスト ボックス 46">
              <a:extLst>
                <a:ext uri="{FF2B5EF4-FFF2-40B4-BE49-F238E27FC236}">
                  <a16:creationId xmlns:a16="http://schemas.microsoft.com/office/drawing/2014/main" id="{2DFC69E1-4964-0841-B34E-E64B3E48B96F}"/>
                </a:ext>
              </a:extLst>
            </p:cNvPr>
            <p:cNvSpPr txBox="1"/>
            <p:nvPr/>
          </p:nvSpPr>
          <p:spPr>
            <a:xfrm>
              <a:off x="7424050" y="2268187"/>
              <a:ext cx="1709532" cy="33431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2000" b="1">
                  <a:highlight>
                    <a:srgbClr val="FFFF00"/>
                  </a:highlight>
                </a:rPr>
                <a:t>特徴量を比較</a:t>
              </a:r>
            </a:p>
          </p:txBody>
        </p:sp>
        <p:sp>
          <p:nvSpPr>
            <p:cNvPr id="61" name="テキスト ボックス 60">
              <a:extLst>
                <a:ext uri="{FF2B5EF4-FFF2-40B4-BE49-F238E27FC236}">
                  <a16:creationId xmlns:a16="http://schemas.microsoft.com/office/drawing/2014/main" id="{14F4C088-44AD-B759-AA8F-C7EE228C5D6C}"/>
                </a:ext>
              </a:extLst>
            </p:cNvPr>
            <p:cNvSpPr txBox="1"/>
            <p:nvPr/>
          </p:nvSpPr>
          <p:spPr>
            <a:xfrm>
              <a:off x="7465389" y="3874283"/>
              <a:ext cx="1715085" cy="334310"/>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2000" b="1">
                  <a:highlight>
                    <a:srgbClr val="FFFF00"/>
                  </a:highlight>
                </a:rPr>
                <a:t>特徴量を比較</a:t>
              </a:r>
            </a:p>
          </p:txBody>
        </p:sp>
      </p:grpSp>
      <p:sp>
        <p:nvSpPr>
          <p:cNvPr id="18" name="テキスト ボックス 17">
            <a:extLst>
              <a:ext uri="{FF2B5EF4-FFF2-40B4-BE49-F238E27FC236}">
                <a16:creationId xmlns:a16="http://schemas.microsoft.com/office/drawing/2014/main" id="{B21FE163-DF21-8614-9CBB-E94634119877}"/>
              </a:ext>
            </a:extLst>
          </p:cNvPr>
          <p:cNvSpPr txBox="1"/>
          <p:nvPr/>
        </p:nvSpPr>
        <p:spPr>
          <a:xfrm>
            <a:off x="30169" y="6459721"/>
            <a:ext cx="4790815" cy="369332"/>
          </a:xfrm>
          <a:prstGeom prst="rect">
            <a:avLst/>
          </a:prstGeom>
          <a:solidFill>
            <a:schemeClr val="bg1"/>
          </a:solidFill>
        </p:spPr>
        <p:txBody>
          <a:bodyPr wrap="square" rtlCol="0">
            <a:spAutoFit/>
          </a:bodyPr>
          <a:lstStyle/>
          <a:p>
            <a:r>
              <a:rPr kumimoji="1" lang="en-US" altLang="ja-JP" dirty="0"/>
              <a:t>※</a:t>
            </a:r>
            <a:r>
              <a:rPr kumimoji="1" lang="ja-JP" altLang="en-US" sz="1800" b="1">
                <a:solidFill>
                  <a:srgbClr val="008080"/>
                </a:solidFill>
                <a:highlight>
                  <a:srgbClr val="CCFFCC"/>
                </a:highlight>
              </a:rPr>
              <a:t>ランダム領域</a:t>
            </a:r>
            <a:r>
              <a:rPr kumimoji="1" lang="ja-JP" altLang="en-US"/>
              <a:t>は分子雲のある領域から選択</a:t>
            </a:r>
          </a:p>
        </p:txBody>
      </p:sp>
      <p:pic>
        <p:nvPicPr>
          <p:cNvPr id="11" name="図 10" descr="グラフ&#10;&#10;AI によって生成されたコンテンツは間違っている可能性があります。">
            <a:extLst>
              <a:ext uri="{FF2B5EF4-FFF2-40B4-BE49-F238E27FC236}">
                <a16:creationId xmlns:a16="http://schemas.microsoft.com/office/drawing/2014/main" id="{CEB5C5C0-1DFF-6ED3-ED49-5124D51B8F68}"/>
              </a:ext>
            </a:extLst>
          </p:cNvPr>
          <p:cNvPicPr>
            <a:picLocks noChangeAspect="1"/>
          </p:cNvPicPr>
          <p:nvPr/>
        </p:nvPicPr>
        <p:blipFill>
          <a:blip r:embed="rId6"/>
          <a:srcRect l="5670" t="14927" r="70830" b="13259"/>
          <a:stretch/>
        </p:blipFill>
        <p:spPr>
          <a:xfrm>
            <a:off x="545942" y="3296427"/>
            <a:ext cx="269105" cy="274129"/>
          </a:xfrm>
          <a:prstGeom prst="rect">
            <a:avLst/>
          </a:prstGeom>
        </p:spPr>
      </p:pic>
      <p:pic>
        <p:nvPicPr>
          <p:cNvPr id="12" name="図 11" descr="グラフィカル ユーザー インターフェイス&#10;&#10;AI によって生成されたコンテンツは間違っている可能性があります。">
            <a:extLst>
              <a:ext uri="{FF2B5EF4-FFF2-40B4-BE49-F238E27FC236}">
                <a16:creationId xmlns:a16="http://schemas.microsoft.com/office/drawing/2014/main" id="{8C4592B7-CA25-7448-8B26-6AC4CAECAE02}"/>
              </a:ext>
            </a:extLst>
          </p:cNvPr>
          <p:cNvPicPr>
            <a:picLocks noChangeAspect="1"/>
          </p:cNvPicPr>
          <p:nvPr/>
        </p:nvPicPr>
        <p:blipFill>
          <a:blip r:embed="rId7"/>
          <a:srcRect l="6046" t="14476" r="71123" b="12890"/>
          <a:stretch/>
        </p:blipFill>
        <p:spPr>
          <a:xfrm>
            <a:off x="704483" y="2691376"/>
            <a:ext cx="263651" cy="279589"/>
          </a:xfrm>
          <a:prstGeom prst="rect">
            <a:avLst/>
          </a:prstGeom>
        </p:spPr>
      </p:pic>
      <p:pic>
        <p:nvPicPr>
          <p:cNvPr id="13" name="図 12" descr="グラフィカル ユーザー インターフェイス&#10;&#10;AI によって生成されたコンテンツは間違っている可能性があります。">
            <a:extLst>
              <a:ext uri="{FF2B5EF4-FFF2-40B4-BE49-F238E27FC236}">
                <a16:creationId xmlns:a16="http://schemas.microsoft.com/office/drawing/2014/main" id="{D43E1AF5-C91C-B17C-8B7D-5D3CF6499CD0}"/>
              </a:ext>
            </a:extLst>
          </p:cNvPr>
          <p:cNvPicPr>
            <a:picLocks noChangeAspect="1"/>
          </p:cNvPicPr>
          <p:nvPr/>
        </p:nvPicPr>
        <p:blipFill>
          <a:blip r:embed="rId8"/>
          <a:srcRect l="6564" t="14365" r="71782" b="13001"/>
          <a:stretch/>
        </p:blipFill>
        <p:spPr>
          <a:xfrm>
            <a:off x="1358776" y="3708065"/>
            <a:ext cx="244253" cy="273102"/>
          </a:xfrm>
          <a:prstGeom prst="rect">
            <a:avLst/>
          </a:prstGeom>
        </p:spPr>
      </p:pic>
      <p:pic>
        <p:nvPicPr>
          <p:cNvPr id="14" name="図 13"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3AC94DD4-E5EF-C18B-7547-D10254191FF5}"/>
              </a:ext>
            </a:extLst>
          </p:cNvPr>
          <p:cNvPicPr>
            <a:picLocks noChangeAspect="1"/>
          </p:cNvPicPr>
          <p:nvPr/>
        </p:nvPicPr>
        <p:blipFill>
          <a:blip r:embed="rId9"/>
          <a:srcRect l="6082" t="14103" r="71086" b="12990"/>
          <a:stretch/>
        </p:blipFill>
        <p:spPr>
          <a:xfrm rot="21431358">
            <a:off x="1083112" y="5152297"/>
            <a:ext cx="257534" cy="274129"/>
          </a:xfrm>
          <a:prstGeom prst="rect">
            <a:avLst/>
          </a:prstGeom>
        </p:spPr>
      </p:pic>
      <p:pic>
        <p:nvPicPr>
          <p:cNvPr id="15" name="図 14" descr="パソコンの画面&#10;&#10;AI によって生成されたコンテンツは間違っている可能性があります。">
            <a:extLst>
              <a:ext uri="{FF2B5EF4-FFF2-40B4-BE49-F238E27FC236}">
                <a16:creationId xmlns:a16="http://schemas.microsoft.com/office/drawing/2014/main" id="{B5441FB0-95E4-777F-3F7E-81F5ADADEDEB}"/>
              </a:ext>
            </a:extLst>
          </p:cNvPr>
          <p:cNvPicPr>
            <a:picLocks noChangeAspect="1"/>
          </p:cNvPicPr>
          <p:nvPr/>
        </p:nvPicPr>
        <p:blipFill>
          <a:blip r:embed="rId10"/>
          <a:srcRect l="5722" t="13952" r="71111" b="13414"/>
          <a:stretch/>
        </p:blipFill>
        <p:spPr>
          <a:xfrm>
            <a:off x="1305647" y="2851724"/>
            <a:ext cx="261326" cy="273102"/>
          </a:xfrm>
          <a:prstGeom prst="rect">
            <a:avLst/>
          </a:prstGeom>
        </p:spPr>
      </p:pic>
      <p:sp>
        <p:nvSpPr>
          <p:cNvPr id="16" name="正方形/長方形 15">
            <a:extLst>
              <a:ext uri="{FF2B5EF4-FFF2-40B4-BE49-F238E27FC236}">
                <a16:creationId xmlns:a16="http://schemas.microsoft.com/office/drawing/2014/main" id="{503502FA-A3D1-E877-04A7-F22BBC901E94}"/>
              </a:ext>
            </a:extLst>
          </p:cNvPr>
          <p:cNvSpPr/>
          <p:nvPr/>
        </p:nvSpPr>
        <p:spPr>
          <a:xfrm>
            <a:off x="1816558" y="4644460"/>
            <a:ext cx="259126" cy="271319"/>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8BE634B-0910-20BA-21E3-345F191DB090}"/>
              </a:ext>
            </a:extLst>
          </p:cNvPr>
          <p:cNvSpPr/>
          <p:nvPr/>
        </p:nvSpPr>
        <p:spPr>
          <a:xfrm>
            <a:off x="1061303" y="3536699"/>
            <a:ext cx="259126" cy="271319"/>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96F4280-4D94-8F38-1C3C-A1D42139738D}"/>
              </a:ext>
            </a:extLst>
          </p:cNvPr>
          <p:cNvSpPr/>
          <p:nvPr/>
        </p:nvSpPr>
        <p:spPr>
          <a:xfrm>
            <a:off x="266491" y="2277226"/>
            <a:ext cx="259126" cy="271319"/>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B8BC9FD-AC03-6199-CBAE-2E8258C06357}"/>
              </a:ext>
            </a:extLst>
          </p:cNvPr>
          <p:cNvSpPr txBox="1"/>
          <p:nvPr/>
        </p:nvSpPr>
        <p:spPr>
          <a:xfrm>
            <a:off x="5238686" y="2948800"/>
            <a:ext cx="398472" cy="163121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2000" b="1">
                <a:highlight>
                  <a:srgbClr val="00FFFF"/>
                </a:highlight>
              </a:rPr>
              <a:t>特徴量抽出</a:t>
            </a:r>
          </a:p>
        </p:txBody>
      </p:sp>
      <p:sp>
        <p:nvSpPr>
          <p:cNvPr id="33" name="テキスト ボックス 32">
            <a:extLst>
              <a:ext uri="{FF2B5EF4-FFF2-40B4-BE49-F238E27FC236}">
                <a16:creationId xmlns:a16="http://schemas.microsoft.com/office/drawing/2014/main" id="{E8537FDB-B04B-4EA7-B04E-BE30698259D4}"/>
              </a:ext>
            </a:extLst>
          </p:cNvPr>
          <p:cNvSpPr txBox="1"/>
          <p:nvPr/>
        </p:nvSpPr>
        <p:spPr>
          <a:xfrm>
            <a:off x="5238686" y="4776712"/>
            <a:ext cx="398472" cy="163121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r>
              <a:rPr kumimoji="1" lang="ja-JP" altLang="en-US" sz="2000" b="1">
                <a:highlight>
                  <a:srgbClr val="00FFFF"/>
                </a:highlight>
              </a:rPr>
              <a:t>特徴量抽出</a:t>
            </a:r>
          </a:p>
        </p:txBody>
      </p:sp>
      <p:cxnSp>
        <p:nvCxnSpPr>
          <p:cNvPr id="22" name="カギ線コネクタ 21">
            <a:extLst>
              <a:ext uri="{FF2B5EF4-FFF2-40B4-BE49-F238E27FC236}">
                <a16:creationId xmlns:a16="http://schemas.microsoft.com/office/drawing/2014/main" id="{7529DB9A-3E2F-C627-1D74-EDD9E5079231}"/>
              </a:ext>
            </a:extLst>
          </p:cNvPr>
          <p:cNvCxnSpPr>
            <a:cxnSpLocks/>
            <a:endCxn id="47" idx="0"/>
          </p:cNvCxnSpPr>
          <p:nvPr/>
        </p:nvCxnSpPr>
        <p:spPr>
          <a:xfrm rot="16200000" flipH="1">
            <a:off x="6101713" y="1966521"/>
            <a:ext cx="596740" cy="577704"/>
          </a:xfrm>
          <a:prstGeom prst="bentConnector3">
            <a:avLst>
              <a:gd name="adj1" fmla="val 2678"/>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カギ線コネクタ 35">
            <a:extLst>
              <a:ext uri="{FF2B5EF4-FFF2-40B4-BE49-F238E27FC236}">
                <a16:creationId xmlns:a16="http://schemas.microsoft.com/office/drawing/2014/main" id="{7F13564D-1BA3-1C45-1209-556B31BA301D}"/>
              </a:ext>
            </a:extLst>
          </p:cNvPr>
          <p:cNvCxnSpPr>
            <a:cxnSpLocks/>
            <a:endCxn id="61" idx="2"/>
          </p:cNvCxnSpPr>
          <p:nvPr/>
        </p:nvCxnSpPr>
        <p:spPr>
          <a:xfrm rot="5400000" flipH="1" flipV="1">
            <a:off x="6138067" y="4971302"/>
            <a:ext cx="690524" cy="500056"/>
          </a:xfrm>
          <a:prstGeom prst="bentConnector3">
            <a:avLst>
              <a:gd name="adj1" fmla="val 131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0C783A4A-281B-BB17-8527-63BCDF484A21}"/>
              </a:ext>
            </a:extLst>
          </p:cNvPr>
          <p:cNvCxnSpPr/>
          <p:nvPr/>
        </p:nvCxnSpPr>
        <p:spPr>
          <a:xfrm>
            <a:off x="7581728" y="1036675"/>
            <a:ext cx="0" cy="5683524"/>
          </a:xfrm>
          <a:prstGeom prst="line">
            <a:avLst/>
          </a:prstGeom>
          <a:ln w="38100">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2669163"/>
      </p:ext>
    </p:extLst>
  </p:cSld>
  <p:clrMapOvr>
    <a:masterClrMapping/>
  </p:clrMapOvr>
  <mc:AlternateContent xmlns:mc="http://schemas.openxmlformats.org/markup-compatibility/2006" xmlns:p14="http://schemas.microsoft.com/office/powerpoint/2010/main">
    <mc:Choice Requires="p14">
      <p:transition spd="slow" p14:dur="2000" advTm="45964"/>
    </mc:Choice>
    <mc:Fallback xmlns="">
      <p:transition spd="slow" advTm="4596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9D505-10CC-DC36-928E-39E15C3D9196}"/>
              </a:ext>
            </a:extLst>
          </p:cNvPr>
          <p:cNvSpPr>
            <a:spLocks noGrp="1"/>
          </p:cNvSpPr>
          <p:nvPr>
            <p:ph type="title"/>
          </p:nvPr>
        </p:nvSpPr>
        <p:spPr/>
        <p:txBody>
          <a:bodyPr>
            <a:normAutofit fontScale="90000"/>
          </a:bodyPr>
          <a:lstStyle/>
          <a:p>
            <a:r>
              <a:rPr kumimoji="1" lang="ja-JP" altLang="en-US"/>
              <a:t>結果</a:t>
            </a:r>
          </a:p>
        </p:txBody>
      </p:sp>
      <p:sp>
        <p:nvSpPr>
          <p:cNvPr id="6" name="スライド番号プレースホルダー 5">
            <a:extLst>
              <a:ext uri="{FF2B5EF4-FFF2-40B4-BE49-F238E27FC236}">
                <a16:creationId xmlns:a16="http://schemas.microsoft.com/office/drawing/2014/main" id="{E2F4CE0F-C210-4583-F707-4E1356EF29E0}"/>
              </a:ext>
            </a:extLst>
          </p:cNvPr>
          <p:cNvSpPr>
            <a:spLocks noGrp="1"/>
          </p:cNvSpPr>
          <p:nvPr>
            <p:ph type="sldNum" sz="quarter" idx="12"/>
          </p:nvPr>
        </p:nvSpPr>
        <p:spPr/>
        <p:txBody>
          <a:bodyPr/>
          <a:lstStyle/>
          <a:p>
            <a:fld id="{7D61EC45-F91F-CE48-B056-4FE689AFB842}" type="slidenum">
              <a:rPr kumimoji="1" lang="ja-JP" altLang="en-US" smtClean="0"/>
              <a:t>7</a:t>
            </a:fld>
            <a:endParaRPr kumimoji="1" lang="ja-JP" altLang="en-US"/>
          </a:p>
        </p:txBody>
      </p:sp>
      <p:grpSp>
        <p:nvGrpSpPr>
          <p:cNvPr id="7" name="グループ化 6">
            <a:extLst>
              <a:ext uri="{FF2B5EF4-FFF2-40B4-BE49-F238E27FC236}">
                <a16:creationId xmlns:a16="http://schemas.microsoft.com/office/drawing/2014/main" id="{E176A013-8C2F-E1CE-B03A-FAE574B7C2B1}"/>
              </a:ext>
            </a:extLst>
          </p:cNvPr>
          <p:cNvGrpSpPr/>
          <p:nvPr/>
        </p:nvGrpSpPr>
        <p:grpSpPr>
          <a:xfrm>
            <a:off x="1137481" y="5836186"/>
            <a:ext cx="919870" cy="523220"/>
            <a:chOff x="-712204" y="4909986"/>
            <a:chExt cx="919870" cy="523220"/>
          </a:xfrm>
        </p:grpSpPr>
        <p:sp>
          <p:nvSpPr>
            <p:cNvPr id="8" name="平行四辺形 7">
              <a:extLst>
                <a:ext uri="{FF2B5EF4-FFF2-40B4-BE49-F238E27FC236}">
                  <a16:creationId xmlns:a16="http://schemas.microsoft.com/office/drawing/2014/main" id="{FBA6DD9C-261D-334F-5BB5-0BB90422FC5B}"/>
                </a:ext>
              </a:extLst>
            </p:cNvPr>
            <p:cNvSpPr/>
            <p:nvPr/>
          </p:nvSpPr>
          <p:spPr>
            <a:xfrm rot="10800000">
              <a:off x="-712204" y="5208997"/>
              <a:ext cx="919870" cy="137268"/>
            </a:xfrm>
            <a:prstGeom prst="parallelogram">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C6A5CCA-32D6-849B-10B3-0AA3B7CF8DDA}"/>
                </a:ext>
              </a:extLst>
            </p:cNvPr>
            <p:cNvSpPr txBox="1"/>
            <p:nvPr/>
          </p:nvSpPr>
          <p:spPr>
            <a:xfrm>
              <a:off x="-712204" y="4909986"/>
              <a:ext cx="919870" cy="523220"/>
            </a:xfrm>
            <a:prstGeom prst="rect">
              <a:avLst/>
            </a:prstGeom>
            <a:noFill/>
          </p:spPr>
          <p:txBody>
            <a:bodyPr wrap="square" rtlCol="0">
              <a:spAutoFit/>
            </a:bodyPr>
            <a:lstStyle/>
            <a:p>
              <a:r>
                <a:rPr kumimoji="1" lang="ja-JP" altLang="en-US" sz="2800" b="1">
                  <a:solidFill>
                    <a:schemeClr val="accent1"/>
                  </a:solidFill>
                </a:rPr>
                <a:t>結論</a:t>
              </a:r>
            </a:p>
          </p:txBody>
        </p:sp>
      </p:grpSp>
      <p:sp>
        <p:nvSpPr>
          <p:cNvPr id="10" name="テキスト ボックス 9">
            <a:extLst>
              <a:ext uri="{FF2B5EF4-FFF2-40B4-BE49-F238E27FC236}">
                <a16:creationId xmlns:a16="http://schemas.microsoft.com/office/drawing/2014/main" id="{49A8DB10-FBB2-D2E9-C8A6-14529AA2526F}"/>
              </a:ext>
            </a:extLst>
          </p:cNvPr>
          <p:cNvSpPr txBox="1"/>
          <p:nvPr/>
        </p:nvSpPr>
        <p:spPr>
          <a:xfrm>
            <a:off x="1597416" y="5882352"/>
            <a:ext cx="9652440" cy="954107"/>
          </a:xfrm>
          <a:prstGeom prst="rect">
            <a:avLst/>
          </a:prstGeom>
          <a:noFill/>
        </p:spPr>
        <p:txBody>
          <a:bodyPr wrap="square" rtlCol="0">
            <a:spAutoFit/>
          </a:bodyPr>
          <a:lstStyle/>
          <a:p>
            <a:pPr algn="ctr"/>
            <a:r>
              <a:rPr kumimoji="1" lang="ja-JP" altLang="en-US" sz="2800" b="1">
                <a:solidFill>
                  <a:srgbClr val="FF0000"/>
                </a:solidFill>
              </a:rPr>
              <a:t>赤外線バブルが見られる領域の分子雲は</a:t>
            </a:r>
            <a:endParaRPr kumimoji="1" lang="en-US" altLang="ja-JP" sz="2800" b="1" dirty="0">
              <a:solidFill>
                <a:srgbClr val="FF0000"/>
              </a:solidFill>
            </a:endParaRPr>
          </a:p>
          <a:p>
            <a:pPr algn="ctr"/>
            <a:r>
              <a:rPr kumimoji="1" lang="ja-JP" altLang="en-US" sz="2800" b="1">
                <a:solidFill>
                  <a:srgbClr val="FF0000"/>
                </a:solidFill>
              </a:rPr>
              <a:t>他の領域とは異なる空間と速度分布の特徴を持っている</a:t>
            </a:r>
            <a:endParaRPr kumimoji="1" lang="en-US" altLang="ja-JP" sz="2800" b="1" dirty="0">
              <a:solidFill>
                <a:srgbClr val="FF0000"/>
              </a:solidFill>
            </a:endParaRPr>
          </a:p>
        </p:txBody>
      </p:sp>
      <p:sp>
        <p:nvSpPr>
          <p:cNvPr id="20" name="テキスト ボックス 19">
            <a:extLst>
              <a:ext uri="{FF2B5EF4-FFF2-40B4-BE49-F238E27FC236}">
                <a16:creationId xmlns:a16="http://schemas.microsoft.com/office/drawing/2014/main" id="{B67DDA38-8A7B-3904-8E58-1573163C1699}"/>
              </a:ext>
            </a:extLst>
          </p:cNvPr>
          <p:cNvSpPr txBox="1"/>
          <p:nvPr/>
        </p:nvSpPr>
        <p:spPr>
          <a:xfrm>
            <a:off x="1137481" y="3295140"/>
            <a:ext cx="4478000" cy="523220"/>
          </a:xfrm>
          <a:prstGeom prst="rect">
            <a:avLst/>
          </a:prstGeom>
          <a:noFill/>
        </p:spPr>
        <p:txBody>
          <a:bodyPr wrap="square">
            <a:spAutoFit/>
          </a:bodyPr>
          <a:lstStyle/>
          <a:p>
            <a:r>
              <a:rPr lang="ja-JP" altLang="en-US" sz="2800" b="1">
                <a:solidFill>
                  <a:schemeClr val="accent1"/>
                </a:solidFill>
              </a:rPr>
              <a:t>・</a:t>
            </a:r>
            <a:r>
              <a:rPr lang="ja-JP" altLang="en-US" sz="2400" b="1">
                <a:solidFill>
                  <a:schemeClr val="accent1"/>
                </a:solidFill>
              </a:rPr>
              <a:t>ランダムに選出した領域</a:t>
            </a:r>
          </a:p>
        </p:txBody>
      </p:sp>
      <p:sp>
        <p:nvSpPr>
          <p:cNvPr id="53" name="テキスト ボックス 52">
            <a:extLst>
              <a:ext uri="{FF2B5EF4-FFF2-40B4-BE49-F238E27FC236}">
                <a16:creationId xmlns:a16="http://schemas.microsoft.com/office/drawing/2014/main" id="{BB6609AE-2042-5AE6-CE98-F9C1434F30A6}"/>
              </a:ext>
            </a:extLst>
          </p:cNvPr>
          <p:cNvSpPr txBox="1"/>
          <p:nvPr/>
        </p:nvSpPr>
        <p:spPr>
          <a:xfrm>
            <a:off x="7832278" y="1912242"/>
            <a:ext cx="2338575" cy="830997"/>
          </a:xfrm>
          <a:prstGeom prst="rect">
            <a:avLst/>
          </a:prstGeom>
          <a:noFill/>
        </p:spPr>
        <p:txBody>
          <a:bodyPr wrap="square">
            <a:spAutoFit/>
          </a:bodyPr>
          <a:lstStyle/>
          <a:p>
            <a:pPr algn="ctr"/>
            <a:r>
              <a:rPr kumimoji="1" lang="ja-JP" altLang="en-US" sz="2400" b="1" u="sng">
                <a:solidFill>
                  <a:schemeClr val="accent1"/>
                </a:solidFill>
              </a:rPr>
              <a:t>大きく</a:t>
            </a:r>
            <a:endParaRPr kumimoji="1" lang="en-US" altLang="ja-JP" sz="2400" b="1" u="sng" dirty="0">
              <a:solidFill>
                <a:schemeClr val="accent1"/>
              </a:solidFill>
            </a:endParaRPr>
          </a:p>
          <a:p>
            <a:pPr algn="ctr"/>
            <a:r>
              <a:rPr kumimoji="1" lang="ja-JP" altLang="en-US" sz="2400" b="1" u="sng">
                <a:solidFill>
                  <a:schemeClr val="accent1"/>
                </a:solidFill>
              </a:rPr>
              <a:t>異なっている</a:t>
            </a:r>
            <a:endParaRPr lang="ja-JP" altLang="en-US" sz="2400" u="sng">
              <a:solidFill>
                <a:schemeClr val="accent1"/>
              </a:solidFill>
            </a:endParaRPr>
          </a:p>
        </p:txBody>
      </p:sp>
      <p:sp>
        <p:nvSpPr>
          <p:cNvPr id="75" name="フリーフォーム 74">
            <a:extLst>
              <a:ext uri="{FF2B5EF4-FFF2-40B4-BE49-F238E27FC236}">
                <a16:creationId xmlns:a16="http://schemas.microsoft.com/office/drawing/2014/main" id="{5631289E-7C70-36A2-2314-A0387FC13846}"/>
              </a:ext>
            </a:extLst>
          </p:cNvPr>
          <p:cNvSpPr/>
          <p:nvPr/>
        </p:nvSpPr>
        <p:spPr>
          <a:xfrm rot="657521" flipV="1">
            <a:off x="7728651" y="2082384"/>
            <a:ext cx="207254" cy="528390"/>
          </a:xfrm>
          <a:custGeom>
            <a:avLst/>
            <a:gdLst>
              <a:gd name="connsiteX0" fmla="*/ 0 w 315473"/>
              <a:gd name="connsiteY0" fmla="*/ 541421 h 541421"/>
              <a:gd name="connsiteX1" fmla="*/ 312821 w 315473"/>
              <a:gd name="connsiteY1" fmla="*/ 300789 h 541421"/>
              <a:gd name="connsiteX2" fmla="*/ 156410 w 315473"/>
              <a:gd name="connsiteY2" fmla="*/ 0 h 541421"/>
            </a:gdLst>
            <a:ahLst/>
            <a:cxnLst>
              <a:cxn ang="0">
                <a:pos x="connsiteX0" y="connsiteY0"/>
              </a:cxn>
              <a:cxn ang="0">
                <a:pos x="connsiteX1" y="connsiteY1"/>
              </a:cxn>
              <a:cxn ang="0">
                <a:pos x="connsiteX2" y="connsiteY2"/>
              </a:cxn>
            </a:cxnLst>
            <a:rect l="l" t="t" r="r" b="b"/>
            <a:pathLst>
              <a:path w="315473" h="541421">
                <a:moveTo>
                  <a:pt x="0" y="541421"/>
                </a:moveTo>
                <a:cubicBezTo>
                  <a:pt x="143376" y="466223"/>
                  <a:pt x="286753" y="391026"/>
                  <a:pt x="312821" y="300789"/>
                </a:cubicBezTo>
                <a:cubicBezTo>
                  <a:pt x="338889" y="210552"/>
                  <a:pt x="164431" y="60158"/>
                  <a:pt x="156410" y="0"/>
                </a:cubicBezTo>
              </a:path>
            </a:pathLst>
          </a:custGeom>
          <a:noFill/>
          <a:ln w="31750">
            <a:solidFill>
              <a:schemeClr val="accent1"/>
            </a:solidFill>
            <a:headEnd type="arrow" w="med" len="sm"/>
            <a:tailEnd type="arrow" w="med" len="s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6" name="テキスト ボックス 75">
            <a:extLst>
              <a:ext uri="{FF2B5EF4-FFF2-40B4-BE49-F238E27FC236}">
                <a16:creationId xmlns:a16="http://schemas.microsoft.com/office/drawing/2014/main" id="{3A294A37-BD60-BC26-1A40-E2E0B04C7E4E}"/>
              </a:ext>
            </a:extLst>
          </p:cNvPr>
          <p:cNvSpPr txBox="1"/>
          <p:nvPr/>
        </p:nvSpPr>
        <p:spPr>
          <a:xfrm>
            <a:off x="0" y="866848"/>
            <a:ext cx="5937662"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検証結果</a:t>
            </a:r>
          </a:p>
        </p:txBody>
      </p:sp>
      <p:sp>
        <p:nvSpPr>
          <p:cNvPr id="77" name="テキスト ボックス 76">
            <a:extLst>
              <a:ext uri="{FF2B5EF4-FFF2-40B4-BE49-F238E27FC236}">
                <a16:creationId xmlns:a16="http://schemas.microsoft.com/office/drawing/2014/main" id="{AD8E45EC-E8EC-8345-E8D7-CC3B094201AE}"/>
              </a:ext>
            </a:extLst>
          </p:cNvPr>
          <p:cNvSpPr txBox="1"/>
          <p:nvPr/>
        </p:nvSpPr>
        <p:spPr>
          <a:xfrm>
            <a:off x="1741249" y="3760960"/>
            <a:ext cx="8763248" cy="461665"/>
          </a:xfrm>
          <a:prstGeom prst="rect">
            <a:avLst/>
          </a:prstGeom>
          <a:noFill/>
        </p:spPr>
        <p:txBody>
          <a:bodyPr wrap="square">
            <a:spAutoFit/>
          </a:bodyPr>
          <a:lstStyle/>
          <a:p>
            <a:r>
              <a:rPr lang="ja-JP" altLang="en-US" sz="2400"/>
              <a:t>➡︎全領域と</a:t>
            </a:r>
            <a:r>
              <a:rPr lang="ja-JP" altLang="en-US" sz="2400">
                <a:solidFill>
                  <a:schemeClr val="bg2">
                    <a:lumMod val="25000"/>
                  </a:schemeClr>
                </a:solidFill>
              </a:rPr>
              <a:t>異なる</a:t>
            </a:r>
            <a:r>
              <a:rPr lang="ja-JP" altLang="en-US" sz="2400"/>
              <a:t>と判断された特徴量は</a:t>
            </a:r>
            <a:r>
              <a:rPr lang="ja-JP" altLang="en-US" sz="2400">
                <a:solidFill>
                  <a:srgbClr val="FF0000"/>
                </a:solidFill>
              </a:rPr>
              <a:t>ほとんどなかった</a:t>
            </a:r>
          </a:p>
        </p:txBody>
      </p:sp>
      <p:sp>
        <p:nvSpPr>
          <p:cNvPr id="78" name="テキスト ボックス 77">
            <a:extLst>
              <a:ext uri="{FF2B5EF4-FFF2-40B4-BE49-F238E27FC236}">
                <a16:creationId xmlns:a16="http://schemas.microsoft.com/office/drawing/2014/main" id="{49F28AAE-2513-6ECE-5050-A199B3538731}"/>
              </a:ext>
            </a:extLst>
          </p:cNvPr>
          <p:cNvSpPr txBox="1"/>
          <p:nvPr/>
        </p:nvSpPr>
        <p:spPr>
          <a:xfrm>
            <a:off x="1137481" y="4383429"/>
            <a:ext cx="4478000" cy="461665"/>
          </a:xfrm>
          <a:prstGeom prst="rect">
            <a:avLst/>
          </a:prstGeom>
          <a:noFill/>
        </p:spPr>
        <p:txBody>
          <a:bodyPr wrap="square">
            <a:spAutoFit/>
          </a:bodyPr>
          <a:lstStyle/>
          <a:p>
            <a:r>
              <a:rPr lang="ja-JP" altLang="en-US" sz="2400" b="1">
                <a:solidFill>
                  <a:schemeClr val="accent1"/>
                </a:solidFill>
              </a:rPr>
              <a:t>・バブル領域</a:t>
            </a:r>
          </a:p>
        </p:txBody>
      </p:sp>
      <p:sp>
        <p:nvSpPr>
          <p:cNvPr id="80" name="テキスト ボックス 79">
            <a:extLst>
              <a:ext uri="{FF2B5EF4-FFF2-40B4-BE49-F238E27FC236}">
                <a16:creationId xmlns:a16="http://schemas.microsoft.com/office/drawing/2014/main" id="{F951ACD4-1640-10CE-6299-4DBBD08DA9C1}"/>
              </a:ext>
            </a:extLst>
          </p:cNvPr>
          <p:cNvSpPr txBox="1"/>
          <p:nvPr/>
        </p:nvSpPr>
        <p:spPr>
          <a:xfrm>
            <a:off x="1741249" y="4783855"/>
            <a:ext cx="7620248" cy="830997"/>
          </a:xfrm>
          <a:prstGeom prst="rect">
            <a:avLst/>
          </a:prstGeom>
          <a:noFill/>
        </p:spPr>
        <p:txBody>
          <a:bodyPr wrap="square">
            <a:spAutoFit/>
          </a:bodyPr>
          <a:lstStyle/>
          <a:p>
            <a:r>
              <a:rPr lang="ja-JP" altLang="en-US" sz="2400"/>
              <a:t>➡︎全領域と</a:t>
            </a:r>
            <a:r>
              <a:rPr lang="ja-JP" altLang="en-US" sz="2400">
                <a:solidFill>
                  <a:schemeClr val="bg2">
                    <a:lumMod val="25000"/>
                  </a:schemeClr>
                </a:solidFill>
              </a:rPr>
              <a:t>異なる</a:t>
            </a:r>
            <a:r>
              <a:rPr lang="ja-JP" altLang="en-US" sz="2400"/>
              <a:t>と判断された特徴量は、</a:t>
            </a:r>
            <a:endParaRPr lang="en-US" altLang="ja-JP" sz="2400" dirty="0"/>
          </a:p>
          <a:p>
            <a:r>
              <a:rPr lang="ja-JP" altLang="en-US" sz="2400"/>
              <a:t>　ランダムに選出した領域と比べ</a:t>
            </a:r>
            <a:r>
              <a:rPr lang="ja-JP" altLang="en-US" sz="2400">
                <a:solidFill>
                  <a:srgbClr val="FF0000"/>
                </a:solidFill>
              </a:rPr>
              <a:t>明らかに多かった</a:t>
            </a:r>
          </a:p>
        </p:txBody>
      </p:sp>
      <p:sp>
        <p:nvSpPr>
          <p:cNvPr id="3" name="テキスト ボックス 2">
            <a:extLst>
              <a:ext uri="{FF2B5EF4-FFF2-40B4-BE49-F238E27FC236}">
                <a16:creationId xmlns:a16="http://schemas.microsoft.com/office/drawing/2014/main" id="{F3965A2C-5AE4-6FD5-14FD-E3816D3E24FA}"/>
              </a:ext>
            </a:extLst>
          </p:cNvPr>
          <p:cNvSpPr txBox="1"/>
          <p:nvPr/>
        </p:nvSpPr>
        <p:spPr>
          <a:xfrm>
            <a:off x="2968831" y="2775732"/>
            <a:ext cx="4817344" cy="369332"/>
          </a:xfrm>
          <a:prstGeom prst="rect">
            <a:avLst/>
          </a:prstGeom>
          <a:noFill/>
        </p:spPr>
        <p:txBody>
          <a:bodyPr wrap="none" rtlCol="0">
            <a:spAutoFit/>
          </a:bodyPr>
          <a:lstStyle/>
          <a:p>
            <a:r>
              <a:rPr kumimoji="1" lang="en-US" altLang="ja-JP" dirty="0"/>
              <a:t>※</a:t>
            </a:r>
            <a:r>
              <a:rPr kumimoji="1" lang="ja-JP" altLang="en-US"/>
              <a:t>ランダム領域は</a:t>
            </a:r>
            <a:r>
              <a:rPr kumimoji="1" lang="en-US" altLang="ja-JP" dirty="0"/>
              <a:t>10</a:t>
            </a:r>
            <a:r>
              <a:rPr kumimoji="1" lang="ja-JP" altLang="en-US"/>
              <a:t>回の結果の平均値を記載</a:t>
            </a:r>
          </a:p>
        </p:txBody>
      </p:sp>
      <p:pic>
        <p:nvPicPr>
          <p:cNvPr id="5" name="図 4">
            <a:extLst>
              <a:ext uri="{FF2B5EF4-FFF2-40B4-BE49-F238E27FC236}">
                <a16:creationId xmlns:a16="http://schemas.microsoft.com/office/drawing/2014/main" id="{5FFBFBA9-046D-DD79-D0AE-8382A67279FA}"/>
              </a:ext>
            </a:extLst>
          </p:cNvPr>
          <p:cNvPicPr>
            <a:picLocks noChangeAspect="1"/>
          </p:cNvPicPr>
          <p:nvPr/>
        </p:nvPicPr>
        <p:blipFill>
          <a:blip r:embed="rId3"/>
          <a:stretch>
            <a:fillRect/>
          </a:stretch>
        </p:blipFill>
        <p:spPr>
          <a:xfrm>
            <a:off x="1393314" y="1460423"/>
            <a:ext cx="6267014" cy="1339171"/>
          </a:xfrm>
          <a:prstGeom prst="rect">
            <a:avLst/>
          </a:prstGeom>
        </p:spPr>
      </p:pic>
    </p:spTree>
    <p:extLst>
      <p:ext uri="{BB962C8B-B14F-4D97-AF65-F5344CB8AC3E}">
        <p14:creationId xmlns:p14="http://schemas.microsoft.com/office/powerpoint/2010/main" val="1849197328"/>
      </p:ext>
    </p:extLst>
  </p:cSld>
  <p:clrMapOvr>
    <a:masterClrMapping/>
  </p:clrMapOvr>
  <mc:AlternateContent xmlns:mc="http://schemas.openxmlformats.org/markup-compatibility/2006" xmlns:p14="http://schemas.microsoft.com/office/powerpoint/2010/main">
    <mc:Choice Requires="p14">
      <p:transition spd="slow" p14:dur="2000" advTm="44174"/>
    </mc:Choice>
    <mc:Fallback xmlns="">
      <p:transition spd="slow" advTm="441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7E6036-86E2-13A0-66AE-DF36B24B3602}"/>
              </a:ext>
            </a:extLst>
          </p:cNvPr>
          <p:cNvSpPr>
            <a:spLocks noGrp="1"/>
          </p:cNvSpPr>
          <p:nvPr>
            <p:ph type="title"/>
          </p:nvPr>
        </p:nvSpPr>
        <p:spPr/>
        <p:txBody>
          <a:bodyPr>
            <a:normAutofit fontScale="90000"/>
          </a:bodyPr>
          <a:lstStyle/>
          <a:p>
            <a:r>
              <a:rPr kumimoji="1" lang="ja-JP" altLang="en-US"/>
              <a:t>まとめと今後</a:t>
            </a:r>
          </a:p>
        </p:txBody>
      </p:sp>
      <p:sp>
        <p:nvSpPr>
          <p:cNvPr id="6" name="スライド番号プレースホルダー 5">
            <a:extLst>
              <a:ext uri="{FF2B5EF4-FFF2-40B4-BE49-F238E27FC236}">
                <a16:creationId xmlns:a16="http://schemas.microsoft.com/office/drawing/2014/main" id="{F1910F4A-2166-5F8B-FD7D-40AA095B0564}"/>
              </a:ext>
            </a:extLst>
          </p:cNvPr>
          <p:cNvSpPr>
            <a:spLocks noGrp="1"/>
          </p:cNvSpPr>
          <p:nvPr>
            <p:ph type="sldNum" sz="quarter" idx="12"/>
          </p:nvPr>
        </p:nvSpPr>
        <p:spPr/>
        <p:txBody>
          <a:bodyPr/>
          <a:lstStyle/>
          <a:p>
            <a:fld id="{7D61EC45-F91F-CE48-B056-4FE689AFB842}" type="slidenum">
              <a:rPr kumimoji="1" lang="ja-JP" altLang="en-US" smtClean="0"/>
              <a:t>8</a:t>
            </a:fld>
            <a:endParaRPr kumimoji="1" lang="ja-JP" altLang="en-US"/>
          </a:p>
        </p:txBody>
      </p:sp>
      <p:sp>
        <p:nvSpPr>
          <p:cNvPr id="7" name="テキスト ボックス 6">
            <a:extLst>
              <a:ext uri="{FF2B5EF4-FFF2-40B4-BE49-F238E27FC236}">
                <a16:creationId xmlns:a16="http://schemas.microsoft.com/office/drawing/2014/main" id="{3D250115-35E2-7394-7362-B0963E9B9C5B}"/>
              </a:ext>
            </a:extLst>
          </p:cNvPr>
          <p:cNvSpPr txBox="1"/>
          <p:nvPr/>
        </p:nvSpPr>
        <p:spPr>
          <a:xfrm>
            <a:off x="157675" y="1075708"/>
            <a:ext cx="1660358"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まとめ</a:t>
            </a:r>
          </a:p>
        </p:txBody>
      </p:sp>
      <p:sp>
        <p:nvSpPr>
          <p:cNvPr id="8" name="テキスト ボックス 7">
            <a:extLst>
              <a:ext uri="{FF2B5EF4-FFF2-40B4-BE49-F238E27FC236}">
                <a16:creationId xmlns:a16="http://schemas.microsoft.com/office/drawing/2014/main" id="{9B2DAE6D-8CFF-234B-C503-51EDFE84F4EA}"/>
              </a:ext>
            </a:extLst>
          </p:cNvPr>
          <p:cNvSpPr txBox="1"/>
          <p:nvPr/>
        </p:nvSpPr>
        <p:spPr>
          <a:xfrm>
            <a:off x="157675" y="3366328"/>
            <a:ext cx="1660358" cy="523220"/>
          </a:xfrm>
          <a:prstGeom prst="rect">
            <a:avLst/>
          </a:prstGeom>
          <a:noFill/>
        </p:spPr>
        <p:txBody>
          <a:bodyPr wrap="square" rtlCol="0">
            <a:spAutoFit/>
          </a:bodyPr>
          <a:lstStyle/>
          <a:p>
            <a:pPr marL="342900" indent="-342900">
              <a:buFont typeface="Wingdings" pitchFamily="2" charset="2"/>
              <a:buChar char="u"/>
            </a:pPr>
            <a:r>
              <a:rPr kumimoji="1" lang="ja-JP" altLang="en-US" sz="2800" b="1">
                <a:solidFill>
                  <a:schemeClr val="accent1"/>
                </a:solidFill>
              </a:rPr>
              <a:t>今後</a:t>
            </a:r>
          </a:p>
        </p:txBody>
      </p:sp>
      <p:sp>
        <p:nvSpPr>
          <p:cNvPr id="9" name="テキスト ボックス 8">
            <a:extLst>
              <a:ext uri="{FF2B5EF4-FFF2-40B4-BE49-F238E27FC236}">
                <a16:creationId xmlns:a16="http://schemas.microsoft.com/office/drawing/2014/main" id="{4DEEC70A-F1D6-A899-B611-8B4B4965E59F}"/>
              </a:ext>
            </a:extLst>
          </p:cNvPr>
          <p:cNvSpPr txBox="1"/>
          <p:nvPr/>
        </p:nvSpPr>
        <p:spPr>
          <a:xfrm>
            <a:off x="411886" y="1558709"/>
            <a:ext cx="11516877" cy="461665"/>
          </a:xfrm>
          <a:prstGeom prst="rect">
            <a:avLst/>
          </a:prstGeom>
          <a:noFill/>
        </p:spPr>
        <p:txBody>
          <a:bodyPr wrap="square" rtlCol="0">
            <a:spAutoFit/>
          </a:bodyPr>
          <a:lstStyle/>
          <a:p>
            <a:r>
              <a:rPr kumimoji="1" lang="ja-JP" altLang="en-US" sz="2400">
                <a:solidFill>
                  <a:schemeClr val="bg2">
                    <a:lumMod val="25000"/>
                  </a:schemeClr>
                </a:solidFill>
              </a:rPr>
              <a:t>・バブル構造がある領域とその他の領域の分子雲の特徴量を機械学習によって抽出</a:t>
            </a:r>
            <a:endParaRPr kumimoji="1" lang="en-US" altLang="ja-JP" sz="2400" dirty="0">
              <a:solidFill>
                <a:schemeClr val="bg2">
                  <a:lumMod val="25000"/>
                </a:schemeClr>
              </a:solidFill>
            </a:endParaRPr>
          </a:p>
        </p:txBody>
      </p:sp>
      <p:sp>
        <p:nvSpPr>
          <p:cNvPr id="10" name="テキスト ボックス 9">
            <a:extLst>
              <a:ext uri="{FF2B5EF4-FFF2-40B4-BE49-F238E27FC236}">
                <a16:creationId xmlns:a16="http://schemas.microsoft.com/office/drawing/2014/main" id="{2DB4AE5F-EB49-A9E5-B2EA-BB89BD015A6B}"/>
              </a:ext>
            </a:extLst>
          </p:cNvPr>
          <p:cNvSpPr txBox="1"/>
          <p:nvPr/>
        </p:nvSpPr>
        <p:spPr>
          <a:xfrm>
            <a:off x="411887" y="2101047"/>
            <a:ext cx="11095410" cy="461665"/>
          </a:xfrm>
          <a:prstGeom prst="rect">
            <a:avLst/>
          </a:prstGeom>
          <a:noFill/>
        </p:spPr>
        <p:txBody>
          <a:bodyPr wrap="square" rtlCol="0">
            <a:spAutoFit/>
          </a:bodyPr>
          <a:lstStyle/>
          <a:p>
            <a:r>
              <a:rPr kumimoji="1" lang="ja-JP" altLang="en-US" sz="2400">
                <a:solidFill>
                  <a:schemeClr val="bg2">
                    <a:lumMod val="25000"/>
                  </a:schemeClr>
                </a:solidFill>
              </a:rPr>
              <a:t>・バブル構造がある領域とその他の領域では違いがある特徴量が多かった</a:t>
            </a:r>
            <a:endParaRPr kumimoji="1" lang="en-US" altLang="ja-JP" sz="2400" dirty="0">
              <a:solidFill>
                <a:schemeClr val="bg2">
                  <a:lumMod val="25000"/>
                </a:schemeClr>
              </a:solidFill>
            </a:endParaRPr>
          </a:p>
        </p:txBody>
      </p:sp>
      <p:sp>
        <p:nvSpPr>
          <p:cNvPr id="11" name="テキスト ボックス 10">
            <a:extLst>
              <a:ext uri="{FF2B5EF4-FFF2-40B4-BE49-F238E27FC236}">
                <a16:creationId xmlns:a16="http://schemas.microsoft.com/office/drawing/2014/main" id="{9CB1EE32-DFF0-1CE3-ACD7-8A22D1B867D1}"/>
              </a:ext>
            </a:extLst>
          </p:cNvPr>
          <p:cNvSpPr txBox="1"/>
          <p:nvPr/>
        </p:nvSpPr>
        <p:spPr>
          <a:xfrm>
            <a:off x="411887" y="2640266"/>
            <a:ext cx="12543210" cy="461665"/>
          </a:xfrm>
          <a:prstGeom prst="rect">
            <a:avLst/>
          </a:prstGeom>
          <a:noFill/>
        </p:spPr>
        <p:txBody>
          <a:bodyPr wrap="square" rtlCol="0">
            <a:spAutoFit/>
          </a:bodyPr>
          <a:lstStyle/>
          <a:p>
            <a:r>
              <a:rPr kumimoji="1" lang="ja-JP" altLang="en-US" sz="2400">
                <a:solidFill>
                  <a:schemeClr val="bg2">
                    <a:lumMod val="25000"/>
                  </a:schemeClr>
                </a:solidFill>
              </a:rPr>
              <a:t>・バブル構造がある領域の分子雲は大質量星から影響を受けている可能性が高い</a:t>
            </a:r>
            <a:endParaRPr kumimoji="1" lang="en-US" altLang="ja-JP" sz="2400" dirty="0">
              <a:solidFill>
                <a:schemeClr val="bg2">
                  <a:lumMod val="25000"/>
                </a:schemeClr>
              </a:solidFill>
            </a:endParaRPr>
          </a:p>
        </p:txBody>
      </p:sp>
      <p:sp>
        <p:nvSpPr>
          <p:cNvPr id="13" name="テキスト ボックス 12">
            <a:extLst>
              <a:ext uri="{FF2B5EF4-FFF2-40B4-BE49-F238E27FC236}">
                <a16:creationId xmlns:a16="http://schemas.microsoft.com/office/drawing/2014/main" id="{FF49B5D9-4927-0389-56B3-2D601B80ED60}"/>
              </a:ext>
            </a:extLst>
          </p:cNvPr>
          <p:cNvSpPr txBox="1"/>
          <p:nvPr/>
        </p:nvSpPr>
        <p:spPr>
          <a:xfrm>
            <a:off x="411887" y="4097351"/>
            <a:ext cx="8906620" cy="461665"/>
          </a:xfrm>
          <a:prstGeom prst="rect">
            <a:avLst/>
          </a:prstGeom>
          <a:noFill/>
        </p:spPr>
        <p:txBody>
          <a:bodyPr wrap="square" rtlCol="0">
            <a:spAutoFit/>
          </a:bodyPr>
          <a:lstStyle/>
          <a:p>
            <a:r>
              <a:rPr kumimoji="1" lang="ja-JP" altLang="en-US" sz="2400">
                <a:solidFill>
                  <a:schemeClr val="bg2">
                    <a:lumMod val="25000"/>
                  </a:schemeClr>
                </a:solidFill>
              </a:rPr>
              <a:t>・抽出された特徴量が何を表しているのかを明らかにする</a:t>
            </a:r>
            <a:endParaRPr kumimoji="1" lang="en-US" altLang="ja-JP" sz="2400" dirty="0">
              <a:solidFill>
                <a:schemeClr val="bg2">
                  <a:lumMod val="25000"/>
                </a:schemeClr>
              </a:solidFill>
            </a:endParaRPr>
          </a:p>
        </p:txBody>
      </p:sp>
      <p:sp>
        <p:nvSpPr>
          <p:cNvPr id="14" name="テキスト ボックス 13">
            <a:extLst>
              <a:ext uri="{FF2B5EF4-FFF2-40B4-BE49-F238E27FC236}">
                <a16:creationId xmlns:a16="http://schemas.microsoft.com/office/drawing/2014/main" id="{CCF45AB0-09D1-CEEA-483A-A038F93ECF9C}"/>
              </a:ext>
            </a:extLst>
          </p:cNvPr>
          <p:cNvSpPr txBox="1"/>
          <p:nvPr/>
        </p:nvSpPr>
        <p:spPr>
          <a:xfrm>
            <a:off x="411887" y="4654135"/>
            <a:ext cx="8906620" cy="461665"/>
          </a:xfrm>
          <a:prstGeom prst="rect">
            <a:avLst/>
          </a:prstGeom>
          <a:noFill/>
        </p:spPr>
        <p:txBody>
          <a:bodyPr wrap="square" rtlCol="0">
            <a:spAutoFit/>
          </a:bodyPr>
          <a:lstStyle/>
          <a:p>
            <a:r>
              <a:rPr kumimoji="1" lang="ja-JP" altLang="en-US" sz="2400">
                <a:solidFill>
                  <a:schemeClr val="bg2">
                    <a:lumMod val="25000"/>
                  </a:schemeClr>
                </a:solidFill>
              </a:rPr>
              <a:t>・</a:t>
            </a:r>
            <a:r>
              <a:rPr kumimoji="1" lang="en-US" altLang="ja-JP" sz="2400" dirty="0">
                <a:solidFill>
                  <a:schemeClr val="bg2">
                    <a:lumMod val="25000"/>
                  </a:schemeClr>
                </a:solidFill>
              </a:rPr>
              <a:t>Cygnus-X</a:t>
            </a:r>
            <a:r>
              <a:rPr kumimoji="1" lang="ja-JP" altLang="en-US" sz="2400">
                <a:solidFill>
                  <a:schemeClr val="bg2">
                    <a:lumMod val="25000"/>
                  </a:schemeClr>
                </a:solidFill>
              </a:rPr>
              <a:t>以外の領域でも同じような結果になるのか検証</a:t>
            </a:r>
            <a:endParaRPr kumimoji="1" lang="en-US" altLang="ja-JP" sz="2400" dirty="0">
              <a:solidFill>
                <a:schemeClr val="bg2">
                  <a:lumMod val="25000"/>
                </a:schemeClr>
              </a:solidFill>
            </a:endParaRPr>
          </a:p>
        </p:txBody>
      </p:sp>
      <p:sp>
        <p:nvSpPr>
          <p:cNvPr id="3" name="テキスト ボックス 2">
            <a:extLst>
              <a:ext uri="{FF2B5EF4-FFF2-40B4-BE49-F238E27FC236}">
                <a16:creationId xmlns:a16="http://schemas.microsoft.com/office/drawing/2014/main" id="{F442BC29-014F-5EA6-F0AD-FC7A58BC7CA6}"/>
              </a:ext>
            </a:extLst>
          </p:cNvPr>
          <p:cNvSpPr txBox="1"/>
          <p:nvPr/>
        </p:nvSpPr>
        <p:spPr>
          <a:xfrm>
            <a:off x="411887" y="5210919"/>
            <a:ext cx="11620288" cy="830997"/>
          </a:xfrm>
          <a:prstGeom prst="rect">
            <a:avLst/>
          </a:prstGeom>
          <a:noFill/>
        </p:spPr>
        <p:txBody>
          <a:bodyPr wrap="square" rtlCol="0">
            <a:spAutoFit/>
          </a:bodyPr>
          <a:lstStyle/>
          <a:p>
            <a:r>
              <a:rPr kumimoji="1" lang="ja-JP" altLang="en-US" sz="2400">
                <a:solidFill>
                  <a:schemeClr val="bg2">
                    <a:lumMod val="25000"/>
                  </a:schemeClr>
                </a:solidFill>
              </a:rPr>
              <a:t>・逆に特徴量が異なると判断された分子雲は大質量星から影響を受けている</a:t>
            </a:r>
            <a:endParaRPr kumimoji="1" lang="en-US" altLang="ja-JP" sz="2400" dirty="0">
              <a:solidFill>
                <a:schemeClr val="bg2">
                  <a:lumMod val="25000"/>
                </a:schemeClr>
              </a:solidFill>
            </a:endParaRPr>
          </a:p>
          <a:p>
            <a:r>
              <a:rPr kumimoji="1" lang="ja-JP" altLang="en-US" sz="2400">
                <a:solidFill>
                  <a:schemeClr val="bg2">
                    <a:lumMod val="25000"/>
                  </a:schemeClr>
                </a:solidFill>
              </a:rPr>
              <a:t>　という可能性の検証</a:t>
            </a:r>
            <a:endParaRPr kumimoji="1" lang="en-US" altLang="ja-JP" sz="2400" dirty="0">
              <a:solidFill>
                <a:schemeClr val="bg2">
                  <a:lumMod val="25000"/>
                </a:schemeClr>
              </a:solidFill>
            </a:endParaRPr>
          </a:p>
        </p:txBody>
      </p:sp>
    </p:spTree>
    <p:extLst>
      <p:ext uri="{BB962C8B-B14F-4D97-AF65-F5344CB8AC3E}">
        <p14:creationId xmlns:p14="http://schemas.microsoft.com/office/powerpoint/2010/main" val="3998060113"/>
      </p:ext>
    </p:extLst>
  </p:cSld>
  <p:clrMapOvr>
    <a:masterClrMapping/>
  </p:clrMapOvr>
  <mc:AlternateContent xmlns:mc="http://schemas.openxmlformats.org/markup-compatibility/2006" xmlns:p14="http://schemas.microsoft.com/office/powerpoint/2010/main">
    <mc:Choice Requires="p14">
      <p:transition spd="slow" p14:dur="2000" advTm="2742"/>
    </mc:Choice>
    <mc:Fallback xmlns="">
      <p:transition spd="slow" advTm="2742"/>
    </mc:Fallback>
  </mc:AlternateContent>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11262</TotalTime>
  <Words>1464</Words>
  <Application>Microsoft Macintosh PowerPoint</Application>
  <PresentationFormat>ワイド画面</PresentationFormat>
  <Paragraphs>148</Paragraphs>
  <Slides>8</Slides>
  <Notes>6</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8</vt:i4>
      </vt:variant>
    </vt:vector>
  </HeadingPairs>
  <TitlesOfParts>
    <vt:vector size="19" baseType="lpstr">
      <vt:lpstr>HGS創英ﾌﾟﾚｾﾞﾝｽEB</vt:lpstr>
      <vt:lpstr>游ゴシック</vt:lpstr>
      <vt:lpstr>游ゴシック</vt:lpstr>
      <vt:lpstr>游明朝</vt:lpstr>
      <vt:lpstr>Aptos</vt:lpstr>
      <vt:lpstr>Aptos Display</vt:lpstr>
      <vt:lpstr>Arial</vt:lpstr>
      <vt:lpstr>Lato</vt:lpstr>
      <vt:lpstr>Wingdings</vt:lpstr>
      <vt:lpstr>デザインの設定</vt:lpstr>
      <vt:lpstr>Office テーマ</vt:lpstr>
      <vt:lpstr>PowerPoint プレゼンテーション</vt:lpstr>
      <vt:lpstr>イントロダクション</vt:lpstr>
      <vt:lpstr>イントロダクション</vt:lpstr>
      <vt:lpstr>イントロダクション</vt:lpstr>
      <vt:lpstr>検証対象と機械学習モデル</vt:lpstr>
      <vt:lpstr>検証方法</vt:lpstr>
      <vt:lpstr>結果</vt:lpstr>
      <vt:lpstr>まとめと今後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藤本　湧大</dc:creator>
  <cp:lastModifiedBy>藤本　湧大</cp:lastModifiedBy>
  <cp:revision>45</cp:revision>
  <dcterms:created xsi:type="dcterms:W3CDTF">2025-01-15T03:56:36Z</dcterms:created>
  <dcterms:modified xsi:type="dcterms:W3CDTF">2025-02-03T01:58:12Z</dcterms:modified>
</cp:coreProperties>
</file>