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60" r:id="rId3"/>
    <p:sldId id="258" r:id="rId4"/>
    <p:sldId id="257" r:id="rId5"/>
    <p:sldId id="262" r:id="rId6"/>
    <p:sldId id="272" r:id="rId7"/>
    <p:sldId id="27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616161"/>
    <a:srgbClr val="007900"/>
    <a:srgbClr val="FFFFFF"/>
    <a:srgbClr val="018001"/>
    <a:srgbClr val="426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8" autoAdjust="0"/>
    <p:restoredTop sz="83699"/>
  </p:normalViewPr>
  <p:slideViewPr>
    <p:cSldViewPr snapToGrid="0">
      <p:cViewPr varScale="1">
        <p:scale>
          <a:sx n="105" d="100"/>
          <a:sy n="105" d="100"/>
        </p:scale>
        <p:origin x="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質量</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16B5-F144-87EB-333570FB6335}"/>
              </c:ext>
            </c:extLst>
          </c:dPt>
          <c:dPt>
            <c:idx val="1"/>
            <c:invertIfNegative val="0"/>
            <c:bubble3D val="0"/>
            <c:spPr>
              <a:solidFill>
                <a:srgbClr val="0070C0"/>
              </a:solidFill>
              <a:ln>
                <a:noFill/>
              </a:ln>
              <a:effectLst/>
            </c:spPr>
            <c:extLst>
              <c:ext xmlns:c16="http://schemas.microsoft.com/office/drawing/2014/chart" uri="{C3380CC4-5D6E-409C-BE32-E72D297353CC}">
                <c16:uniqueId val="{00000003-16B5-F144-87EB-333570FB6335}"/>
              </c:ext>
            </c:extLst>
          </c:dPt>
          <c:dPt>
            <c:idx val="2"/>
            <c:invertIfNegative val="0"/>
            <c:bubble3D val="0"/>
            <c:spPr>
              <a:solidFill>
                <a:srgbClr val="FF0000"/>
              </a:solidFill>
              <a:ln>
                <a:noFill/>
              </a:ln>
              <a:effectLst/>
            </c:spPr>
            <c:extLst>
              <c:ext xmlns:c16="http://schemas.microsoft.com/office/drawing/2014/chart" uri="{C3380CC4-5D6E-409C-BE32-E72D297353CC}">
                <c16:uniqueId val="{00000005-16B5-F144-87EB-333570FB6335}"/>
              </c:ext>
            </c:extLst>
          </c:dPt>
          <c:cat>
            <c:strRef>
              <c:f>Sheet1!$A$4:$A$6</c:f>
              <c:strCache>
                <c:ptCount val="3"/>
                <c:pt idx="0">
                  <c:v>TypeⅠ</c:v>
                </c:pt>
                <c:pt idx="1">
                  <c:v>TypeⅡ</c:v>
                </c:pt>
                <c:pt idx="2">
                  <c:v>TypeⅢ</c:v>
                </c:pt>
              </c:strCache>
            </c:strRef>
          </c:cat>
          <c:val>
            <c:numRef>
              <c:f>Sheet1!$B$4:$B$6</c:f>
              <c:numCache>
                <c:formatCode>General</c:formatCode>
                <c:ptCount val="3"/>
                <c:pt idx="0">
                  <c:v>5.6812412373755876</c:v>
                </c:pt>
                <c:pt idx="1">
                  <c:v>5.8573324964312681</c:v>
                </c:pt>
                <c:pt idx="2">
                  <c:v>6.3010299956639813</c:v>
                </c:pt>
              </c:numCache>
            </c:numRef>
          </c:val>
          <c:extLst>
            <c:ext xmlns:c16="http://schemas.microsoft.com/office/drawing/2014/chart" uri="{C3380CC4-5D6E-409C-BE32-E72D297353CC}">
              <c16:uniqueId val="{00000006-16B5-F144-87EB-333570FB6335}"/>
            </c:ext>
          </c:extLst>
        </c:ser>
        <c:dLbls>
          <c:showLegendKey val="0"/>
          <c:showVal val="0"/>
          <c:showCatName val="0"/>
          <c:showSerName val="0"/>
          <c:showPercent val="0"/>
          <c:showBubbleSize val="0"/>
        </c:dLbls>
        <c:gapWidth val="70"/>
        <c:overlap val="12"/>
        <c:axId val="355253664"/>
        <c:axId val="355266480"/>
      </c:barChart>
      <c:catAx>
        <c:axId val="355253664"/>
        <c:scaling>
          <c:orientation val="minMax"/>
        </c:scaling>
        <c:delete val="1"/>
        <c:axPos val="b"/>
        <c:numFmt formatCode="General" sourceLinked="1"/>
        <c:majorTickMark val="none"/>
        <c:minorTickMark val="none"/>
        <c:tickLblPos val="nextTo"/>
        <c:crossAx val="355266480"/>
        <c:crosses val="autoZero"/>
        <c:auto val="1"/>
        <c:lblAlgn val="ctr"/>
        <c:lblOffset val="100"/>
        <c:noMultiLvlLbl val="0"/>
      </c:catAx>
      <c:valAx>
        <c:axId val="355266480"/>
        <c:scaling>
          <c:orientation val="minMax"/>
          <c:max val="6.5000000000000009"/>
          <c:min val="5.5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552536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Sheet1!$C$3</c:f>
              <c:strCache>
                <c:ptCount val="1"/>
                <c:pt idx="0">
                  <c:v>半径</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45D-6244-BDBB-8FD1326C74E8}"/>
              </c:ext>
            </c:extLst>
          </c:dPt>
          <c:dPt>
            <c:idx val="1"/>
            <c:invertIfNegative val="0"/>
            <c:bubble3D val="0"/>
            <c:spPr>
              <a:solidFill>
                <a:srgbClr val="0070C0"/>
              </a:solidFill>
              <a:ln>
                <a:noFill/>
              </a:ln>
              <a:effectLst/>
            </c:spPr>
            <c:extLst>
              <c:ext xmlns:c16="http://schemas.microsoft.com/office/drawing/2014/chart" uri="{C3380CC4-5D6E-409C-BE32-E72D297353CC}">
                <c16:uniqueId val="{00000003-245D-6244-BDBB-8FD1326C74E8}"/>
              </c:ext>
            </c:extLst>
          </c:dPt>
          <c:dPt>
            <c:idx val="2"/>
            <c:invertIfNegative val="0"/>
            <c:bubble3D val="0"/>
            <c:spPr>
              <a:solidFill>
                <a:srgbClr val="FF0000"/>
              </a:solidFill>
              <a:ln>
                <a:noFill/>
              </a:ln>
              <a:effectLst/>
            </c:spPr>
            <c:extLst>
              <c:ext xmlns:c16="http://schemas.microsoft.com/office/drawing/2014/chart" uri="{C3380CC4-5D6E-409C-BE32-E72D297353CC}">
                <c16:uniqueId val="{00000005-245D-6244-BDBB-8FD1326C74E8}"/>
              </c:ext>
            </c:extLst>
          </c:dPt>
          <c:cat>
            <c:strRef>
              <c:f>Sheet1!$A$4:$A$6</c:f>
              <c:strCache>
                <c:ptCount val="3"/>
                <c:pt idx="0">
                  <c:v>TypeⅠ</c:v>
                </c:pt>
                <c:pt idx="1">
                  <c:v>TypeⅡ</c:v>
                </c:pt>
                <c:pt idx="2">
                  <c:v>TypeⅢ</c:v>
                </c:pt>
              </c:strCache>
            </c:strRef>
          </c:cat>
          <c:val>
            <c:numRef>
              <c:f>Sheet1!$C$4:$C$6</c:f>
              <c:numCache>
                <c:formatCode>General</c:formatCode>
                <c:ptCount val="3"/>
                <c:pt idx="0">
                  <c:v>77</c:v>
                </c:pt>
                <c:pt idx="1">
                  <c:v>86</c:v>
                </c:pt>
                <c:pt idx="2">
                  <c:v>97</c:v>
                </c:pt>
              </c:numCache>
            </c:numRef>
          </c:val>
          <c:extLst>
            <c:ext xmlns:c16="http://schemas.microsoft.com/office/drawing/2014/chart" uri="{C3380CC4-5D6E-409C-BE32-E72D297353CC}">
              <c16:uniqueId val="{00000006-245D-6244-BDBB-8FD1326C74E8}"/>
            </c:ext>
          </c:extLst>
        </c:ser>
        <c:dLbls>
          <c:showLegendKey val="0"/>
          <c:showVal val="0"/>
          <c:showCatName val="0"/>
          <c:showSerName val="0"/>
          <c:showPercent val="0"/>
          <c:showBubbleSize val="0"/>
        </c:dLbls>
        <c:gapWidth val="70"/>
        <c:overlap val="-27"/>
        <c:axId val="1160108032"/>
        <c:axId val="1160109744"/>
      </c:barChart>
      <c:catAx>
        <c:axId val="1160108032"/>
        <c:scaling>
          <c:orientation val="minMax"/>
        </c:scaling>
        <c:delete val="1"/>
        <c:axPos val="b"/>
        <c:numFmt formatCode="General" sourceLinked="1"/>
        <c:majorTickMark val="none"/>
        <c:minorTickMark val="none"/>
        <c:tickLblPos val="nextTo"/>
        <c:crossAx val="1160109744"/>
        <c:crosses val="autoZero"/>
        <c:auto val="1"/>
        <c:lblAlgn val="ctr"/>
        <c:lblOffset val="100"/>
        <c:noMultiLvlLbl val="0"/>
      </c:catAx>
      <c:valAx>
        <c:axId val="116010974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16010803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noFill/>
      <a:round/>
    </a:ln>
    <a:effectLst/>
  </c:spPr>
  <c:txPr>
    <a:bodyPr/>
    <a:lstStyle/>
    <a:p>
      <a:pPr>
        <a:defRPr b="1"/>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Sheet1!$D$3</c:f>
              <c:strCache>
                <c:ptCount val="1"/>
                <c:pt idx="0">
                  <c:v>速度分散</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DC29-744C-A258-11CB96938510}"/>
              </c:ext>
            </c:extLst>
          </c:dPt>
          <c:dPt>
            <c:idx val="1"/>
            <c:invertIfNegative val="0"/>
            <c:bubble3D val="0"/>
            <c:spPr>
              <a:solidFill>
                <a:srgbClr val="0070C0"/>
              </a:solidFill>
              <a:ln>
                <a:noFill/>
              </a:ln>
              <a:effectLst/>
            </c:spPr>
            <c:extLst>
              <c:ext xmlns:c16="http://schemas.microsoft.com/office/drawing/2014/chart" uri="{C3380CC4-5D6E-409C-BE32-E72D297353CC}">
                <c16:uniqueId val="{00000003-DC29-744C-A258-11CB96938510}"/>
              </c:ext>
            </c:extLst>
          </c:dPt>
          <c:dPt>
            <c:idx val="2"/>
            <c:invertIfNegative val="0"/>
            <c:bubble3D val="0"/>
            <c:spPr>
              <a:solidFill>
                <a:srgbClr val="FF0000"/>
              </a:solidFill>
              <a:ln>
                <a:noFill/>
              </a:ln>
              <a:effectLst/>
            </c:spPr>
            <c:extLst>
              <c:ext xmlns:c16="http://schemas.microsoft.com/office/drawing/2014/chart" uri="{C3380CC4-5D6E-409C-BE32-E72D297353CC}">
                <c16:uniqueId val="{00000005-DC29-744C-A258-11CB96938510}"/>
              </c:ext>
            </c:extLst>
          </c:dPt>
          <c:cat>
            <c:strRef>
              <c:f>Sheet1!$A$4:$A$6</c:f>
              <c:strCache>
                <c:ptCount val="3"/>
                <c:pt idx="0">
                  <c:v>TypeⅠ</c:v>
                </c:pt>
                <c:pt idx="1">
                  <c:v>TypeⅡ</c:v>
                </c:pt>
                <c:pt idx="2">
                  <c:v>TypeⅢ</c:v>
                </c:pt>
              </c:strCache>
            </c:strRef>
          </c:cat>
          <c:val>
            <c:numRef>
              <c:f>Sheet1!$D$4:$D$6</c:f>
              <c:numCache>
                <c:formatCode>General</c:formatCode>
                <c:ptCount val="3"/>
                <c:pt idx="0">
                  <c:v>5.2</c:v>
                </c:pt>
                <c:pt idx="1">
                  <c:v>5.3</c:v>
                </c:pt>
                <c:pt idx="2">
                  <c:v>6.3</c:v>
                </c:pt>
              </c:numCache>
            </c:numRef>
          </c:val>
          <c:extLst>
            <c:ext xmlns:c16="http://schemas.microsoft.com/office/drawing/2014/chart" uri="{C3380CC4-5D6E-409C-BE32-E72D297353CC}">
              <c16:uniqueId val="{00000006-DC29-744C-A258-11CB96938510}"/>
            </c:ext>
          </c:extLst>
        </c:ser>
        <c:dLbls>
          <c:showLegendKey val="0"/>
          <c:showVal val="0"/>
          <c:showCatName val="0"/>
          <c:showSerName val="0"/>
          <c:showPercent val="0"/>
          <c:showBubbleSize val="0"/>
        </c:dLbls>
        <c:gapWidth val="70"/>
        <c:overlap val="-27"/>
        <c:axId val="566660208"/>
        <c:axId val="566661920"/>
      </c:barChart>
      <c:catAx>
        <c:axId val="566660208"/>
        <c:scaling>
          <c:orientation val="minMax"/>
        </c:scaling>
        <c:delete val="1"/>
        <c:axPos val="b"/>
        <c:numFmt formatCode="General" sourceLinked="1"/>
        <c:majorTickMark val="none"/>
        <c:minorTickMark val="none"/>
        <c:tickLblPos val="nextTo"/>
        <c:crossAx val="566661920"/>
        <c:crosses val="autoZero"/>
        <c:auto val="1"/>
        <c:lblAlgn val="ctr"/>
        <c:lblOffset val="100"/>
        <c:noMultiLvlLbl val="0"/>
      </c:catAx>
      <c:valAx>
        <c:axId val="566661920"/>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56666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F66AD-DE69-4F35-A983-DE2C27BBEF2E}" type="datetimeFigureOut">
              <a:rPr kumimoji="1" lang="ja-JP" altLang="en-US" smtClean="0"/>
              <a:t>2025/2/3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4665E-7474-49DB-A312-4E7A02DB3A62}" type="slidenum">
              <a:rPr kumimoji="1" lang="ja-JP" altLang="en-US" smtClean="0"/>
              <a:t>‹#›</a:t>
            </a:fld>
            <a:endParaRPr kumimoji="1" lang="ja-JP" altLang="en-US"/>
          </a:p>
        </p:txBody>
      </p:sp>
    </p:spTree>
    <p:extLst>
      <p:ext uri="{BB962C8B-B14F-4D97-AF65-F5344CB8AC3E}">
        <p14:creationId xmlns:p14="http://schemas.microsoft.com/office/powerpoint/2010/main" val="20350456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1</a:t>
            </a:fld>
            <a:endParaRPr kumimoji="1" lang="ja-JP" altLang="en-US"/>
          </a:p>
        </p:txBody>
      </p:sp>
    </p:spTree>
    <p:extLst>
      <p:ext uri="{BB962C8B-B14F-4D97-AF65-F5344CB8AC3E}">
        <p14:creationId xmlns:p14="http://schemas.microsoft.com/office/powerpoint/2010/main" val="44113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星の母体となる分子雲は主に</a:t>
            </a:r>
            <a:r>
              <a:rPr kumimoji="1" lang="en-US" altLang="ja-JP" dirty="0"/>
              <a:t>CO</a:t>
            </a:r>
            <a:r>
              <a:rPr kumimoji="1" lang="ja-JP" altLang="en-US" dirty="0"/>
              <a:t>輝線で観測されています。分子雲の中でも</a:t>
            </a:r>
            <a:r>
              <a:rPr kumimoji="1" lang="en-US" altLang="ja-JP" dirty="0"/>
              <a:t>10</a:t>
            </a:r>
            <a:r>
              <a:rPr kumimoji="1" lang="ja-JP" altLang="en-US" dirty="0"/>
              <a:t>＾</a:t>
            </a:r>
            <a:r>
              <a:rPr kumimoji="1" lang="en-US" altLang="ja-JP" dirty="0"/>
              <a:t>4</a:t>
            </a:r>
            <a:r>
              <a:rPr kumimoji="1" lang="ja-JP" altLang="en-US" dirty="0"/>
              <a:t>太陽質量以上の大きな分子雲を巨大分子雲、</a:t>
            </a:r>
            <a:r>
              <a:rPr kumimoji="1" lang="en-US" altLang="ja-JP" dirty="0"/>
              <a:t>GMC</a:t>
            </a:r>
            <a:r>
              <a:rPr kumimoji="1" lang="ja-JP" altLang="en-US" dirty="0"/>
              <a:t>と呼び、</a:t>
            </a:r>
            <a:r>
              <a:rPr kumimoji="1" lang="en-US" altLang="ja-JP" dirty="0"/>
              <a:t>GMC</a:t>
            </a:r>
            <a:r>
              <a:rPr kumimoji="1" lang="ja-JP" altLang="en-US" dirty="0"/>
              <a:t>では大質量星を含む星団が形成されます。</a:t>
            </a:r>
            <a:r>
              <a:rPr kumimoji="1" lang="en-US" altLang="ja-JP" dirty="0"/>
              <a:t>GMC</a:t>
            </a:r>
            <a:r>
              <a:rPr kumimoji="1" lang="ja-JP" altLang="en-US" dirty="0"/>
              <a:t>で大質量星が形成された場合大質量星からの強い紫外線の放射</a:t>
            </a:r>
            <a:r>
              <a:rPr kumimoji="1" lang="ja-JP" altLang="en-US"/>
              <a:t>により周りの中性水素ガスが</a:t>
            </a:r>
            <a:r>
              <a:rPr kumimoji="1" lang="ja-JP" altLang="en-US" dirty="0"/>
              <a:t>電離されます。このような</a:t>
            </a:r>
            <a:r>
              <a:rPr kumimoji="1" lang="ja-JP" altLang="en-US"/>
              <a:t>領域を電離水素領域、</a:t>
            </a:r>
            <a:r>
              <a:rPr kumimoji="1" lang="en-US" altLang="ja-JP" dirty="0"/>
              <a:t>HII</a:t>
            </a:r>
            <a:r>
              <a:rPr kumimoji="1" lang="ja-JP" altLang="en-US" dirty="0"/>
              <a:t>領域といい、主に</a:t>
            </a:r>
            <a:r>
              <a:rPr kumimoji="1" lang="en-US" altLang="ja-JP" dirty="0"/>
              <a:t>Hα</a:t>
            </a:r>
            <a:r>
              <a:rPr kumimoji="1" lang="ja-JP" altLang="en-US" dirty="0"/>
              <a:t>輝線を用いて観測されています。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2</a:t>
            </a:fld>
            <a:endParaRPr kumimoji="1" lang="ja-JP" altLang="en-US"/>
          </a:p>
        </p:txBody>
      </p:sp>
    </p:spTree>
    <p:extLst>
      <p:ext uri="{BB962C8B-B14F-4D97-AF65-F5344CB8AC3E}">
        <p14:creationId xmlns:p14="http://schemas.microsoft.com/office/powerpoint/2010/main" val="332032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GMC</a:t>
            </a:r>
            <a:r>
              <a:rPr kumimoji="1" lang="ja-JP" altLang="en-US" dirty="0"/>
              <a:t>の進化に関する研究を行う上で用いられる手法として</a:t>
            </a:r>
            <a:r>
              <a:rPr kumimoji="1" lang="en-US" altLang="ja-JP" dirty="0"/>
              <a:t>GMC</a:t>
            </a:r>
            <a:r>
              <a:rPr kumimoji="1" lang="ja-JP" altLang="en-US" dirty="0"/>
              <a:t>の</a:t>
            </a:r>
            <a:r>
              <a:rPr kumimoji="1" lang="en-US" altLang="ja-JP" dirty="0"/>
              <a:t>Type</a:t>
            </a:r>
            <a:r>
              <a:rPr kumimoji="1" lang="ja-JP" altLang="en-US" dirty="0"/>
              <a:t>分類が挙げられます。</a:t>
            </a:r>
            <a:r>
              <a:rPr kumimoji="1" lang="ja-JP" altLang="en-US"/>
              <a:t>こちらは</a:t>
            </a:r>
            <a:r>
              <a:rPr kumimoji="1" lang="en-US" altLang="ja-JP" sz="1200" dirty="0">
                <a:solidFill>
                  <a:srgbClr val="000000"/>
                </a:solidFill>
                <a:effectLst/>
                <a:latin typeface="Helvetica Neue" panose="02000503000000020004" pitchFamily="2" charset="0"/>
              </a:rPr>
              <a:t>GMC</a:t>
            </a:r>
            <a:r>
              <a:rPr kumimoji="1" lang="ja-JP" altLang="en-US" sz="1200">
                <a:solidFill>
                  <a:srgbClr val="000000"/>
                </a:solidFill>
                <a:effectLst/>
                <a:latin typeface="Helvetica Neue" panose="02000503000000020004" pitchFamily="2" charset="0"/>
              </a:rPr>
              <a:t>をその</a:t>
            </a:r>
            <a:r>
              <a:rPr lang="ja-JP" altLang="en-US" sz="1200">
                <a:solidFill>
                  <a:srgbClr val="000000"/>
                </a:solidFill>
                <a:effectLst/>
                <a:latin typeface="Helvetica Neue" panose="02000503000000020004" pitchFamily="2" charset="0"/>
              </a:rPr>
              <a:t>進化段階を表す３つの</a:t>
            </a:r>
            <a:r>
              <a:rPr lang="en-US" altLang="ja-JP" sz="1200" dirty="0">
                <a:solidFill>
                  <a:srgbClr val="000000"/>
                </a:solidFill>
                <a:effectLst/>
                <a:latin typeface="Helvetica Neue" panose="02000503000000020004" pitchFamily="2" charset="0"/>
              </a:rPr>
              <a:t>Type</a:t>
            </a:r>
            <a:r>
              <a:rPr lang="ja-JP" altLang="en-US" sz="1200">
                <a:solidFill>
                  <a:srgbClr val="000000"/>
                </a:solidFill>
                <a:effectLst/>
                <a:latin typeface="Helvetica Neue" panose="02000503000000020004" pitchFamily="2" charset="0"/>
              </a:rPr>
              <a:t>に分類</a:t>
            </a:r>
            <a:r>
              <a:rPr kumimoji="1" lang="ja-JP" altLang="en-US"/>
              <a:t>する</a:t>
            </a:r>
            <a:r>
              <a:rPr kumimoji="1" lang="ja-JP" altLang="en-US" dirty="0"/>
              <a:t>というものです。今回用いた</a:t>
            </a:r>
            <a:r>
              <a:rPr kumimoji="1" lang="ja-JP" altLang="en-US"/>
              <a:t>手法は</a:t>
            </a:r>
            <a:r>
              <a:rPr kumimoji="1" lang="en-US" altLang="ja-JP" dirty="0"/>
              <a:t>GMC</a:t>
            </a:r>
            <a:r>
              <a:rPr kumimoji="1" lang="ja-JP" altLang="en-US"/>
              <a:t>に付随する</a:t>
            </a:r>
            <a:r>
              <a:rPr lang="en" altLang="ja-JP" sz="1200" b="0" i="0" dirty="0">
                <a:effectLst/>
                <a:latin typeface="gg sans"/>
              </a:rPr>
              <a:t>HII</a:t>
            </a:r>
            <a:r>
              <a:rPr lang="ja-JP" altLang="en-US" sz="1200" b="0" i="0">
                <a:effectLst/>
                <a:latin typeface="gg sans"/>
              </a:rPr>
              <a:t>領域の有無および</a:t>
            </a:r>
            <a:r>
              <a:rPr lang="en" altLang="ja-JP" sz="1200" b="0" i="0" dirty="0">
                <a:effectLst/>
                <a:latin typeface="gg sans"/>
              </a:rPr>
              <a:t>H</a:t>
            </a:r>
            <a:r>
              <a:rPr lang="el-GR" altLang="ja-JP" sz="1200" b="0" i="0" dirty="0">
                <a:effectLst/>
                <a:latin typeface="gg sans"/>
              </a:rPr>
              <a:t>α</a:t>
            </a:r>
            <a:r>
              <a:rPr lang="ja-JP" altLang="en-US" sz="1200" b="0" i="0">
                <a:effectLst/>
                <a:latin typeface="gg sans"/>
              </a:rPr>
              <a:t>輝線光度</a:t>
            </a:r>
            <a:r>
              <a:rPr kumimoji="1" lang="ja-JP" altLang="en-US"/>
              <a:t>を</a:t>
            </a:r>
            <a:r>
              <a:rPr kumimoji="1" lang="ja-JP" altLang="en-US" dirty="0"/>
              <a:t>用いた分類方法</a:t>
            </a:r>
            <a:r>
              <a:rPr kumimoji="1" lang="ja-JP" altLang="en-US"/>
              <a:t>となります。具体的に</a:t>
            </a:r>
            <a:r>
              <a:rPr kumimoji="1" lang="en-US" altLang="ja-JP" dirty="0" err="1"/>
              <a:t>TypeⅠ</a:t>
            </a:r>
            <a:r>
              <a:rPr kumimoji="1" lang="ja-JP" altLang="en-US"/>
              <a:t>・</a:t>
            </a:r>
            <a:r>
              <a:rPr kumimoji="1" lang="en-US" altLang="ja-JP" dirty="0" err="1"/>
              <a:t>TypeⅡ</a:t>
            </a:r>
            <a:r>
              <a:rPr kumimoji="1" lang="ja-JP" altLang="en-US"/>
              <a:t>は</a:t>
            </a:r>
            <a:r>
              <a:rPr kumimoji="1" lang="en-US" altLang="ja-JP" dirty="0"/>
              <a:t>GMC</a:t>
            </a:r>
            <a:r>
              <a:rPr kumimoji="1" lang="ja-JP" altLang="en-US"/>
              <a:t>に付随する</a:t>
            </a:r>
            <a:r>
              <a:rPr kumimoji="1" lang="en-US" altLang="ja-JP" dirty="0"/>
              <a:t>HII</a:t>
            </a:r>
            <a:r>
              <a:rPr kumimoji="1" lang="ja-JP" altLang="en-US"/>
              <a:t>領域の有無、</a:t>
            </a:r>
            <a:r>
              <a:rPr kumimoji="1" lang="en-US" altLang="ja-JP" dirty="0" err="1"/>
              <a:t>TypeⅡ</a:t>
            </a:r>
            <a:r>
              <a:rPr kumimoji="1" lang="ja-JP" altLang="en-US"/>
              <a:t>・</a:t>
            </a:r>
            <a:r>
              <a:rPr kumimoji="1" lang="en-US" altLang="ja-JP" dirty="0" err="1"/>
              <a:t>TypeⅢ</a:t>
            </a:r>
            <a:r>
              <a:rPr kumimoji="1" lang="ja-JP" altLang="en-US"/>
              <a:t>は</a:t>
            </a:r>
            <a:r>
              <a:rPr kumimoji="1" lang="en-US" altLang="ja-JP" dirty="0"/>
              <a:t>HII</a:t>
            </a:r>
            <a:r>
              <a:rPr kumimoji="1" lang="ja-JP" altLang="en-US"/>
              <a:t>領域の</a:t>
            </a:r>
            <a:r>
              <a:rPr kumimoji="1" lang="en-US" altLang="ja-JP" dirty="0"/>
              <a:t>Hα</a:t>
            </a:r>
            <a:r>
              <a:rPr kumimoji="1" lang="ja-JP" altLang="en-US"/>
              <a:t>光度</a:t>
            </a:r>
            <a:r>
              <a:rPr kumimoji="1" lang="en-US" altLang="ja-JP" dirty="0"/>
              <a:t>10</a:t>
            </a:r>
            <a:r>
              <a:rPr kumimoji="1" lang="ja-JP" altLang="en-US"/>
              <a:t>＾</a:t>
            </a:r>
            <a:r>
              <a:rPr kumimoji="1" lang="en-US" altLang="ja-JP" dirty="0"/>
              <a:t>37</a:t>
            </a:r>
            <a:r>
              <a:rPr kumimoji="1" lang="ja-JP" altLang="en-US"/>
              <a:t>．</a:t>
            </a:r>
            <a:r>
              <a:rPr kumimoji="1" lang="en-US" altLang="ja-JP" dirty="0"/>
              <a:t>5erg/s</a:t>
            </a:r>
            <a:r>
              <a:rPr kumimoji="1" lang="ja-JP" altLang="en-US"/>
              <a:t>を境界値として分類します。こちら</a:t>
            </a:r>
            <a:r>
              <a:rPr kumimoji="1" lang="ja-JP" altLang="en-US" dirty="0"/>
              <a:t>の</a:t>
            </a:r>
            <a:r>
              <a:rPr kumimoji="1" lang="ja-JP" altLang="en-US"/>
              <a:t>方法は</a:t>
            </a:r>
            <a:r>
              <a:rPr kumimoji="1" lang="en-US" altLang="ja-JP" dirty="0" err="1"/>
              <a:t>Konishi</a:t>
            </a:r>
            <a:r>
              <a:rPr kumimoji="1" lang="en-US" altLang="ja-JP" dirty="0"/>
              <a:t> et al 2024 </a:t>
            </a:r>
            <a:r>
              <a:rPr kumimoji="1" lang="ja-JP" altLang="en-US"/>
              <a:t>や</a:t>
            </a:r>
            <a:r>
              <a:rPr kumimoji="1" lang="en-US" altLang="ja-JP" dirty="0" err="1"/>
              <a:t>Demachi</a:t>
            </a:r>
            <a:r>
              <a:rPr kumimoji="1" lang="en-US" altLang="ja-JP" dirty="0"/>
              <a:t> et al 2024</a:t>
            </a:r>
            <a:r>
              <a:rPr kumimoji="1" lang="ja-JP" altLang="en-US"/>
              <a:t>にてその妥当性を主張しています。そこ</a:t>
            </a:r>
            <a:r>
              <a:rPr kumimoji="1" lang="ja-JP" altLang="en-US" dirty="0"/>
              <a:t>で今回の研究の目的といたしましては</a:t>
            </a:r>
            <a:r>
              <a:rPr kumimoji="1" lang="en-US" altLang="ja-JP" dirty="0"/>
              <a:t>Type</a:t>
            </a:r>
            <a:r>
              <a:rPr kumimoji="1" lang="ja-JP" altLang="en-US" dirty="0"/>
              <a:t>分類を棒渦巻銀河に適用し、大質量星形成の活発さに応じた</a:t>
            </a:r>
            <a:r>
              <a:rPr kumimoji="1" lang="en-US" altLang="ja-JP" dirty="0"/>
              <a:t>GMC</a:t>
            </a:r>
            <a:r>
              <a:rPr kumimoji="1" lang="ja-JP" altLang="en-US" dirty="0"/>
              <a:t>の物理的性質の特徴を</a:t>
            </a:r>
            <a:r>
              <a:rPr kumimoji="1" lang="ja-JP" altLang="en-US"/>
              <a:t>明らかにし、銀河環境による違い、さらには他</a:t>
            </a:r>
            <a:r>
              <a:rPr kumimoji="1" lang="ja-JP" altLang="en-US" dirty="0"/>
              <a:t>の銀河との違いを調べるというものに</a:t>
            </a:r>
            <a:r>
              <a:rPr kumimoji="1" lang="ja-JP" altLang="en-US"/>
              <a:t>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3</a:t>
            </a:fld>
            <a:endParaRPr kumimoji="1" lang="ja-JP" altLang="en-US"/>
          </a:p>
        </p:txBody>
      </p:sp>
    </p:spTree>
    <p:extLst>
      <p:ext uri="{BB962C8B-B14F-4D97-AF65-F5344CB8AC3E}">
        <p14:creationId xmlns:p14="http://schemas.microsoft.com/office/powerpoint/2010/main" val="79292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今回研究に用いる観測天体は</a:t>
            </a:r>
            <a:r>
              <a:rPr kumimoji="1" lang="en-US" altLang="ja-JP" dirty="0"/>
              <a:t>NGC2903</a:t>
            </a:r>
            <a:r>
              <a:rPr kumimoji="1" lang="ja-JP" altLang="en-US" dirty="0"/>
              <a:t>と呼ばれる、距離が約</a:t>
            </a:r>
            <a:r>
              <a:rPr kumimoji="1" lang="en-US" altLang="ja-JP" dirty="0"/>
              <a:t>9.3Mpc</a:t>
            </a:r>
            <a:r>
              <a:rPr kumimoji="1" lang="ja-JP" altLang="en-US" dirty="0"/>
              <a:t>に存在する棒渦巻銀河です。こちらの銀河はガスの量が多く、星形成が活発であることが特徴であり、</a:t>
            </a:r>
            <a:r>
              <a:rPr kumimoji="1" lang="en-US" altLang="ja-JP" dirty="0"/>
              <a:t>Hα</a:t>
            </a:r>
            <a:r>
              <a:rPr kumimoji="1" lang="ja-JP" altLang="en-US" dirty="0"/>
              <a:t>輝線の観測データがすでに存在しているため今回の研究目的に適した銀河となります。</a:t>
            </a:r>
            <a:endParaRPr kumimoji="1" lang="en-US" altLang="ja-JP" dirty="0"/>
          </a:p>
          <a:p>
            <a:endParaRPr kumimoji="1" lang="en-US" altLang="ja-JP" dirty="0"/>
          </a:p>
          <a:p>
            <a:r>
              <a:rPr kumimoji="1" lang="ja-JP" altLang="en-US" dirty="0"/>
              <a:t>分子雲データとして用いるのは</a:t>
            </a:r>
            <a:r>
              <a:rPr kumimoji="1" lang="en-US" altLang="ja-JP" dirty="0"/>
              <a:t>ALMA12m array</a:t>
            </a:r>
            <a:r>
              <a:rPr kumimoji="1" lang="ja-JP" altLang="en-US" dirty="0"/>
              <a:t>、</a:t>
            </a:r>
            <a:r>
              <a:rPr kumimoji="1" lang="en-US" altLang="ja-JP" dirty="0"/>
              <a:t>ACA</a:t>
            </a:r>
            <a:r>
              <a:rPr kumimoji="1" lang="ja-JP" altLang="en-US" dirty="0"/>
              <a:t>を用いて得られたデータであり、観測輝線は</a:t>
            </a:r>
            <a:r>
              <a:rPr kumimoji="1" lang="en-US" altLang="ja-JP" dirty="0"/>
              <a:t>12CO (J=2-1)</a:t>
            </a:r>
            <a:r>
              <a:rPr kumimoji="1" lang="ja-JP" altLang="en-US" dirty="0"/>
              <a:t>と</a:t>
            </a:r>
            <a:r>
              <a:rPr kumimoji="1" lang="ja-JP" altLang="en-US"/>
              <a:t>なっており、空間</a:t>
            </a:r>
            <a:r>
              <a:rPr kumimoji="1" lang="ja-JP" altLang="en-US" dirty="0"/>
              <a:t>分解能は約</a:t>
            </a:r>
            <a:r>
              <a:rPr kumimoji="1" lang="en-US" altLang="ja-JP" dirty="0"/>
              <a:t>64pc</a:t>
            </a:r>
            <a:r>
              <a:rPr kumimoji="1" lang="ja-JP" altLang="en-US"/>
              <a:t>です。右の図は</a:t>
            </a:r>
            <a:r>
              <a:rPr kumimoji="1" lang="en-US" altLang="ja-JP" dirty="0"/>
              <a:t>ALMA</a:t>
            </a:r>
            <a:r>
              <a:rPr kumimoji="1" lang="ja-JP" altLang="en-US"/>
              <a:t>で得られた</a:t>
            </a:r>
            <a:r>
              <a:rPr kumimoji="1" lang="en-US" altLang="ja-JP" baseline="30000" dirty="0"/>
              <a:t>12</a:t>
            </a:r>
            <a:r>
              <a:rPr kumimoji="1" lang="en-US" altLang="ja-JP" baseline="0" dirty="0"/>
              <a:t>CO(J=2-1)</a:t>
            </a:r>
            <a:r>
              <a:rPr kumimoji="1" lang="ja-JP" altLang="en-US" baseline="0"/>
              <a:t>のピーク強度図を示しております</a:t>
            </a:r>
            <a:r>
              <a:rPr kumimoji="1" lang="ja-JP" altLang="en-US"/>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4</a:t>
            </a:fld>
            <a:endParaRPr kumimoji="1" lang="ja-JP" altLang="en-US"/>
          </a:p>
        </p:txBody>
      </p:sp>
    </p:spTree>
    <p:extLst>
      <p:ext uri="{BB962C8B-B14F-4D97-AF65-F5344CB8AC3E}">
        <p14:creationId xmlns:p14="http://schemas.microsoft.com/office/powerpoint/2010/main" val="292530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baseline="0" dirty="0"/>
              <a:t>ALMA</a:t>
            </a:r>
            <a:r>
              <a:rPr kumimoji="1" lang="ja-JP" altLang="en-US" baseline="0"/>
              <a:t>の観測データから</a:t>
            </a:r>
            <a:r>
              <a:rPr kumimoji="1" lang="en-US" altLang="ja-JP" dirty="0"/>
              <a:t>PYCPROPS</a:t>
            </a:r>
            <a:r>
              <a:rPr kumimoji="1" lang="ja-JP" altLang="en-US"/>
              <a:t>というアルゴリズムを用いて</a:t>
            </a:r>
            <a:r>
              <a:rPr kumimoji="1" lang="en-US" altLang="ja-JP" dirty="0"/>
              <a:t>GMC</a:t>
            </a:r>
            <a:r>
              <a:rPr kumimoji="1" lang="ja-JP" altLang="en-US"/>
              <a:t>を同定し、この結果と</a:t>
            </a:r>
            <a:r>
              <a:rPr kumimoji="1" lang="en-US" altLang="ja-JP" dirty="0"/>
              <a:t>Hα</a:t>
            </a:r>
            <a:r>
              <a:rPr kumimoji="1" lang="ja-JP" altLang="en-US"/>
              <a:t>輝線データを用いて</a:t>
            </a:r>
            <a:r>
              <a:rPr kumimoji="1" lang="en-US" altLang="ja-JP" dirty="0"/>
              <a:t>GMC</a:t>
            </a:r>
            <a:r>
              <a:rPr kumimoji="1" lang="ja-JP" altLang="en-US" dirty="0"/>
              <a:t>の</a:t>
            </a:r>
            <a:r>
              <a:rPr kumimoji="1" lang="en-US" altLang="ja-JP" dirty="0"/>
              <a:t>Type</a:t>
            </a:r>
            <a:r>
              <a:rPr kumimoji="1" lang="ja-JP" altLang="en-US" dirty="0"/>
              <a:t>分類を</a:t>
            </a:r>
            <a:r>
              <a:rPr kumimoji="1" lang="ja-JP" altLang="en-US"/>
              <a:t>行いました。（その結果を黒の背景の</a:t>
            </a:r>
            <a:r>
              <a:rPr kumimoji="1" lang="en-US" altLang="ja-JP" dirty="0"/>
              <a:t>Hα</a:t>
            </a:r>
            <a:r>
              <a:rPr kumimoji="1" lang="ja-JP" altLang="en-US"/>
              <a:t>輝線強度マップにカラーで重ねて描画したものが右の図になります。）結果を右の図となります。カラーが</a:t>
            </a:r>
            <a:r>
              <a:rPr kumimoji="1" lang="en-US" altLang="ja-JP" dirty="0"/>
              <a:t>GMC</a:t>
            </a:r>
            <a:r>
              <a:rPr kumimoji="1" lang="ja-JP" altLang="en-US"/>
              <a:t>を表しており、緑を</a:t>
            </a:r>
            <a:r>
              <a:rPr kumimoji="1" lang="en-US" altLang="ja-JP" dirty="0" err="1"/>
              <a:t>TypeⅠ</a:t>
            </a:r>
            <a:r>
              <a:rPr kumimoji="1" lang="ja-JP" altLang="en-US"/>
              <a:t>、青を</a:t>
            </a:r>
            <a:r>
              <a:rPr kumimoji="1" lang="en-US" altLang="ja-JP" dirty="0" err="1"/>
              <a:t>TypeⅡ</a:t>
            </a:r>
            <a:r>
              <a:rPr kumimoji="1" lang="ja-JP" altLang="en-US"/>
              <a:t>、赤を</a:t>
            </a:r>
            <a:r>
              <a:rPr kumimoji="1" lang="en-US" altLang="ja-JP" dirty="0"/>
              <a:t>Type</a:t>
            </a:r>
            <a:r>
              <a:rPr kumimoji="1" lang="ja-JP" altLang="en-US"/>
              <a:t> </a:t>
            </a:r>
            <a:r>
              <a:rPr kumimoji="1" lang="en-US" altLang="ja-JP" dirty="0"/>
              <a:t>Ⅲ</a:t>
            </a:r>
            <a:r>
              <a:rPr kumimoji="1" lang="ja-JP" altLang="en-US"/>
              <a:t>で示しております。各</a:t>
            </a:r>
            <a:r>
              <a:rPr kumimoji="1" lang="en-US" altLang="ja-JP" dirty="0"/>
              <a:t>Type</a:t>
            </a:r>
            <a:r>
              <a:rPr kumimoji="1" lang="ja-JP" altLang="en-US"/>
              <a:t>の</a:t>
            </a:r>
            <a:r>
              <a:rPr kumimoji="1" lang="en-US" altLang="ja-JP" dirty="0"/>
              <a:t>GMC</a:t>
            </a:r>
            <a:r>
              <a:rPr kumimoji="1" lang="ja-JP" altLang="en-US"/>
              <a:t>の個数は表にまとめたものとなっており、</a:t>
            </a:r>
            <a:r>
              <a:rPr kumimoji="1" lang="en-US" altLang="ja-JP" dirty="0" err="1"/>
              <a:t>TypeⅡ</a:t>
            </a:r>
            <a:r>
              <a:rPr kumimoji="1" lang="ja-JP" altLang="en-US"/>
              <a:t>が最も多いという結果が得られました。</a:t>
            </a: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5</a:t>
            </a:fld>
            <a:endParaRPr kumimoji="1" lang="ja-JP" altLang="en-US"/>
          </a:p>
        </p:txBody>
      </p:sp>
    </p:spTree>
    <p:extLst>
      <p:ext uri="{BB962C8B-B14F-4D97-AF65-F5344CB8AC3E}">
        <p14:creationId xmlns:p14="http://schemas.microsoft.com/office/powerpoint/2010/main" val="382403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a:t>
            </a:r>
            <a:r>
              <a:rPr kumimoji="1" lang="en-US" altLang="ja-JP" dirty="0"/>
              <a:t>GMC</a:t>
            </a:r>
            <a:r>
              <a:rPr kumimoji="1" lang="ja-JP" altLang="en-US"/>
              <a:t>の質量・半径・速度分散を求め、</a:t>
            </a:r>
            <a:r>
              <a:rPr kumimoji="1" lang="en-US" altLang="ja-JP" dirty="0"/>
              <a:t>Type</a:t>
            </a:r>
            <a:r>
              <a:rPr kumimoji="1" lang="ja-JP" altLang="en-US"/>
              <a:t>ごとの中央値を導出した結果をグラフで示しております。こちらをみていただきますとわかるように</a:t>
            </a:r>
            <a:r>
              <a:rPr kumimoji="1" lang="en-US" altLang="ja-JP" dirty="0"/>
              <a:t>GMC</a:t>
            </a:r>
            <a:r>
              <a:rPr kumimoji="1" lang="ja-JP" altLang="en-US"/>
              <a:t>が進化していくにつれて質量・半径が大きくなっていることがわかります。速度分散に関しては</a:t>
            </a:r>
            <a:r>
              <a:rPr kumimoji="1" lang="en-US" altLang="ja-JP" dirty="0" err="1"/>
              <a:t>TypeⅠ</a:t>
            </a:r>
            <a:r>
              <a:rPr kumimoji="1" lang="ja-JP" altLang="en-US"/>
              <a:t>と</a:t>
            </a:r>
            <a:r>
              <a:rPr kumimoji="1" lang="en-US" altLang="ja-JP" dirty="0" err="1"/>
              <a:t>TypeⅡ</a:t>
            </a:r>
            <a:r>
              <a:rPr kumimoji="1" lang="ja-JP" altLang="en-US"/>
              <a:t>ではあまり違いがみられないという結果が得られました。計算し、求めた</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6</a:t>
            </a:fld>
            <a:endParaRPr kumimoji="1" lang="ja-JP" altLang="en-US"/>
          </a:p>
        </p:txBody>
      </p:sp>
    </p:spTree>
    <p:extLst>
      <p:ext uri="{BB962C8B-B14F-4D97-AF65-F5344CB8AC3E}">
        <p14:creationId xmlns:p14="http://schemas.microsoft.com/office/powerpoint/2010/main" val="100236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まとめと今後についてはこちらになります。以上で発表を</a:t>
            </a:r>
            <a:r>
              <a:rPr kumimoji="1" lang="ja-JP" altLang="en-US"/>
              <a:t>終わります。ありがとうございました。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3A64665E-7474-49DB-A312-4E7A02DB3A62}" type="slidenum">
              <a:rPr kumimoji="1" lang="ja-JP" altLang="en-US" smtClean="0"/>
              <a:t>7</a:t>
            </a:fld>
            <a:endParaRPr kumimoji="1" lang="ja-JP" altLang="en-US"/>
          </a:p>
        </p:txBody>
      </p:sp>
    </p:spTree>
    <p:extLst>
      <p:ext uri="{BB962C8B-B14F-4D97-AF65-F5344CB8AC3E}">
        <p14:creationId xmlns:p14="http://schemas.microsoft.com/office/powerpoint/2010/main" val="107838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115912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282469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226606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212899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293698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307187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302195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423835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412127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64598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049043-7CBD-4023-A715-09D41D0DF8AF}"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30132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9043-7CBD-4023-A715-09D41D0DF8AF}"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0BDD0-BC60-444F-979A-3337E4A9EF60}" type="slidenum">
              <a:rPr kumimoji="1" lang="ja-JP" altLang="en-US" smtClean="0"/>
              <a:t>‹#›</a:t>
            </a:fld>
            <a:endParaRPr kumimoji="1" lang="ja-JP" altLang="en-US"/>
          </a:p>
        </p:txBody>
      </p:sp>
    </p:spTree>
    <p:extLst>
      <p:ext uri="{BB962C8B-B14F-4D97-AF65-F5344CB8AC3E}">
        <p14:creationId xmlns:p14="http://schemas.microsoft.com/office/powerpoint/2010/main" val="4217964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1C95E7D-5BE4-B0B4-244C-2C1962BD6EA6}"/>
              </a:ext>
            </a:extLst>
          </p:cNvPr>
          <p:cNvSpPr>
            <a:spLocks noGrp="1"/>
          </p:cNvSpPr>
          <p:nvPr>
            <p:ph type="subTitle" idx="1"/>
          </p:nvPr>
        </p:nvSpPr>
        <p:spPr/>
        <p:txBody>
          <a:bodyPr/>
          <a:lstStyle/>
          <a:p>
            <a:endParaRPr kumimoji="1" lang="ja-JP" altLang="en-US"/>
          </a:p>
        </p:txBody>
      </p:sp>
      <p:pic>
        <p:nvPicPr>
          <p:cNvPr id="5" name="図 4">
            <a:extLst>
              <a:ext uri="{FF2B5EF4-FFF2-40B4-BE49-F238E27FC236}">
                <a16:creationId xmlns:a16="http://schemas.microsoft.com/office/drawing/2014/main" id="{DCE3BBDE-3BE2-00D3-A26E-CA6C85BDBDAC}"/>
              </a:ext>
            </a:extLst>
          </p:cNvPr>
          <p:cNvPicPr>
            <a:picLocks noChangeAspect="1"/>
          </p:cNvPicPr>
          <p:nvPr/>
        </p:nvPicPr>
        <p:blipFill rotWithShape="1">
          <a:blip r:embed="rId3">
            <a:extLst>
              <a:ext uri="{28A0092B-C50C-407E-A947-70E740481C1C}">
                <a14:useLocalDpi xmlns:a14="http://schemas.microsoft.com/office/drawing/2010/main" val="0"/>
              </a:ext>
            </a:extLst>
          </a:blip>
          <a:srcRect l="15205" t="31436" r="37522" b="28676"/>
          <a:stretch/>
        </p:blipFill>
        <p:spPr>
          <a:xfrm>
            <a:off x="0" y="0"/>
            <a:ext cx="12192000" cy="6858000"/>
          </a:xfrm>
          <a:prstGeom prst="rect">
            <a:avLst/>
          </a:prstGeom>
        </p:spPr>
      </p:pic>
      <p:sp>
        <p:nvSpPr>
          <p:cNvPr id="6" name="テキスト ボックス 5">
            <a:extLst>
              <a:ext uri="{FF2B5EF4-FFF2-40B4-BE49-F238E27FC236}">
                <a16:creationId xmlns:a16="http://schemas.microsoft.com/office/drawing/2014/main" id="{59B575F0-401F-B90F-E07C-DFA3F9D5452B}"/>
              </a:ext>
            </a:extLst>
          </p:cNvPr>
          <p:cNvSpPr txBox="1"/>
          <p:nvPr/>
        </p:nvSpPr>
        <p:spPr>
          <a:xfrm>
            <a:off x="10413356" y="6398096"/>
            <a:ext cx="1733843" cy="300082"/>
          </a:xfrm>
          <a:prstGeom prst="rect">
            <a:avLst/>
          </a:prstGeom>
          <a:noFill/>
        </p:spPr>
        <p:txBody>
          <a:bodyPr wrap="square" rtlCol="0">
            <a:spAutoFit/>
          </a:bodyPr>
          <a:lstStyle/>
          <a:p>
            <a:r>
              <a:rPr lang="en-US" altLang="ja-JP" sz="1350" i="1" dirty="0">
                <a:solidFill>
                  <a:schemeClr val="bg1"/>
                </a:solidFill>
                <a:latin typeface="Dubai" panose="020B0503030403030204" pitchFamily="34" charset="-78"/>
                <a:ea typeface="Meiryo" panose="020B0604030504040204" pitchFamily="50" charset="-128"/>
                <a:cs typeface="Dubai" panose="020B0503030403030204" pitchFamily="34" charset="-78"/>
              </a:rPr>
              <a:t>Credit by Bob Franke</a:t>
            </a:r>
            <a:endParaRPr lang="ja-JP" altLang="en-US" sz="1350" dirty="0">
              <a:solidFill>
                <a:schemeClr val="bg1"/>
              </a:solidFill>
              <a:latin typeface="Dubai" panose="020B0503030403030204" pitchFamily="34" charset="-78"/>
              <a:cs typeface="Dubai" panose="020B0503030403030204" pitchFamily="34" charset="-78"/>
            </a:endParaRPr>
          </a:p>
        </p:txBody>
      </p:sp>
      <p:sp>
        <p:nvSpPr>
          <p:cNvPr id="8" name="テキスト ボックス 7">
            <a:extLst>
              <a:ext uri="{FF2B5EF4-FFF2-40B4-BE49-F238E27FC236}">
                <a16:creationId xmlns:a16="http://schemas.microsoft.com/office/drawing/2014/main" id="{DD0BEE05-8F2F-A0FA-0EBC-C9BFFBF0BDA6}"/>
              </a:ext>
            </a:extLst>
          </p:cNvPr>
          <p:cNvSpPr txBox="1"/>
          <p:nvPr/>
        </p:nvSpPr>
        <p:spPr>
          <a:xfrm>
            <a:off x="420450" y="4925727"/>
            <a:ext cx="8122574" cy="1338828"/>
          </a:xfrm>
          <a:prstGeom prst="rect">
            <a:avLst/>
          </a:prstGeom>
          <a:noFill/>
        </p:spPr>
        <p:txBody>
          <a:bodyPr wrap="square" rtlCol="0">
            <a:spAutoFit/>
          </a:bodyPr>
          <a:lstStyle/>
          <a:p>
            <a:r>
              <a:rPr lang="ja-JP" altLang="en-US" sz="2700" dirty="0">
                <a:solidFill>
                  <a:schemeClr val="bg1"/>
                </a:solidFill>
              </a:rPr>
              <a:t>生命環境科学域　理学類　物理科学課程</a:t>
            </a:r>
            <a:endParaRPr lang="en-US" altLang="ja-JP" sz="2700" dirty="0">
              <a:solidFill>
                <a:schemeClr val="bg1"/>
              </a:solidFill>
            </a:endParaRPr>
          </a:p>
          <a:p>
            <a:r>
              <a:rPr lang="ja-JP" altLang="en-US" sz="2700" dirty="0">
                <a:solidFill>
                  <a:schemeClr val="bg1"/>
                </a:solidFill>
              </a:rPr>
              <a:t>電波天文学研究室</a:t>
            </a:r>
            <a:endParaRPr lang="en-US" altLang="ja-JP" sz="2700" dirty="0">
              <a:solidFill>
                <a:schemeClr val="bg1"/>
              </a:solidFill>
            </a:endParaRPr>
          </a:p>
          <a:p>
            <a:r>
              <a:rPr lang="en-US" altLang="ja-JP" sz="2700" dirty="0">
                <a:solidFill>
                  <a:schemeClr val="bg1"/>
                </a:solidFill>
              </a:rPr>
              <a:t>1211305145</a:t>
            </a:r>
            <a:r>
              <a:rPr lang="ja-JP" altLang="en-US" sz="2700" dirty="0">
                <a:solidFill>
                  <a:schemeClr val="bg1"/>
                </a:solidFill>
              </a:rPr>
              <a:t>　山本 美咲 </a:t>
            </a:r>
            <a:r>
              <a:rPr lang="en-US" altLang="ja-JP" sz="2700" dirty="0">
                <a:solidFill>
                  <a:schemeClr val="bg1"/>
                </a:solidFill>
              </a:rPr>
              <a:t>(Misaki Yamamoto)</a:t>
            </a:r>
            <a:endParaRPr lang="ja-JP" altLang="en-US" sz="2700" dirty="0">
              <a:solidFill>
                <a:schemeClr val="bg1"/>
              </a:solidFill>
            </a:endParaRPr>
          </a:p>
        </p:txBody>
      </p:sp>
      <p:sp>
        <p:nvSpPr>
          <p:cNvPr id="4" name="テキスト ボックス 3">
            <a:extLst>
              <a:ext uri="{FF2B5EF4-FFF2-40B4-BE49-F238E27FC236}">
                <a16:creationId xmlns:a16="http://schemas.microsoft.com/office/drawing/2014/main" id="{3A4EBC1E-051A-C9D6-FC36-BC5A3F4DE560}"/>
              </a:ext>
            </a:extLst>
          </p:cNvPr>
          <p:cNvSpPr txBox="1"/>
          <p:nvPr/>
        </p:nvSpPr>
        <p:spPr>
          <a:xfrm>
            <a:off x="0" y="147853"/>
            <a:ext cx="5017771" cy="369332"/>
          </a:xfrm>
          <a:prstGeom prst="rect">
            <a:avLst/>
          </a:prstGeom>
          <a:noFill/>
        </p:spPr>
        <p:txBody>
          <a:bodyPr wrap="square" rtlCol="0">
            <a:spAutoFit/>
          </a:bodyPr>
          <a:lstStyle/>
          <a:p>
            <a:r>
              <a:rPr lang="en-US" altLang="ja-JP" dirty="0">
                <a:solidFill>
                  <a:schemeClr val="bg1"/>
                </a:solidFill>
              </a:rPr>
              <a:t>2025/2/4        2024</a:t>
            </a:r>
            <a:r>
              <a:rPr lang="ja-JP" altLang="en-US" dirty="0">
                <a:solidFill>
                  <a:schemeClr val="bg1"/>
                </a:solidFill>
              </a:rPr>
              <a:t>年度　卒業論文発表会</a:t>
            </a:r>
          </a:p>
        </p:txBody>
      </p:sp>
      <p:sp>
        <p:nvSpPr>
          <p:cNvPr id="2" name="タイトル 1">
            <a:extLst>
              <a:ext uri="{FF2B5EF4-FFF2-40B4-BE49-F238E27FC236}">
                <a16:creationId xmlns:a16="http://schemas.microsoft.com/office/drawing/2014/main" id="{E325AE5E-0339-AA93-D75E-7CC2BB8013F6}"/>
              </a:ext>
            </a:extLst>
          </p:cNvPr>
          <p:cNvSpPr>
            <a:spLocks noGrp="1"/>
          </p:cNvSpPr>
          <p:nvPr>
            <p:ph type="ctrTitle"/>
          </p:nvPr>
        </p:nvSpPr>
        <p:spPr>
          <a:xfrm>
            <a:off x="420450" y="2605486"/>
            <a:ext cx="8695048" cy="1790700"/>
          </a:xfrm>
        </p:spPr>
        <p:txBody>
          <a:bodyPr>
            <a:normAutofit fontScale="90000"/>
          </a:bodyPr>
          <a:lstStyle/>
          <a:p>
            <a:pPr algn="l" fontAlgn="base"/>
            <a:r>
              <a:rPr lang="ja-JP" altLang="en-US" dirty="0">
                <a:solidFill>
                  <a:schemeClr val="bg1"/>
                </a:solidFill>
                <a:latin typeface="inherit"/>
              </a:rPr>
              <a:t>近傍</a:t>
            </a:r>
            <a:r>
              <a:rPr lang="ja-JP" altLang="en-US" b="0" i="0" dirty="0">
                <a:solidFill>
                  <a:schemeClr val="bg1"/>
                </a:solidFill>
                <a:effectLst/>
                <a:latin typeface="inherit"/>
              </a:rPr>
              <a:t>棒渦巻銀河</a:t>
            </a:r>
            <a:r>
              <a:rPr lang="en-US" altLang="ja-JP" b="0" i="0" dirty="0">
                <a:solidFill>
                  <a:schemeClr val="bg1"/>
                </a:solidFill>
                <a:effectLst/>
                <a:latin typeface="inherit"/>
              </a:rPr>
              <a:t>NGC2903</a:t>
            </a:r>
            <a:r>
              <a:rPr lang="ja-JP" altLang="en-US" b="0" i="0" dirty="0">
                <a:solidFill>
                  <a:schemeClr val="bg1"/>
                </a:solidFill>
                <a:effectLst/>
                <a:latin typeface="inherit"/>
              </a:rPr>
              <a:t>における</a:t>
            </a:r>
            <a:r>
              <a:rPr lang="en-US" altLang="ja-JP" b="0" i="0" dirty="0">
                <a:solidFill>
                  <a:schemeClr val="bg1"/>
                </a:solidFill>
                <a:effectLst/>
                <a:latin typeface="inherit"/>
              </a:rPr>
              <a:t>GMC</a:t>
            </a:r>
            <a:r>
              <a:rPr lang="ja-JP" altLang="en-US" b="0" i="0" dirty="0">
                <a:solidFill>
                  <a:schemeClr val="bg1"/>
                </a:solidFill>
                <a:effectLst/>
                <a:latin typeface="inherit"/>
              </a:rPr>
              <a:t>進化</a:t>
            </a:r>
            <a:br>
              <a:rPr lang="en-US" altLang="ja-JP" b="0" i="0" dirty="0">
                <a:solidFill>
                  <a:schemeClr val="bg1"/>
                </a:solidFill>
                <a:effectLst/>
                <a:latin typeface="inherit"/>
              </a:rPr>
            </a:br>
            <a:r>
              <a:rPr lang="en-US" altLang="ja-JP" sz="4000" dirty="0">
                <a:solidFill>
                  <a:schemeClr val="bg1"/>
                </a:solidFill>
                <a:latin typeface="inherit"/>
              </a:rPr>
              <a:t>(GMC evolutions</a:t>
            </a:r>
            <a:br>
              <a:rPr lang="en-US" altLang="ja-JP" sz="4000" dirty="0">
                <a:solidFill>
                  <a:schemeClr val="bg1"/>
                </a:solidFill>
                <a:latin typeface="inherit"/>
              </a:rPr>
            </a:br>
            <a:r>
              <a:rPr lang="en-US" altLang="ja-JP" sz="4000" dirty="0">
                <a:solidFill>
                  <a:schemeClr val="bg1"/>
                </a:solidFill>
                <a:latin typeface="inherit"/>
              </a:rPr>
              <a:t> in the nearby barred spiral galaxy</a:t>
            </a:r>
            <a:br>
              <a:rPr lang="en-US" altLang="ja-JP" sz="4000" dirty="0">
                <a:solidFill>
                  <a:schemeClr val="bg1"/>
                </a:solidFill>
                <a:latin typeface="inherit"/>
              </a:rPr>
            </a:br>
            <a:r>
              <a:rPr lang="en-US" altLang="ja-JP" sz="4000" dirty="0">
                <a:solidFill>
                  <a:schemeClr val="bg1"/>
                </a:solidFill>
                <a:latin typeface="inherit"/>
              </a:rPr>
              <a:t> NGC2903)</a:t>
            </a:r>
            <a:endParaRPr lang="ja-JP" altLang="en-US" sz="8000" dirty="0">
              <a:solidFill>
                <a:schemeClr val="bg1"/>
              </a:solidFill>
            </a:endParaRPr>
          </a:p>
        </p:txBody>
      </p:sp>
    </p:spTree>
    <p:extLst>
      <p:ext uri="{BB962C8B-B14F-4D97-AF65-F5344CB8AC3E}">
        <p14:creationId xmlns:p14="http://schemas.microsoft.com/office/powerpoint/2010/main" val="305212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0ED41AE-E252-E5E1-5349-64F67564D120}"/>
              </a:ext>
            </a:extLst>
          </p:cNvPr>
          <p:cNvSpPr txBox="1"/>
          <p:nvPr/>
        </p:nvSpPr>
        <p:spPr>
          <a:xfrm>
            <a:off x="90736" y="666894"/>
            <a:ext cx="8618307" cy="584775"/>
          </a:xfrm>
          <a:prstGeom prst="rect">
            <a:avLst/>
          </a:prstGeom>
          <a:noFill/>
        </p:spPr>
        <p:txBody>
          <a:bodyPr wrap="square" rtlCol="0">
            <a:spAutoFit/>
          </a:bodyPr>
          <a:lstStyle/>
          <a:p>
            <a:r>
              <a:rPr lang="ja-JP" altLang="en-US" sz="3200" b="1" dirty="0"/>
              <a:t>巨大分子雲（</a:t>
            </a:r>
            <a:r>
              <a:rPr lang="en-US" altLang="ja-JP" sz="3200" b="1" dirty="0"/>
              <a:t>GMC</a:t>
            </a:r>
            <a:r>
              <a:rPr lang="ja-JP" altLang="en-US" sz="3200" b="1" dirty="0"/>
              <a:t>）の進化と大質量星の形成</a:t>
            </a:r>
            <a:endParaRPr lang="en-US" altLang="ja-JP" sz="3200" b="1" dirty="0"/>
          </a:p>
        </p:txBody>
      </p:sp>
      <p:sp>
        <p:nvSpPr>
          <p:cNvPr id="9" name="テキスト ボックス 8">
            <a:extLst>
              <a:ext uri="{FF2B5EF4-FFF2-40B4-BE49-F238E27FC236}">
                <a16:creationId xmlns:a16="http://schemas.microsoft.com/office/drawing/2014/main" id="{82A33A6B-622C-2ECF-889E-A6F7ECFADDD1}"/>
              </a:ext>
            </a:extLst>
          </p:cNvPr>
          <p:cNvSpPr txBox="1"/>
          <p:nvPr/>
        </p:nvSpPr>
        <p:spPr>
          <a:xfrm>
            <a:off x="90736" y="57972"/>
            <a:ext cx="5435243" cy="523220"/>
          </a:xfrm>
          <a:prstGeom prst="rect">
            <a:avLst/>
          </a:prstGeom>
          <a:noFill/>
        </p:spPr>
        <p:txBody>
          <a:bodyPr wrap="square" rtlCol="0">
            <a:spAutoFit/>
          </a:bodyPr>
          <a:lstStyle/>
          <a:p>
            <a:r>
              <a:rPr lang="ja-JP" altLang="en-US" sz="2800" b="1" dirty="0"/>
              <a:t>イントロダクション</a:t>
            </a:r>
          </a:p>
        </p:txBody>
      </p:sp>
      <p:sp>
        <p:nvSpPr>
          <p:cNvPr id="10" name="テキスト ボックス 9">
            <a:extLst>
              <a:ext uri="{FF2B5EF4-FFF2-40B4-BE49-F238E27FC236}">
                <a16:creationId xmlns:a16="http://schemas.microsoft.com/office/drawing/2014/main" id="{EF6EBF1E-7789-F25F-BA2B-4BC290640951}"/>
              </a:ext>
            </a:extLst>
          </p:cNvPr>
          <p:cNvSpPr txBox="1"/>
          <p:nvPr/>
        </p:nvSpPr>
        <p:spPr>
          <a:xfrm>
            <a:off x="294128" y="3742590"/>
            <a:ext cx="10225795" cy="1815882"/>
          </a:xfrm>
          <a:prstGeom prst="rect">
            <a:avLst/>
          </a:prstGeom>
          <a:noFill/>
        </p:spPr>
        <p:txBody>
          <a:bodyPr wrap="square" rtlCol="0">
            <a:spAutoFit/>
          </a:bodyPr>
          <a:lstStyle/>
          <a:p>
            <a:pPr marL="342900" indent="-342900">
              <a:lnSpc>
                <a:spcPct val="150000"/>
              </a:lnSpc>
              <a:buFont typeface="Wingdings" pitchFamily="2" charset="2"/>
              <a:buChar char="l"/>
            </a:pPr>
            <a:r>
              <a:rPr lang="ja-JP" altLang="en-US" sz="2800" b="1" u="sng"/>
              <a:t>巨大分子雲（</a:t>
            </a:r>
            <a:r>
              <a:rPr lang="en" altLang="ja-JP" sz="2800" u="sng" dirty="0"/>
              <a:t> </a:t>
            </a:r>
            <a:r>
              <a:rPr lang="en" altLang="ja-JP" sz="2800" b="1" u="sng" dirty="0"/>
              <a:t>Giant Molecular Cloud</a:t>
            </a:r>
            <a:r>
              <a:rPr lang="ja-JP" altLang="en-US" sz="2800" b="1" u="sng"/>
              <a:t>：</a:t>
            </a:r>
            <a:r>
              <a:rPr lang="en" altLang="ja-JP" sz="2800" b="1" u="sng" dirty="0"/>
              <a:t> </a:t>
            </a:r>
            <a:r>
              <a:rPr lang="en-US" altLang="ja-JP" sz="2800" b="1" u="sng" dirty="0"/>
              <a:t>GMC</a:t>
            </a:r>
            <a:r>
              <a:rPr lang="ja-JP" altLang="en-US" sz="2800" b="1" u="sng"/>
              <a:t>）</a:t>
            </a:r>
            <a:endParaRPr lang="en-US" altLang="ja-JP" sz="2800" b="1" u="sng" dirty="0"/>
          </a:p>
          <a:p>
            <a:pPr>
              <a:lnSpc>
                <a:spcPct val="150000"/>
              </a:lnSpc>
            </a:pPr>
            <a:r>
              <a:rPr lang="ja-JP" altLang="en-US" sz="2800" b="1"/>
              <a:t>　</a:t>
            </a:r>
            <a:r>
              <a:rPr lang="ja-JP" altLang="en-US" sz="2800"/>
              <a:t>質量</a:t>
            </a:r>
            <a:r>
              <a:rPr lang="ja-JP" altLang="en-US" sz="2800" dirty="0"/>
              <a:t>が</a:t>
            </a:r>
            <a:r>
              <a:rPr lang="en-US" altLang="ja-JP" sz="2800" dirty="0"/>
              <a:t>10</a:t>
            </a:r>
            <a:r>
              <a:rPr lang="en-US" altLang="ja-JP" sz="2800" baseline="30000" dirty="0"/>
              <a:t>4</a:t>
            </a:r>
            <a:r>
              <a:rPr lang="en-US" altLang="ja-JP" sz="2800" dirty="0"/>
              <a:t>M</a:t>
            </a:r>
            <a:r>
              <a:rPr lang="en-US" altLang="ja-JP" sz="2800" baseline="-25000" dirty="0"/>
              <a:t>sun</a:t>
            </a:r>
            <a:r>
              <a:rPr lang="ja-JP" altLang="en-US" sz="2800" dirty="0"/>
              <a:t>以上の分子雲。</a:t>
            </a:r>
            <a:endParaRPr lang="en-US" altLang="ja-JP" sz="2800" dirty="0"/>
          </a:p>
          <a:p>
            <a:r>
              <a:rPr lang="ja-JP" altLang="en-US" sz="2800"/>
              <a:t>　大質量</a:t>
            </a:r>
            <a:r>
              <a:rPr lang="ja-JP" altLang="en-US" sz="2800" dirty="0"/>
              <a:t>星（</a:t>
            </a:r>
            <a:r>
              <a:rPr lang="en-US" altLang="ja-JP" sz="2800" dirty="0"/>
              <a:t>8M</a:t>
            </a:r>
            <a:r>
              <a:rPr lang="en-US" altLang="ja-JP" sz="2800" baseline="-25000" dirty="0"/>
              <a:t>sun</a:t>
            </a:r>
            <a:r>
              <a:rPr lang="ja-JP" altLang="en-US" sz="2800" dirty="0"/>
              <a:t>以上の星）を含む星団が形成される。</a:t>
            </a:r>
          </a:p>
        </p:txBody>
      </p:sp>
      <p:sp>
        <p:nvSpPr>
          <p:cNvPr id="11" name="テキスト ボックス 10">
            <a:extLst>
              <a:ext uri="{FF2B5EF4-FFF2-40B4-BE49-F238E27FC236}">
                <a16:creationId xmlns:a16="http://schemas.microsoft.com/office/drawing/2014/main" id="{C708E621-B2EF-6571-7251-5ACAAC343285}"/>
              </a:ext>
            </a:extLst>
          </p:cNvPr>
          <p:cNvSpPr txBox="1"/>
          <p:nvPr/>
        </p:nvSpPr>
        <p:spPr>
          <a:xfrm>
            <a:off x="294128" y="5756343"/>
            <a:ext cx="11778920" cy="954107"/>
          </a:xfrm>
          <a:prstGeom prst="rect">
            <a:avLst/>
          </a:prstGeom>
          <a:noFill/>
        </p:spPr>
        <p:txBody>
          <a:bodyPr wrap="square" rtlCol="0">
            <a:spAutoFit/>
          </a:bodyPr>
          <a:lstStyle/>
          <a:p>
            <a:pPr marL="342900" indent="-342900">
              <a:buFont typeface="Wingdings" pitchFamily="2" charset="2"/>
              <a:buChar char="l"/>
            </a:pPr>
            <a:r>
              <a:rPr lang="ja-JP" altLang="en-US" sz="2800" b="1" u="sng"/>
              <a:t>電離水素領域（</a:t>
            </a:r>
            <a:r>
              <a:rPr lang="en-US" altLang="ja-JP" sz="2800" b="1" u="sng" dirty="0"/>
              <a:t>HII</a:t>
            </a:r>
            <a:r>
              <a:rPr lang="ja-JP" altLang="en-US" sz="2800" b="1" u="sng"/>
              <a:t>領域）</a:t>
            </a:r>
            <a:endParaRPr lang="en-US" altLang="ja-JP" sz="2800" b="1" u="sng" dirty="0"/>
          </a:p>
          <a:p>
            <a:r>
              <a:rPr lang="ja-JP" altLang="en-US" sz="2800"/>
              <a:t>　大質量</a:t>
            </a:r>
            <a:r>
              <a:rPr lang="ja-JP" altLang="en-US" sz="2800" dirty="0"/>
              <a:t>星からの紫外線放射</a:t>
            </a:r>
            <a:r>
              <a:rPr lang="ja-JP" altLang="en-US" sz="2800"/>
              <a:t>により中性水素ガスが</a:t>
            </a:r>
            <a:r>
              <a:rPr lang="ja-JP" altLang="en-US" sz="2800" dirty="0"/>
              <a:t>電離されている領域。</a:t>
            </a:r>
            <a:endParaRPr lang="en-US" altLang="ja-JP" sz="2800" dirty="0"/>
          </a:p>
        </p:txBody>
      </p:sp>
      <p:cxnSp>
        <p:nvCxnSpPr>
          <p:cNvPr id="14" name="直線コネクタ 13">
            <a:extLst>
              <a:ext uri="{FF2B5EF4-FFF2-40B4-BE49-F238E27FC236}">
                <a16:creationId xmlns:a16="http://schemas.microsoft.com/office/drawing/2014/main" id="{D5BB3E5D-0AF2-1948-56B4-851A65CE9E57}"/>
              </a:ext>
            </a:extLst>
          </p:cNvPr>
          <p:cNvCxnSpPr>
            <a:cxnSpLocks/>
          </p:cNvCxnSpPr>
          <p:nvPr/>
        </p:nvCxnSpPr>
        <p:spPr>
          <a:xfrm>
            <a:off x="0" y="577823"/>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9C13294F-FD22-E720-AFB3-52D80C0946A1}"/>
              </a:ext>
            </a:extLst>
          </p:cNvPr>
          <p:cNvGrpSpPr/>
          <p:nvPr/>
        </p:nvGrpSpPr>
        <p:grpSpPr>
          <a:xfrm>
            <a:off x="413080" y="1266332"/>
            <a:ext cx="10930360" cy="2476144"/>
            <a:chOff x="436317" y="1397480"/>
            <a:chExt cx="10930360" cy="2476144"/>
          </a:xfrm>
        </p:grpSpPr>
        <p:sp>
          <p:nvSpPr>
            <p:cNvPr id="15" name="テキスト ボックス 14">
              <a:extLst>
                <a:ext uri="{FF2B5EF4-FFF2-40B4-BE49-F238E27FC236}">
                  <a16:creationId xmlns:a16="http://schemas.microsoft.com/office/drawing/2014/main" id="{88EB0A05-06B6-9437-E237-838D29BD2035}"/>
                </a:ext>
              </a:extLst>
            </p:cNvPr>
            <p:cNvSpPr txBox="1"/>
            <p:nvPr/>
          </p:nvSpPr>
          <p:spPr>
            <a:xfrm>
              <a:off x="436317" y="1397480"/>
              <a:ext cx="1236008" cy="523220"/>
            </a:xfrm>
            <a:prstGeom prst="rect">
              <a:avLst/>
            </a:prstGeom>
            <a:noFill/>
          </p:spPr>
          <p:txBody>
            <a:bodyPr wrap="square" rtlCol="0">
              <a:spAutoFit/>
            </a:bodyPr>
            <a:lstStyle/>
            <a:p>
              <a:r>
                <a:rPr lang="en-US" altLang="ja-JP" sz="2800" dirty="0"/>
                <a:t>GMC</a:t>
              </a:r>
              <a:endParaRPr lang="ja-JP" altLang="en-US" sz="2800" dirty="0"/>
            </a:p>
          </p:txBody>
        </p:sp>
        <p:sp>
          <p:nvSpPr>
            <p:cNvPr id="52" name="雲 51">
              <a:extLst>
                <a:ext uri="{FF2B5EF4-FFF2-40B4-BE49-F238E27FC236}">
                  <a16:creationId xmlns:a16="http://schemas.microsoft.com/office/drawing/2014/main" id="{FC23A795-1764-9003-FD49-C38FE1B0C6B9}"/>
                </a:ext>
              </a:extLst>
            </p:cNvPr>
            <p:cNvSpPr/>
            <p:nvPr/>
          </p:nvSpPr>
          <p:spPr>
            <a:xfrm>
              <a:off x="584212" y="1711946"/>
              <a:ext cx="2507529" cy="1599062"/>
            </a:xfrm>
            <a:prstGeom prst="cloud">
              <a:avLst/>
            </a:prstGeom>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矢印: 下 29">
              <a:extLst>
                <a:ext uri="{FF2B5EF4-FFF2-40B4-BE49-F238E27FC236}">
                  <a16:creationId xmlns:a16="http://schemas.microsoft.com/office/drawing/2014/main" id="{5C9B4BC3-506B-1D29-D79B-2EA5405F6612}"/>
                </a:ext>
              </a:extLst>
            </p:cNvPr>
            <p:cNvSpPr/>
            <p:nvPr/>
          </p:nvSpPr>
          <p:spPr>
            <a:xfrm rot="16200000">
              <a:off x="3699989" y="1878459"/>
              <a:ext cx="343949" cy="11044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7" name="矢印: 下 30">
              <a:extLst>
                <a:ext uri="{FF2B5EF4-FFF2-40B4-BE49-F238E27FC236}">
                  <a16:creationId xmlns:a16="http://schemas.microsoft.com/office/drawing/2014/main" id="{6B5C9433-0154-C833-136F-2164FCE9F95E}"/>
                </a:ext>
              </a:extLst>
            </p:cNvPr>
            <p:cNvSpPr/>
            <p:nvPr/>
          </p:nvSpPr>
          <p:spPr>
            <a:xfrm rot="16200000">
              <a:off x="7820614" y="1933737"/>
              <a:ext cx="301389" cy="10036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8" name="グループ化 7">
              <a:extLst>
                <a:ext uri="{FF2B5EF4-FFF2-40B4-BE49-F238E27FC236}">
                  <a16:creationId xmlns:a16="http://schemas.microsoft.com/office/drawing/2014/main" id="{6A549EE4-2DD8-9FCB-735F-F6E85D5731AB}"/>
                </a:ext>
              </a:extLst>
            </p:cNvPr>
            <p:cNvGrpSpPr/>
            <p:nvPr/>
          </p:nvGrpSpPr>
          <p:grpSpPr>
            <a:xfrm>
              <a:off x="4776745" y="1711152"/>
              <a:ext cx="2769719" cy="1599062"/>
              <a:chOff x="5844569" y="2074282"/>
              <a:chExt cx="2645789" cy="1630017"/>
            </a:xfrm>
          </p:grpSpPr>
          <p:grpSp>
            <p:nvGrpSpPr>
              <p:cNvPr id="28" name="グループ化 27">
                <a:extLst>
                  <a:ext uri="{FF2B5EF4-FFF2-40B4-BE49-F238E27FC236}">
                    <a16:creationId xmlns:a16="http://schemas.microsoft.com/office/drawing/2014/main" id="{A3B18A3D-B566-2E68-A1D9-A9B7CDE97A4C}"/>
                  </a:ext>
                </a:extLst>
              </p:cNvPr>
              <p:cNvGrpSpPr/>
              <p:nvPr/>
            </p:nvGrpSpPr>
            <p:grpSpPr>
              <a:xfrm>
                <a:off x="5844569" y="2074282"/>
                <a:ext cx="2395331" cy="1630017"/>
                <a:chOff x="5537222" y="2303231"/>
                <a:chExt cx="2395331" cy="1630017"/>
              </a:xfrm>
            </p:grpSpPr>
            <p:sp>
              <p:nvSpPr>
                <p:cNvPr id="47" name="雲 46">
                  <a:extLst>
                    <a:ext uri="{FF2B5EF4-FFF2-40B4-BE49-F238E27FC236}">
                      <a16:creationId xmlns:a16="http://schemas.microsoft.com/office/drawing/2014/main" id="{989B8B47-13B3-CDAE-4449-885F5578B515}"/>
                    </a:ext>
                  </a:extLst>
                </p:cNvPr>
                <p:cNvSpPr/>
                <p:nvPr/>
              </p:nvSpPr>
              <p:spPr>
                <a:xfrm>
                  <a:off x="5537222" y="2303231"/>
                  <a:ext cx="2395331" cy="1630017"/>
                </a:xfrm>
                <a:prstGeom prst="cloud">
                  <a:avLst/>
                </a:prstGeom>
                <a:gradFill>
                  <a:gsLst>
                    <a:gs pos="0">
                      <a:schemeClr val="accent1">
                        <a:lumMod val="5000"/>
                        <a:lumOff val="95000"/>
                      </a:schemeClr>
                    </a:gs>
                    <a:gs pos="52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 name="雲 35">
                  <a:extLst>
                    <a:ext uri="{FF2B5EF4-FFF2-40B4-BE49-F238E27FC236}">
                      <a16:creationId xmlns:a16="http://schemas.microsoft.com/office/drawing/2014/main" id="{9E55F8C9-0BB6-35D7-3FC9-93503180F4AE}"/>
                    </a:ext>
                  </a:extLst>
                </p:cNvPr>
                <p:cNvSpPr/>
                <p:nvPr/>
              </p:nvSpPr>
              <p:spPr>
                <a:xfrm>
                  <a:off x="5864299" y="2620457"/>
                  <a:ext cx="1233063" cy="104641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6" name="雲 45">
                  <a:extLst>
                    <a:ext uri="{FF2B5EF4-FFF2-40B4-BE49-F238E27FC236}">
                      <a16:creationId xmlns:a16="http://schemas.microsoft.com/office/drawing/2014/main" id="{92003621-675C-2C89-D9CE-E72D41D232D1}"/>
                    </a:ext>
                  </a:extLst>
                </p:cNvPr>
                <p:cNvSpPr/>
                <p:nvPr/>
              </p:nvSpPr>
              <p:spPr>
                <a:xfrm>
                  <a:off x="6684485" y="2685382"/>
                  <a:ext cx="887750" cy="93367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29" name="テキスト ボックス 28">
                <a:extLst>
                  <a:ext uri="{FF2B5EF4-FFF2-40B4-BE49-F238E27FC236}">
                    <a16:creationId xmlns:a16="http://schemas.microsoft.com/office/drawing/2014/main" id="{DF1FDA5D-F4CA-F535-0A5D-D01A0103F82A}"/>
                  </a:ext>
                </a:extLst>
              </p:cNvPr>
              <p:cNvSpPr txBox="1"/>
              <p:nvPr/>
            </p:nvSpPr>
            <p:spPr>
              <a:xfrm>
                <a:off x="6970321" y="2109950"/>
                <a:ext cx="1520037" cy="509940"/>
              </a:xfrm>
              <a:prstGeom prst="rect">
                <a:avLst/>
              </a:prstGeom>
              <a:noFill/>
            </p:spPr>
            <p:txBody>
              <a:bodyPr wrap="square" rtlCol="0">
                <a:spAutoFit/>
              </a:bodyPr>
              <a:lstStyle/>
              <a:p>
                <a:r>
                  <a:rPr lang="en-US" altLang="ja-JP" b="1" dirty="0">
                    <a:solidFill>
                      <a:srgbClr val="FF0000"/>
                    </a:solidFill>
                  </a:rPr>
                  <a:t>HII</a:t>
                </a:r>
                <a:r>
                  <a:rPr lang="ja-JP" altLang="en-US" b="1" dirty="0">
                    <a:solidFill>
                      <a:srgbClr val="FF0000"/>
                    </a:solidFill>
                  </a:rPr>
                  <a:t>領域</a:t>
                </a:r>
              </a:p>
            </p:txBody>
          </p:sp>
        </p:grpSp>
        <p:grpSp>
          <p:nvGrpSpPr>
            <p:cNvPr id="12" name="グループ化 11">
              <a:extLst>
                <a:ext uri="{FF2B5EF4-FFF2-40B4-BE49-F238E27FC236}">
                  <a16:creationId xmlns:a16="http://schemas.microsoft.com/office/drawing/2014/main" id="{6CB58994-83C8-6578-A2C3-3CE88F061BF2}"/>
                </a:ext>
              </a:extLst>
            </p:cNvPr>
            <p:cNvGrpSpPr/>
            <p:nvPr/>
          </p:nvGrpSpPr>
          <p:grpSpPr>
            <a:xfrm>
              <a:off x="8727206" y="1711152"/>
              <a:ext cx="2639471" cy="1599062"/>
              <a:chOff x="9287174" y="2056019"/>
              <a:chExt cx="2395331" cy="1630016"/>
            </a:xfrm>
          </p:grpSpPr>
          <p:grpSp>
            <p:nvGrpSpPr>
              <p:cNvPr id="13" name="グループ化 12">
                <a:extLst>
                  <a:ext uri="{FF2B5EF4-FFF2-40B4-BE49-F238E27FC236}">
                    <a16:creationId xmlns:a16="http://schemas.microsoft.com/office/drawing/2014/main" id="{32C542BA-EB4C-4DF2-D5F5-ABF69920DE37}"/>
                  </a:ext>
                </a:extLst>
              </p:cNvPr>
              <p:cNvGrpSpPr/>
              <p:nvPr/>
            </p:nvGrpSpPr>
            <p:grpSpPr>
              <a:xfrm>
                <a:off x="9287174" y="2056019"/>
                <a:ext cx="2395331" cy="1630016"/>
                <a:chOff x="8984507" y="2374425"/>
                <a:chExt cx="2395331" cy="1630016"/>
              </a:xfrm>
            </p:grpSpPr>
            <p:sp>
              <p:nvSpPr>
                <p:cNvPr id="26" name="雲 25">
                  <a:extLst>
                    <a:ext uri="{FF2B5EF4-FFF2-40B4-BE49-F238E27FC236}">
                      <a16:creationId xmlns:a16="http://schemas.microsoft.com/office/drawing/2014/main" id="{8050EE59-D529-1E0F-D04B-2888964DCB2C}"/>
                    </a:ext>
                  </a:extLst>
                </p:cNvPr>
                <p:cNvSpPr/>
                <p:nvPr/>
              </p:nvSpPr>
              <p:spPr>
                <a:xfrm>
                  <a:off x="8984507" y="2374425"/>
                  <a:ext cx="2395331" cy="1630016"/>
                </a:xfrm>
                <a:prstGeom prst="cloud">
                  <a:avLst/>
                </a:prstGeom>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雲 19">
                  <a:extLst>
                    <a:ext uri="{FF2B5EF4-FFF2-40B4-BE49-F238E27FC236}">
                      <a16:creationId xmlns:a16="http://schemas.microsoft.com/office/drawing/2014/main" id="{A0F6AF75-A27D-73E1-6EA1-437FC32518BD}"/>
                    </a:ext>
                  </a:extLst>
                </p:cNvPr>
                <p:cNvSpPr/>
                <p:nvPr/>
              </p:nvSpPr>
              <p:spPr>
                <a:xfrm>
                  <a:off x="9266163" y="2689118"/>
                  <a:ext cx="1180283" cy="100192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1" name="雲 20">
                  <a:extLst>
                    <a:ext uri="{FF2B5EF4-FFF2-40B4-BE49-F238E27FC236}">
                      <a16:creationId xmlns:a16="http://schemas.microsoft.com/office/drawing/2014/main" id="{AE3E5475-F85B-A4E3-325D-51F7687D4B22}"/>
                    </a:ext>
                  </a:extLst>
                </p:cNvPr>
                <p:cNvSpPr/>
                <p:nvPr/>
              </p:nvSpPr>
              <p:spPr>
                <a:xfrm>
                  <a:off x="10061391" y="2733197"/>
                  <a:ext cx="887750" cy="93367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星: 5 pt 17">
                  <a:extLst>
                    <a:ext uri="{FF2B5EF4-FFF2-40B4-BE49-F238E27FC236}">
                      <a16:creationId xmlns:a16="http://schemas.microsoft.com/office/drawing/2014/main" id="{387CD4CB-45F7-81A0-1148-8CAE9A630597}"/>
                    </a:ext>
                  </a:extLst>
                </p:cNvPr>
                <p:cNvSpPr/>
                <p:nvPr/>
              </p:nvSpPr>
              <p:spPr>
                <a:xfrm rot="21060172">
                  <a:off x="9590044" y="2976130"/>
                  <a:ext cx="438411" cy="447805"/>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 name="星: 5 pt 23">
                  <a:extLst>
                    <a:ext uri="{FF2B5EF4-FFF2-40B4-BE49-F238E27FC236}">
                      <a16:creationId xmlns:a16="http://schemas.microsoft.com/office/drawing/2014/main" id="{4562B149-E0F5-7962-249E-D99AFE6E013F}"/>
                    </a:ext>
                  </a:extLst>
                </p:cNvPr>
                <p:cNvSpPr/>
                <p:nvPr/>
              </p:nvSpPr>
              <p:spPr>
                <a:xfrm rot="839468">
                  <a:off x="10305073" y="3052958"/>
                  <a:ext cx="400384" cy="380266"/>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星: 5 pt 24">
                  <a:extLst>
                    <a:ext uri="{FF2B5EF4-FFF2-40B4-BE49-F238E27FC236}">
                      <a16:creationId xmlns:a16="http://schemas.microsoft.com/office/drawing/2014/main" id="{8CB74566-E46D-AA55-C4AC-4053E17006F7}"/>
                    </a:ext>
                  </a:extLst>
                </p:cNvPr>
                <p:cNvSpPr/>
                <p:nvPr/>
              </p:nvSpPr>
              <p:spPr>
                <a:xfrm rot="20967131">
                  <a:off x="9916682" y="3157823"/>
                  <a:ext cx="364839" cy="324826"/>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5" name="星: 5 pt 25">
                  <a:extLst>
                    <a:ext uri="{FF2B5EF4-FFF2-40B4-BE49-F238E27FC236}">
                      <a16:creationId xmlns:a16="http://schemas.microsoft.com/office/drawing/2014/main" id="{8D97904B-7043-BA67-1C00-17AD06F14B17}"/>
                    </a:ext>
                  </a:extLst>
                </p:cNvPr>
                <p:cNvSpPr/>
                <p:nvPr/>
              </p:nvSpPr>
              <p:spPr>
                <a:xfrm rot="725455">
                  <a:off x="10243891" y="3360346"/>
                  <a:ext cx="364839" cy="324826"/>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7" name="テキスト ボックス 16">
                <a:extLst>
                  <a:ext uri="{FF2B5EF4-FFF2-40B4-BE49-F238E27FC236}">
                    <a16:creationId xmlns:a16="http://schemas.microsoft.com/office/drawing/2014/main" id="{3D07E785-5373-0935-41A1-39D0395E9F83}"/>
                  </a:ext>
                </a:extLst>
              </p:cNvPr>
              <p:cNvSpPr txBox="1"/>
              <p:nvPr/>
            </p:nvSpPr>
            <p:spPr>
              <a:xfrm>
                <a:off x="9784681" y="3119190"/>
                <a:ext cx="910966" cy="514373"/>
              </a:xfrm>
              <a:prstGeom prst="rect">
                <a:avLst/>
              </a:prstGeom>
              <a:noFill/>
            </p:spPr>
            <p:txBody>
              <a:bodyPr wrap="square" rtlCol="0">
                <a:spAutoFit/>
              </a:bodyPr>
              <a:lstStyle/>
              <a:p>
                <a:r>
                  <a:rPr lang="ja-JP" altLang="en-US" b="1" dirty="0">
                    <a:solidFill>
                      <a:srgbClr val="FFFF00"/>
                    </a:solidFill>
                  </a:rPr>
                  <a:t>星団</a:t>
                </a:r>
              </a:p>
            </p:txBody>
          </p:sp>
        </p:grpSp>
        <p:grpSp>
          <p:nvGrpSpPr>
            <p:cNvPr id="54" name="グループ化 53">
              <a:extLst>
                <a:ext uri="{FF2B5EF4-FFF2-40B4-BE49-F238E27FC236}">
                  <a16:creationId xmlns:a16="http://schemas.microsoft.com/office/drawing/2014/main" id="{2BF8A00E-22F0-4211-B846-7D770F9F44E7}"/>
                </a:ext>
              </a:extLst>
            </p:cNvPr>
            <p:cNvGrpSpPr/>
            <p:nvPr/>
          </p:nvGrpSpPr>
          <p:grpSpPr>
            <a:xfrm>
              <a:off x="1868312" y="3203429"/>
              <a:ext cx="3271742" cy="670195"/>
              <a:chOff x="523227" y="3210299"/>
              <a:chExt cx="3271742" cy="670195"/>
            </a:xfrm>
          </p:grpSpPr>
          <p:sp>
            <p:nvSpPr>
              <p:cNvPr id="38" name="テキスト ボックス 37">
                <a:extLst>
                  <a:ext uri="{FF2B5EF4-FFF2-40B4-BE49-F238E27FC236}">
                    <a16:creationId xmlns:a16="http://schemas.microsoft.com/office/drawing/2014/main" id="{0AE23BB2-A1EA-EA03-3479-E0779F5E8A94}"/>
                  </a:ext>
                </a:extLst>
              </p:cNvPr>
              <p:cNvSpPr txBox="1"/>
              <p:nvPr/>
            </p:nvSpPr>
            <p:spPr>
              <a:xfrm>
                <a:off x="831320" y="3346411"/>
                <a:ext cx="2963649" cy="461665"/>
              </a:xfrm>
              <a:prstGeom prst="rect">
                <a:avLst/>
              </a:prstGeom>
              <a:noFill/>
            </p:spPr>
            <p:txBody>
              <a:bodyPr wrap="square" rtlCol="0">
                <a:spAutoFit/>
              </a:bodyPr>
              <a:lstStyle/>
              <a:p>
                <a:r>
                  <a:rPr lang="en-US" altLang="ja-JP" sz="2400" dirty="0"/>
                  <a:t>CO</a:t>
                </a:r>
                <a:r>
                  <a:rPr lang="ja-JP" altLang="en-US" sz="2400" dirty="0"/>
                  <a:t>輝線で観測可能</a:t>
                </a:r>
                <a:endParaRPr lang="en-US" altLang="ja-JP" sz="2400" dirty="0"/>
              </a:p>
            </p:txBody>
          </p:sp>
          <p:sp>
            <p:nvSpPr>
              <p:cNvPr id="143" name="吹き出し: 円形 142">
                <a:extLst>
                  <a:ext uri="{FF2B5EF4-FFF2-40B4-BE49-F238E27FC236}">
                    <a16:creationId xmlns:a16="http://schemas.microsoft.com/office/drawing/2014/main" id="{4A01E9FF-B8C5-9F26-E6CC-39D0D7F82300}"/>
                  </a:ext>
                </a:extLst>
              </p:cNvPr>
              <p:cNvSpPr/>
              <p:nvPr/>
            </p:nvSpPr>
            <p:spPr>
              <a:xfrm>
                <a:off x="523227" y="3210299"/>
                <a:ext cx="3211475" cy="670195"/>
              </a:xfrm>
              <a:prstGeom prst="wedgeEllipseCallout">
                <a:avLst>
                  <a:gd name="adj1" fmla="val -31309"/>
                  <a:gd name="adj2" fmla="val -8976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a:extLst>
                <a:ext uri="{FF2B5EF4-FFF2-40B4-BE49-F238E27FC236}">
                  <a16:creationId xmlns:a16="http://schemas.microsoft.com/office/drawing/2014/main" id="{C40DFAE7-EEA9-0F39-84E0-0F5441997933}"/>
                </a:ext>
              </a:extLst>
            </p:cNvPr>
            <p:cNvGrpSpPr/>
            <p:nvPr/>
          </p:nvGrpSpPr>
          <p:grpSpPr>
            <a:xfrm>
              <a:off x="6090566" y="3081604"/>
              <a:ext cx="3499823" cy="670194"/>
              <a:chOff x="4540018" y="3667290"/>
              <a:chExt cx="3499823" cy="670194"/>
            </a:xfrm>
          </p:grpSpPr>
          <p:sp>
            <p:nvSpPr>
              <p:cNvPr id="141" name="テキスト ボックス 140">
                <a:extLst>
                  <a:ext uri="{FF2B5EF4-FFF2-40B4-BE49-F238E27FC236}">
                    <a16:creationId xmlns:a16="http://schemas.microsoft.com/office/drawing/2014/main" id="{C15D1AF9-64E8-6491-1C39-3AE975F641A6}"/>
                  </a:ext>
                </a:extLst>
              </p:cNvPr>
              <p:cNvSpPr txBox="1"/>
              <p:nvPr/>
            </p:nvSpPr>
            <p:spPr>
              <a:xfrm>
                <a:off x="4770248" y="3812027"/>
                <a:ext cx="3269593" cy="461665"/>
              </a:xfrm>
              <a:prstGeom prst="rect">
                <a:avLst/>
              </a:prstGeom>
              <a:noFill/>
            </p:spPr>
            <p:txBody>
              <a:bodyPr wrap="square" rtlCol="0">
                <a:spAutoFit/>
              </a:bodyPr>
              <a:lstStyle/>
              <a:p>
                <a:r>
                  <a:rPr lang="en-US" altLang="ja-JP" sz="2400" dirty="0"/>
                  <a:t>Hα</a:t>
                </a:r>
                <a:r>
                  <a:rPr lang="ja-JP" altLang="en-US" sz="2400" dirty="0"/>
                  <a:t>輝線で観測可能</a:t>
                </a:r>
                <a:endParaRPr lang="en-US" altLang="ja-JP" sz="2400" dirty="0"/>
              </a:p>
            </p:txBody>
          </p:sp>
          <p:sp>
            <p:nvSpPr>
              <p:cNvPr id="144" name="吹き出し: 円形 143">
                <a:extLst>
                  <a:ext uri="{FF2B5EF4-FFF2-40B4-BE49-F238E27FC236}">
                    <a16:creationId xmlns:a16="http://schemas.microsoft.com/office/drawing/2014/main" id="{BAA1F993-E40F-C2B2-B404-773F85AFC170}"/>
                  </a:ext>
                </a:extLst>
              </p:cNvPr>
              <p:cNvSpPr/>
              <p:nvPr/>
            </p:nvSpPr>
            <p:spPr>
              <a:xfrm>
                <a:off x="4540018" y="3667290"/>
                <a:ext cx="3092538" cy="670194"/>
              </a:xfrm>
              <a:prstGeom prst="wedgeEllipseCallout">
                <a:avLst>
                  <a:gd name="adj1" fmla="val -32455"/>
                  <a:gd name="adj2" fmla="val -11775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00574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20FBDB2-8FB0-FCA4-1EE3-54805C0D2FC8}"/>
              </a:ext>
            </a:extLst>
          </p:cNvPr>
          <p:cNvSpPr txBox="1"/>
          <p:nvPr/>
        </p:nvSpPr>
        <p:spPr>
          <a:xfrm>
            <a:off x="90736" y="4261190"/>
            <a:ext cx="11824701" cy="830997"/>
          </a:xfrm>
          <a:prstGeom prst="rect">
            <a:avLst/>
          </a:prstGeom>
          <a:noFill/>
        </p:spPr>
        <p:txBody>
          <a:bodyPr wrap="square" rtlCol="0">
            <a:spAutoFit/>
          </a:bodyPr>
          <a:lstStyle/>
          <a:p>
            <a:r>
              <a:rPr lang="ja-JP" altLang="en-US" sz="2400"/>
              <a:t>＊各</a:t>
            </a:r>
            <a:r>
              <a:rPr lang="en-US" altLang="ja-JP" sz="2400" dirty="0"/>
              <a:t>Type</a:t>
            </a:r>
            <a:r>
              <a:rPr lang="ja-JP" altLang="en-US" sz="2400"/>
              <a:t>は</a:t>
            </a:r>
            <a:r>
              <a:rPr lang="en-US" altLang="ja-JP" sz="2400" dirty="0"/>
              <a:t>GMC</a:t>
            </a:r>
            <a:r>
              <a:rPr lang="ja-JP" altLang="en-US" sz="2400"/>
              <a:t>の進化段階を表す</a:t>
            </a:r>
            <a:endParaRPr lang="en-US" altLang="ja-JP" sz="2400" dirty="0"/>
          </a:p>
          <a:p>
            <a:r>
              <a:rPr lang="ja-JP" altLang="en-US" sz="2400"/>
              <a:t>＊</a:t>
            </a:r>
            <a:r>
              <a:rPr lang="en-US" altLang="ja-JP" sz="2400" dirty="0"/>
              <a:t>GMC</a:t>
            </a:r>
            <a:r>
              <a:rPr lang="ja-JP" altLang="en-US" sz="2400" dirty="0"/>
              <a:t>に</a:t>
            </a:r>
            <a:r>
              <a:rPr lang="ja-JP" altLang="en-US" sz="2400"/>
              <a:t>付随する</a:t>
            </a:r>
            <a:r>
              <a:rPr lang="en-US" altLang="ja-JP" sz="2400" dirty="0"/>
              <a:t>HII</a:t>
            </a:r>
            <a:r>
              <a:rPr lang="ja-JP" altLang="en-US" sz="2400"/>
              <a:t>領域の有無およびその</a:t>
            </a:r>
            <a:r>
              <a:rPr lang="en-US" altLang="ja-JP" sz="2400" dirty="0"/>
              <a:t>Hα</a:t>
            </a:r>
            <a:r>
              <a:rPr lang="ja-JP" altLang="en-US" sz="2400"/>
              <a:t>輝線光度</a:t>
            </a:r>
            <a:r>
              <a:rPr lang="ja-JP" altLang="en-US" sz="2400" dirty="0"/>
              <a:t>に</a:t>
            </a:r>
            <a:r>
              <a:rPr lang="ja-JP" altLang="en-US" sz="2400"/>
              <a:t>より分類</a:t>
            </a:r>
            <a:endParaRPr lang="en-US" altLang="ja-JP" sz="2400" dirty="0"/>
          </a:p>
        </p:txBody>
      </p:sp>
      <p:sp>
        <p:nvSpPr>
          <p:cNvPr id="6" name="テキスト ボックス 5">
            <a:extLst>
              <a:ext uri="{FF2B5EF4-FFF2-40B4-BE49-F238E27FC236}">
                <a16:creationId xmlns:a16="http://schemas.microsoft.com/office/drawing/2014/main" id="{29135167-33C3-69AA-BCFB-211538CAA171}"/>
              </a:ext>
            </a:extLst>
          </p:cNvPr>
          <p:cNvSpPr txBox="1"/>
          <p:nvPr/>
        </p:nvSpPr>
        <p:spPr>
          <a:xfrm>
            <a:off x="131224" y="5599699"/>
            <a:ext cx="11880757" cy="1200329"/>
          </a:xfrm>
          <a:prstGeom prst="rect">
            <a:avLst/>
          </a:prstGeom>
          <a:noFill/>
          <a:ln w="38100">
            <a:solidFill>
              <a:srgbClr val="FFFF00"/>
            </a:solidFill>
          </a:ln>
        </p:spPr>
        <p:txBody>
          <a:bodyPr wrap="square" rtlCol="0">
            <a:spAutoFit/>
          </a:bodyPr>
          <a:lstStyle/>
          <a:p>
            <a:r>
              <a:rPr lang="en-US" altLang="ja-JP" sz="2400" dirty="0"/>
              <a:t>Hα</a:t>
            </a:r>
            <a:r>
              <a:rPr lang="ja-JP" altLang="en-US" sz="2400"/>
              <a:t>光度に基づく</a:t>
            </a:r>
            <a:r>
              <a:rPr lang="en-US" altLang="ja-JP" sz="2400" dirty="0"/>
              <a:t>GMC</a:t>
            </a:r>
            <a:r>
              <a:rPr lang="ja-JP" altLang="en-US" sz="2400"/>
              <a:t>の</a:t>
            </a:r>
            <a:r>
              <a:rPr lang="en-US" altLang="ja-JP" sz="2400" dirty="0"/>
              <a:t>Type</a:t>
            </a:r>
            <a:r>
              <a:rPr lang="ja-JP" altLang="en-US" sz="2400"/>
              <a:t>分類を初めて棒渦巻銀河に適用し、大質量星形成の活発さに応じた</a:t>
            </a:r>
            <a:r>
              <a:rPr lang="en-US" altLang="ja-JP" sz="2400" dirty="0"/>
              <a:t>GMC</a:t>
            </a:r>
            <a:r>
              <a:rPr lang="ja-JP" altLang="en-US" sz="2400"/>
              <a:t>の物理的性質の特徴を明らかにして、</a:t>
            </a:r>
            <a:r>
              <a:rPr lang="ja-JP" altLang="en-US" sz="2400">
                <a:solidFill>
                  <a:srgbClr val="000000"/>
                </a:solidFill>
                <a:effectLst/>
                <a:latin typeface="Helvetica Neue" panose="02000503000000020004" pitchFamily="2" charset="0"/>
              </a:rPr>
              <a:t>棒構造や渦巻腕など銀河環境による違い、さらに他の銀河との違いを調べる。</a:t>
            </a:r>
            <a:endParaRPr lang="ja-JP" altLang="en-US" sz="2400"/>
          </a:p>
        </p:txBody>
      </p:sp>
      <p:sp>
        <p:nvSpPr>
          <p:cNvPr id="15" name="テキスト ボックス 14">
            <a:extLst>
              <a:ext uri="{FF2B5EF4-FFF2-40B4-BE49-F238E27FC236}">
                <a16:creationId xmlns:a16="http://schemas.microsoft.com/office/drawing/2014/main" id="{F34D6ACE-AAED-38E8-DEB4-4E6FEABC88B0}"/>
              </a:ext>
            </a:extLst>
          </p:cNvPr>
          <p:cNvSpPr txBox="1"/>
          <p:nvPr/>
        </p:nvSpPr>
        <p:spPr>
          <a:xfrm>
            <a:off x="131224" y="5122544"/>
            <a:ext cx="1723676" cy="523220"/>
          </a:xfrm>
          <a:prstGeom prst="rect">
            <a:avLst/>
          </a:prstGeom>
          <a:noFill/>
        </p:spPr>
        <p:txBody>
          <a:bodyPr wrap="square" rtlCol="0">
            <a:spAutoFit/>
          </a:bodyPr>
          <a:lstStyle/>
          <a:p>
            <a:r>
              <a:rPr lang="ja-JP" altLang="en-US" sz="2800" b="1" dirty="0"/>
              <a:t>目的</a:t>
            </a:r>
            <a:endParaRPr lang="ja-JP" altLang="en-US" sz="2400" b="1" dirty="0"/>
          </a:p>
        </p:txBody>
      </p:sp>
      <p:grpSp>
        <p:nvGrpSpPr>
          <p:cNvPr id="42" name="グループ化 41">
            <a:extLst>
              <a:ext uri="{FF2B5EF4-FFF2-40B4-BE49-F238E27FC236}">
                <a16:creationId xmlns:a16="http://schemas.microsoft.com/office/drawing/2014/main" id="{74DE22F7-983A-5FF2-FEB3-DEA731C069D8}"/>
              </a:ext>
            </a:extLst>
          </p:cNvPr>
          <p:cNvGrpSpPr/>
          <p:nvPr/>
        </p:nvGrpSpPr>
        <p:grpSpPr>
          <a:xfrm>
            <a:off x="131224" y="3229820"/>
            <a:ext cx="11784213" cy="866538"/>
            <a:chOff x="-321116" y="3870675"/>
            <a:chExt cx="9596398" cy="866538"/>
          </a:xfrm>
        </p:grpSpPr>
        <p:sp>
          <p:nvSpPr>
            <p:cNvPr id="34" name="テキスト ボックス 33">
              <a:extLst>
                <a:ext uri="{FF2B5EF4-FFF2-40B4-BE49-F238E27FC236}">
                  <a16:creationId xmlns:a16="http://schemas.microsoft.com/office/drawing/2014/main" id="{6E52DEEE-65F5-059B-4DF8-E33127986BC7}"/>
                </a:ext>
              </a:extLst>
            </p:cNvPr>
            <p:cNvSpPr txBox="1"/>
            <p:nvPr/>
          </p:nvSpPr>
          <p:spPr>
            <a:xfrm>
              <a:off x="-321116" y="4049934"/>
              <a:ext cx="3027324" cy="461665"/>
            </a:xfrm>
            <a:prstGeom prst="rect">
              <a:avLst/>
            </a:prstGeom>
            <a:noFill/>
          </p:spPr>
          <p:txBody>
            <a:bodyPr wrap="square" rtlCol="0">
              <a:spAutoFit/>
            </a:bodyPr>
            <a:lstStyle/>
            <a:p>
              <a:pPr algn="ctr">
                <a:lnSpc>
                  <a:spcPct val="100000"/>
                </a:lnSpc>
              </a:pPr>
              <a:r>
                <a:rPr kumimoji="1" lang="en-US" altLang="ja-JP" sz="2400" dirty="0"/>
                <a:t>HII</a:t>
              </a:r>
              <a:r>
                <a:rPr kumimoji="1" lang="ja-JP" altLang="en-US" sz="2400"/>
                <a:t>領域の</a:t>
              </a:r>
              <a:r>
                <a:rPr kumimoji="1" lang="ja-JP" altLang="en-US" sz="2400" dirty="0"/>
                <a:t>付随なし</a:t>
              </a:r>
              <a:endParaRPr kumimoji="1" lang="en-US" altLang="ja-JP" sz="2400" dirty="0"/>
            </a:p>
          </p:txBody>
        </p:sp>
        <p:sp>
          <p:nvSpPr>
            <p:cNvPr id="35" name="テキスト ボックス 34">
              <a:extLst>
                <a:ext uri="{FF2B5EF4-FFF2-40B4-BE49-F238E27FC236}">
                  <a16:creationId xmlns:a16="http://schemas.microsoft.com/office/drawing/2014/main" id="{598774BA-1E5D-DBCC-7517-AF3079891AAE}"/>
                </a:ext>
              </a:extLst>
            </p:cNvPr>
            <p:cNvSpPr txBox="1"/>
            <p:nvPr/>
          </p:nvSpPr>
          <p:spPr>
            <a:xfrm>
              <a:off x="3080665" y="3906216"/>
              <a:ext cx="2782233" cy="830997"/>
            </a:xfrm>
            <a:prstGeom prst="rect">
              <a:avLst/>
            </a:prstGeom>
            <a:noFill/>
          </p:spPr>
          <p:txBody>
            <a:bodyPr wrap="square" rtlCol="0">
              <a:spAutoFit/>
            </a:bodyPr>
            <a:lstStyle/>
            <a:p>
              <a:pPr algn="ctr">
                <a:lnSpc>
                  <a:spcPct val="100000"/>
                </a:lnSpc>
              </a:pPr>
              <a:r>
                <a:rPr kumimoji="1" lang="en-US" altLang="ja-JP" sz="2400" dirty="0"/>
                <a:t>L(Hα)</a:t>
              </a:r>
              <a:r>
                <a:rPr kumimoji="1" lang="ja-JP" altLang="en-US" sz="2400" dirty="0"/>
                <a:t>＜</a:t>
              </a:r>
              <a:r>
                <a:rPr kumimoji="1" lang="en-US" altLang="ja-JP" sz="2400" dirty="0"/>
                <a:t>10</a:t>
              </a:r>
              <a:r>
                <a:rPr kumimoji="1" lang="en-US" altLang="ja-JP" sz="2400" baseline="30000" dirty="0"/>
                <a:t>37.5</a:t>
              </a:r>
              <a:r>
                <a:rPr kumimoji="1" lang="ja-JP" altLang="en-US" sz="2400" dirty="0"/>
                <a:t> </a:t>
              </a:r>
              <a:r>
                <a:rPr kumimoji="1" lang="en-US" altLang="ja-JP" sz="2400" dirty="0"/>
                <a:t>erg s</a:t>
              </a:r>
              <a:r>
                <a:rPr kumimoji="1" lang="en-US" altLang="ja-JP" sz="2400" baseline="30000" dirty="0"/>
                <a:t>-1</a:t>
              </a:r>
              <a:r>
                <a:rPr kumimoji="1" lang="ja-JP" altLang="en-US" sz="2400" dirty="0"/>
                <a:t>の</a:t>
              </a:r>
              <a:r>
                <a:rPr kumimoji="1" lang="en-US" altLang="ja-JP" sz="2400" dirty="0"/>
                <a:t> </a:t>
              </a:r>
            </a:p>
            <a:p>
              <a:pPr algn="ctr">
                <a:lnSpc>
                  <a:spcPct val="100000"/>
                </a:lnSpc>
              </a:pPr>
              <a:r>
                <a:rPr kumimoji="1" lang="en-US" altLang="ja-JP" sz="2400" dirty="0"/>
                <a:t>HII</a:t>
              </a:r>
              <a:r>
                <a:rPr kumimoji="1" lang="ja-JP" altLang="en-US" sz="2400"/>
                <a:t>領域が</a:t>
              </a:r>
              <a:r>
                <a:rPr kumimoji="1" lang="ja-JP" altLang="en-US" sz="2400" dirty="0"/>
                <a:t>付随</a:t>
              </a:r>
              <a:endParaRPr kumimoji="1" lang="en-US" altLang="ja-JP" sz="2400" dirty="0"/>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C8D8838A-A2D7-CCDA-245B-E692816109DC}"/>
                    </a:ext>
                  </a:extLst>
                </p:cNvPr>
                <p:cNvSpPr txBox="1"/>
                <p:nvPr/>
              </p:nvSpPr>
              <p:spPr>
                <a:xfrm>
                  <a:off x="6194242" y="3870675"/>
                  <a:ext cx="3081040" cy="830997"/>
                </a:xfrm>
                <a:prstGeom prst="rect">
                  <a:avLst/>
                </a:prstGeom>
                <a:noFill/>
              </p:spPr>
              <p:txBody>
                <a:bodyPr wrap="square" rtlCol="0">
                  <a:spAutoFit/>
                </a:bodyPr>
                <a:lstStyle/>
                <a:p>
                  <a:pPr algn="ctr" defTabSz="914400">
                    <a:defRPr/>
                  </a:pPr>
                  <a:r>
                    <a:rPr kumimoji="1" lang="en-US" altLang="ja-JP" sz="2400" dirty="0"/>
                    <a:t>L(Hα)</a:t>
                  </a:r>
                  <a14:m>
                    <m:oMath xmlns:m="http://schemas.openxmlformats.org/officeDocument/2006/math">
                      <m:r>
                        <a:rPr kumimoji="1" lang="en-US" altLang="ja-JP" sz="2400" i="1" smtClean="0">
                          <a:latin typeface="Cambria Math" panose="02040503050406030204" pitchFamily="18" charset="0"/>
                          <a:ea typeface="Cambria Math" panose="02040503050406030204" pitchFamily="18" charset="0"/>
                        </a:rPr>
                        <m:t>≥</m:t>
                      </m:r>
                    </m:oMath>
                  </a14:m>
                  <a:r>
                    <a:rPr kumimoji="1" lang="en-US" altLang="ja-JP" sz="2400" dirty="0"/>
                    <a:t>10</a:t>
                  </a:r>
                  <a:r>
                    <a:rPr kumimoji="1" lang="en-US" altLang="ja-JP" sz="2400" baseline="30000" dirty="0"/>
                    <a:t>37.5</a:t>
                  </a:r>
                  <a:r>
                    <a:rPr kumimoji="1" lang="ja-JP" altLang="en-US" sz="2400" baseline="30000"/>
                    <a:t> </a:t>
                  </a:r>
                  <a:r>
                    <a:rPr kumimoji="1" lang="en-US" altLang="ja-JP" sz="2400" dirty="0"/>
                    <a:t>erg s</a:t>
                  </a:r>
                  <a:r>
                    <a:rPr kumimoji="1" lang="en-US" altLang="ja-JP" sz="2400" baseline="30000" dirty="0"/>
                    <a:t>-1</a:t>
                  </a:r>
                  <a:r>
                    <a:rPr kumimoji="1" lang="ja-JP" altLang="en-US" sz="2400" dirty="0"/>
                    <a:t>の</a:t>
                  </a:r>
                  <a:endParaRPr kumimoji="1" lang="en-US" altLang="ja-JP" sz="2400" dirty="0"/>
                </a:p>
                <a:p>
                  <a:pPr algn="ctr" defTabSz="914400">
                    <a:defRPr/>
                  </a:pPr>
                  <a:r>
                    <a:rPr kumimoji="1" lang="en-US" altLang="ja-JP" sz="2400" dirty="0"/>
                    <a:t> </a:t>
                  </a:r>
                  <a:r>
                    <a:rPr kumimoji="1" lang="ja-JP" altLang="en-US" sz="2400"/>
                    <a:t>特に明るい</a:t>
                  </a:r>
                  <a:r>
                    <a:rPr kumimoji="1" lang="en-US" altLang="ja-JP" sz="2400" dirty="0"/>
                    <a:t>HII</a:t>
                  </a:r>
                  <a:r>
                    <a:rPr kumimoji="1" lang="ja-JP" altLang="en-US" sz="2400"/>
                    <a:t>領域が</a:t>
                  </a:r>
                  <a:r>
                    <a:rPr kumimoji="1" lang="ja-JP" altLang="en-US" sz="2400" dirty="0"/>
                    <a:t>付随</a:t>
                  </a:r>
                  <a:endParaRPr kumimoji="1" lang="en-US" altLang="ja-JP" sz="2400" dirty="0"/>
                </a:p>
              </p:txBody>
            </p:sp>
          </mc:Choice>
          <mc:Fallback xmlns="">
            <p:sp>
              <p:nvSpPr>
                <p:cNvPr id="40" name="テキスト ボックス 39">
                  <a:extLst>
                    <a:ext uri="{FF2B5EF4-FFF2-40B4-BE49-F238E27FC236}">
                      <a16:creationId xmlns:a16="http://schemas.microsoft.com/office/drawing/2014/main" id="{C8D8838A-A2D7-CCDA-245B-E692816109DC}"/>
                    </a:ext>
                  </a:extLst>
                </p:cNvPr>
                <p:cNvSpPr txBox="1">
                  <a:spLocks noRot="1" noChangeAspect="1" noMove="1" noResize="1" noEditPoints="1" noAdjustHandles="1" noChangeArrowheads="1" noChangeShapeType="1" noTextEdit="1"/>
                </p:cNvSpPr>
                <p:nvPr/>
              </p:nvSpPr>
              <p:spPr>
                <a:xfrm>
                  <a:off x="6194242" y="3870675"/>
                  <a:ext cx="3081040" cy="830997"/>
                </a:xfrm>
                <a:prstGeom prst="rect">
                  <a:avLst/>
                </a:prstGeom>
                <a:blipFill>
                  <a:blip r:embed="rId3"/>
                  <a:stretch>
                    <a:fillRect t="-6061" r="-669" b="-16667"/>
                  </a:stretch>
                </a:blipFill>
              </p:spPr>
              <p:txBody>
                <a:bodyPr/>
                <a:lstStyle/>
                <a:p>
                  <a:r>
                    <a:rPr lang="ja-JP" altLang="en-US">
                      <a:noFill/>
                    </a:rPr>
                    <a:t> </a:t>
                  </a:r>
                </a:p>
              </p:txBody>
            </p:sp>
          </mc:Fallback>
        </mc:AlternateContent>
      </p:grpSp>
      <p:sp>
        <p:nvSpPr>
          <p:cNvPr id="43" name="テキスト ボックス 42">
            <a:extLst>
              <a:ext uri="{FF2B5EF4-FFF2-40B4-BE49-F238E27FC236}">
                <a16:creationId xmlns:a16="http://schemas.microsoft.com/office/drawing/2014/main" id="{A52C0BF9-FFCF-7E64-F342-ACABEF6604EE}"/>
              </a:ext>
            </a:extLst>
          </p:cNvPr>
          <p:cNvSpPr txBox="1"/>
          <p:nvPr/>
        </p:nvSpPr>
        <p:spPr>
          <a:xfrm>
            <a:off x="7900196" y="3992027"/>
            <a:ext cx="4357368" cy="400110"/>
          </a:xfrm>
          <a:prstGeom prst="rect">
            <a:avLst/>
          </a:prstGeom>
          <a:noFill/>
        </p:spPr>
        <p:txBody>
          <a:bodyPr wrap="square" rtlCol="0">
            <a:spAutoFit/>
          </a:bodyPr>
          <a:lstStyle/>
          <a:p>
            <a:r>
              <a:rPr kumimoji="1" lang="en-US" altLang="ja-JP" sz="2000" dirty="0" err="1"/>
              <a:t>Konishi</a:t>
            </a:r>
            <a:r>
              <a:rPr kumimoji="1" lang="en-US" altLang="ja-JP" sz="2000" dirty="0"/>
              <a:t> et al. 2024, </a:t>
            </a:r>
            <a:r>
              <a:rPr kumimoji="1" lang="en-US" altLang="ja-JP" sz="2000" dirty="0" err="1"/>
              <a:t>Demachi</a:t>
            </a:r>
            <a:r>
              <a:rPr kumimoji="1" lang="en-US" altLang="ja-JP" sz="2000" dirty="0"/>
              <a:t>  et al. 2024</a:t>
            </a:r>
            <a:endParaRPr kumimoji="1" lang="ja-JP" altLang="en-US" sz="2000" dirty="0"/>
          </a:p>
        </p:txBody>
      </p:sp>
      <p:sp>
        <p:nvSpPr>
          <p:cNvPr id="17" name="テキスト ボックス 16">
            <a:extLst>
              <a:ext uri="{FF2B5EF4-FFF2-40B4-BE49-F238E27FC236}">
                <a16:creationId xmlns:a16="http://schemas.microsoft.com/office/drawing/2014/main" id="{F1EC8F87-24A7-43A9-D2C4-425BA7F4D973}"/>
              </a:ext>
            </a:extLst>
          </p:cNvPr>
          <p:cNvSpPr txBox="1"/>
          <p:nvPr/>
        </p:nvSpPr>
        <p:spPr>
          <a:xfrm>
            <a:off x="90736" y="57972"/>
            <a:ext cx="5435243" cy="523220"/>
          </a:xfrm>
          <a:prstGeom prst="rect">
            <a:avLst/>
          </a:prstGeom>
          <a:noFill/>
        </p:spPr>
        <p:txBody>
          <a:bodyPr wrap="square" rtlCol="0">
            <a:spAutoFit/>
          </a:bodyPr>
          <a:lstStyle/>
          <a:p>
            <a:r>
              <a:rPr lang="ja-JP" altLang="en-US" sz="2800" b="1" dirty="0"/>
              <a:t>イントロダクション</a:t>
            </a:r>
          </a:p>
        </p:txBody>
      </p:sp>
      <p:cxnSp>
        <p:nvCxnSpPr>
          <p:cNvPr id="27" name="直線コネクタ 26">
            <a:extLst>
              <a:ext uri="{FF2B5EF4-FFF2-40B4-BE49-F238E27FC236}">
                <a16:creationId xmlns:a16="http://schemas.microsoft.com/office/drawing/2014/main" id="{4ACD7F01-43AF-F748-B4F3-6852494B728F}"/>
              </a:ext>
            </a:extLst>
          </p:cNvPr>
          <p:cNvCxnSpPr>
            <a:cxnSpLocks/>
          </p:cNvCxnSpPr>
          <p:nvPr/>
        </p:nvCxnSpPr>
        <p:spPr>
          <a:xfrm>
            <a:off x="0" y="577823"/>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AA52D26-4BD5-46A8-E4BF-8F7C80FF538D}"/>
              </a:ext>
            </a:extLst>
          </p:cNvPr>
          <p:cNvSpPr txBox="1"/>
          <p:nvPr/>
        </p:nvSpPr>
        <p:spPr>
          <a:xfrm>
            <a:off x="90736" y="666894"/>
            <a:ext cx="8618307" cy="584775"/>
          </a:xfrm>
          <a:prstGeom prst="rect">
            <a:avLst/>
          </a:prstGeom>
          <a:noFill/>
        </p:spPr>
        <p:txBody>
          <a:bodyPr wrap="square" rtlCol="0">
            <a:spAutoFit/>
          </a:bodyPr>
          <a:lstStyle/>
          <a:p>
            <a:r>
              <a:rPr lang="en-US" altLang="ja-JP" sz="3200" b="1" dirty="0"/>
              <a:t>GMC</a:t>
            </a:r>
            <a:r>
              <a:rPr lang="ja-JP" altLang="en-US" sz="3200" b="1"/>
              <a:t>の</a:t>
            </a:r>
            <a:r>
              <a:rPr lang="en-US" altLang="ja-JP" sz="3200" b="1" dirty="0"/>
              <a:t>Type</a:t>
            </a:r>
            <a:r>
              <a:rPr lang="ja-JP" altLang="en-US" sz="3200" b="1"/>
              <a:t>分類</a:t>
            </a:r>
            <a:endParaRPr lang="en-US" altLang="ja-JP" sz="3200" b="1" dirty="0"/>
          </a:p>
        </p:txBody>
      </p:sp>
      <p:sp>
        <p:nvSpPr>
          <p:cNvPr id="100" name="矢印: 下 29">
            <a:extLst>
              <a:ext uri="{FF2B5EF4-FFF2-40B4-BE49-F238E27FC236}">
                <a16:creationId xmlns:a16="http://schemas.microsoft.com/office/drawing/2014/main" id="{653D915D-EDA2-B9E2-521A-7EFFCBB55264}"/>
              </a:ext>
            </a:extLst>
          </p:cNvPr>
          <p:cNvSpPr/>
          <p:nvPr/>
        </p:nvSpPr>
        <p:spPr>
          <a:xfrm rot="16200000">
            <a:off x="3676752" y="1747311"/>
            <a:ext cx="343949" cy="11044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01" name="矢印: 下 30">
            <a:extLst>
              <a:ext uri="{FF2B5EF4-FFF2-40B4-BE49-F238E27FC236}">
                <a16:creationId xmlns:a16="http://schemas.microsoft.com/office/drawing/2014/main" id="{3799731A-674F-F3CC-7248-E749F52E53C5}"/>
              </a:ext>
            </a:extLst>
          </p:cNvPr>
          <p:cNvSpPr/>
          <p:nvPr/>
        </p:nvSpPr>
        <p:spPr>
          <a:xfrm rot="16200000">
            <a:off x="7797377" y="1802589"/>
            <a:ext cx="301389" cy="10036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02" name="グループ化 101">
            <a:extLst>
              <a:ext uri="{FF2B5EF4-FFF2-40B4-BE49-F238E27FC236}">
                <a16:creationId xmlns:a16="http://schemas.microsoft.com/office/drawing/2014/main" id="{B991B061-F230-5218-E09B-E1D66E1B16D7}"/>
              </a:ext>
            </a:extLst>
          </p:cNvPr>
          <p:cNvGrpSpPr/>
          <p:nvPr/>
        </p:nvGrpSpPr>
        <p:grpSpPr>
          <a:xfrm>
            <a:off x="4753508" y="1580004"/>
            <a:ext cx="2769719" cy="1599062"/>
            <a:chOff x="5844569" y="2074282"/>
            <a:chExt cx="2645789" cy="1630017"/>
          </a:xfrm>
        </p:grpSpPr>
        <p:grpSp>
          <p:nvGrpSpPr>
            <p:cNvPr id="119" name="グループ化 118">
              <a:extLst>
                <a:ext uri="{FF2B5EF4-FFF2-40B4-BE49-F238E27FC236}">
                  <a16:creationId xmlns:a16="http://schemas.microsoft.com/office/drawing/2014/main" id="{88FFF4A4-6B83-8119-27E2-038D8070E9D5}"/>
                </a:ext>
              </a:extLst>
            </p:cNvPr>
            <p:cNvGrpSpPr/>
            <p:nvPr/>
          </p:nvGrpSpPr>
          <p:grpSpPr>
            <a:xfrm>
              <a:off x="5844569" y="2074282"/>
              <a:ext cx="2395331" cy="1630017"/>
              <a:chOff x="5537222" y="2303231"/>
              <a:chExt cx="2395331" cy="1630017"/>
            </a:xfrm>
          </p:grpSpPr>
          <p:sp>
            <p:nvSpPr>
              <p:cNvPr id="121" name="雲 120">
                <a:extLst>
                  <a:ext uri="{FF2B5EF4-FFF2-40B4-BE49-F238E27FC236}">
                    <a16:creationId xmlns:a16="http://schemas.microsoft.com/office/drawing/2014/main" id="{6A342BE1-43B4-5491-2FAF-B1A3EC91DA9A}"/>
                  </a:ext>
                </a:extLst>
              </p:cNvPr>
              <p:cNvSpPr/>
              <p:nvPr/>
            </p:nvSpPr>
            <p:spPr>
              <a:xfrm>
                <a:off x="5537222" y="2303231"/>
                <a:ext cx="2395331" cy="1630017"/>
              </a:xfrm>
              <a:prstGeom prst="cloud">
                <a:avLst/>
              </a:prstGeom>
              <a:gradFill>
                <a:gsLst>
                  <a:gs pos="0">
                    <a:schemeClr val="accent1">
                      <a:lumMod val="5000"/>
                      <a:lumOff val="95000"/>
                    </a:schemeClr>
                  </a:gs>
                  <a:gs pos="52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雲 121">
                <a:extLst>
                  <a:ext uri="{FF2B5EF4-FFF2-40B4-BE49-F238E27FC236}">
                    <a16:creationId xmlns:a16="http://schemas.microsoft.com/office/drawing/2014/main" id="{BB471A36-3711-09AC-2B13-B69C51FBD2A9}"/>
                  </a:ext>
                </a:extLst>
              </p:cNvPr>
              <p:cNvSpPr/>
              <p:nvPr/>
            </p:nvSpPr>
            <p:spPr>
              <a:xfrm>
                <a:off x="5864299" y="2620457"/>
                <a:ext cx="1233063" cy="104641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23" name="雲 122">
                <a:extLst>
                  <a:ext uri="{FF2B5EF4-FFF2-40B4-BE49-F238E27FC236}">
                    <a16:creationId xmlns:a16="http://schemas.microsoft.com/office/drawing/2014/main" id="{78447291-CC98-BB64-78B4-D24BF78929FA}"/>
                  </a:ext>
                </a:extLst>
              </p:cNvPr>
              <p:cNvSpPr/>
              <p:nvPr/>
            </p:nvSpPr>
            <p:spPr>
              <a:xfrm>
                <a:off x="6684485" y="2685382"/>
                <a:ext cx="887750" cy="93367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120" name="テキスト ボックス 119">
              <a:extLst>
                <a:ext uri="{FF2B5EF4-FFF2-40B4-BE49-F238E27FC236}">
                  <a16:creationId xmlns:a16="http://schemas.microsoft.com/office/drawing/2014/main" id="{F9D4C9C5-478E-870F-1DAA-448E17CE9EBC}"/>
                </a:ext>
              </a:extLst>
            </p:cNvPr>
            <p:cNvSpPr txBox="1"/>
            <p:nvPr/>
          </p:nvSpPr>
          <p:spPr>
            <a:xfrm>
              <a:off x="6970321" y="2109950"/>
              <a:ext cx="1520037" cy="509940"/>
            </a:xfrm>
            <a:prstGeom prst="rect">
              <a:avLst/>
            </a:prstGeom>
            <a:noFill/>
          </p:spPr>
          <p:txBody>
            <a:bodyPr wrap="square" rtlCol="0">
              <a:spAutoFit/>
            </a:bodyPr>
            <a:lstStyle/>
            <a:p>
              <a:r>
                <a:rPr lang="en-US" altLang="ja-JP" b="1" dirty="0">
                  <a:solidFill>
                    <a:srgbClr val="FF0000"/>
                  </a:solidFill>
                </a:rPr>
                <a:t>HII</a:t>
              </a:r>
              <a:r>
                <a:rPr lang="ja-JP" altLang="en-US" b="1" dirty="0">
                  <a:solidFill>
                    <a:srgbClr val="FF0000"/>
                  </a:solidFill>
                </a:rPr>
                <a:t>領域</a:t>
              </a:r>
            </a:p>
          </p:txBody>
        </p:sp>
      </p:grpSp>
      <p:grpSp>
        <p:nvGrpSpPr>
          <p:cNvPr id="103" name="グループ化 102">
            <a:extLst>
              <a:ext uri="{FF2B5EF4-FFF2-40B4-BE49-F238E27FC236}">
                <a16:creationId xmlns:a16="http://schemas.microsoft.com/office/drawing/2014/main" id="{28EF34A6-2792-37FC-6CFA-0F278207B895}"/>
              </a:ext>
            </a:extLst>
          </p:cNvPr>
          <p:cNvGrpSpPr/>
          <p:nvPr/>
        </p:nvGrpSpPr>
        <p:grpSpPr>
          <a:xfrm>
            <a:off x="8703969" y="1580004"/>
            <a:ext cx="2639471" cy="1599062"/>
            <a:chOff x="9287174" y="2056019"/>
            <a:chExt cx="2395331" cy="1630016"/>
          </a:xfrm>
        </p:grpSpPr>
        <p:grpSp>
          <p:nvGrpSpPr>
            <p:cNvPr id="110" name="グループ化 109">
              <a:extLst>
                <a:ext uri="{FF2B5EF4-FFF2-40B4-BE49-F238E27FC236}">
                  <a16:creationId xmlns:a16="http://schemas.microsoft.com/office/drawing/2014/main" id="{88D752FD-7B27-684F-24CC-ABFC83565F69}"/>
                </a:ext>
              </a:extLst>
            </p:cNvPr>
            <p:cNvGrpSpPr/>
            <p:nvPr/>
          </p:nvGrpSpPr>
          <p:grpSpPr>
            <a:xfrm>
              <a:off x="9287174" y="2056019"/>
              <a:ext cx="2395331" cy="1630016"/>
              <a:chOff x="8984507" y="2374425"/>
              <a:chExt cx="2395331" cy="1630016"/>
            </a:xfrm>
          </p:grpSpPr>
          <p:sp>
            <p:nvSpPr>
              <p:cNvPr id="112" name="雲 111">
                <a:extLst>
                  <a:ext uri="{FF2B5EF4-FFF2-40B4-BE49-F238E27FC236}">
                    <a16:creationId xmlns:a16="http://schemas.microsoft.com/office/drawing/2014/main" id="{B12FC2E7-BEF0-31D7-0A44-344D841407F2}"/>
                  </a:ext>
                </a:extLst>
              </p:cNvPr>
              <p:cNvSpPr/>
              <p:nvPr/>
            </p:nvSpPr>
            <p:spPr>
              <a:xfrm>
                <a:off x="8984507" y="2374425"/>
                <a:ext cx="2395331" cy="1630016"/>
              </a:xfrm>
              <a:prstGeom prst="cloud">
                <a:avLst/>
              </a:prstGeom>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3" name="雲 112">
                <a:extLst>
                  <a:ext uri="{FF2B5EF4-FFF2-40B4-BE49-F238E27FC236}">
                    <a16:creationId xmlns:a16="http://schemas.microsoft.com/office/drawing/2014/main" id="{2D333C1B-900A-56CF-E176-8C3EBDBE6EEF}"/>
                  </a:ext>
                </a:extLst>
              </p:cNvPr>
              <p:cNvSpPr/>
              <p:nvPr/>
            </p:nvSpPr>
            <p:spPr>
              <a:xfrm>
                <a:off x="9266163" y="2689118"/>
                <a:ext cx="1180283" cy="100192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4" name="雲 113">
                <a:extLst>
                  <a:ext uri="{FF2B5EF4-FFF2-40B4-BE49-F238E27FC236}">
                    <a16:creationId xmlns:a16="http://schemas.microsoft.com/office/drawing/2014/main" id="{3B001AB4-AD3D-04C6-A53C-613346443272}"/>
                  </a:ext>
                </a:extLst>
              </p:cNvPr>
              <p:cNvSpPr/>
              <p:nvPr/>
            </p:nvSpPr>
            <p:spPr>
              <a:xfrm>
                <a:off x="10061391" y="2733197"/>
                <a:ext cx="887750" cy="933670"/>
              </a:xfrm>
              <a:prstGeom prst="cloud">
                <a:avLst/>
              </a:prstGeom>
              <a:solidFill>
                <a:srgbClr val="FF0000"/>
              </a:solidFill>
              <a:ln>
                <a:solidFill>
                  <a:srgbClr val="FF0000"/>
                </a:solid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星: 5 pt 17">
                <a:extLst>
                  <a:ext uri="{FF2B5EF4-FFF2-40B4-BE49-F238E27FC236}">
                    <a16:creationId xmlns:a16="http://schemas.microsoft.com/office/drawing/2014/main" id="{B2783785-C312-6011-F6A8-A1223F9A4419}"/>
                  </a:ext>
                </a:extLst>
              </p:cNvPr>
              <p:cNvSpPr/>
              <p:nvPr/>
            </p:nvSpPr>
            <p:spPr>
              <a:xfrm rot="21060172">
                <a:off x="9590044" y="2976130"/>
                <a:ext cx="438411" cy="447805"/>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6" name="星: 5 pt 23">
                <a:extLst>
                  <a:ext uri="{FF2B5EF4-FFF2-40B4-BE49-F238E27FC236}">
                    <a16:creationId xmlns:a16="http://schemas.microsoft.com/office/drawing/2014/main" id="{BC03C2D1-8ECB-62F8-3CA6-4BE6EB68CC97}"/>
                  </a:ext>
                </a:extLst>
              </p:cNvPr>
              <p:cNvSpPr/>
              <p:nvPr/>
            </p:nvSpPr>
            <p:spPr>
              <a:xfrm rot="839468">
                <a:off x="10305073" y="3052958"/>
                <a:ext cx="400384" cy="380266"/>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7" name="星: 5 pt 24">
                <a:extLst>
                  <a:ext uri="{FF2B5EF4-FFF2-40B4-BE49-F238E27FC236}">
                    <a16:creationId xmlns:a16="http://schemas.microsoft.com/office/drawing/2014/main" id="{E1105971-4B15-CD60-3DB3-B9BB553FE844}"/>
                  </a:ext>
                </a:extLst>
              </p:cNvPr>
              <p:cNvSpPr/>
              <p:nvPr/>
            </p:nvSpPr>
            <p:spPr>
              <a:xfrm rot="20967131">
                <a:off x="9916682" y="3157823"/>
                <a:ext cx="364839" cy="324826"/>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8" name="星: 5 pt 25">
                <a:extLst>
                  <a:ext uri="{FF2B5EF4-FFF2-40B4-BE49-F238E27FC236}">
                    <a16:creationId xmlns:a16="http://schemas.microsoft.com/office/drawing/2014/main" id="{2801F068-5968-6CB7-901B-6CC594033965}"/>
                  </a:ext>
                </a:extLst>
              </p:cNvPr>
              <p:cNvSpPr/>
              <p:nvPr/>
            </p:nvSpPr>
            <p:spPr>
              <a:xfrm rot="725455">
                <a:off x="10243891" y="3360346"/>
                <a:ext cx="364839" cy="324826"/>
              </a:xfrm>
              <a:prstGeom prst="star5">
                <a:avLst>
                  <a:gd name="adj" fmla="val 29218"/>
                  <a:gd name="hf" fmla="val 105146"/>
                  <a:gd name="vf" fmla="val 110557"/>
                </a:avLst>
              </a:prstGeom>
              <a:solidFill>
                <a:srgbClr val="FFFF0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11" name="テキスト ボックス 110">
              <a:extLst>
                <a:ext uri="{FF2B5EF4-FFF2-40B4-BE49-F238E27FC236}">
                  <a16:creationId xmlns:a16="http://schemas.microsoft.com/office/drawing/2014/main" id="{A1EC9E04-9486-CCE1-38F2-0E514E402381}"/>
                </a:ext>
              </a:extLst>
            </p:cNvPr>
            <p:cNvSpPr txBox="1"/>
            <p:nvPr/>
          </p:nvSpPr>
          <p:spPr>
            <a:xfrm>
              <a:off x="9784681" y="3119190"/>
              <a:ext cx="910966" cy="514373"/>
            </a:xfrm>
            <a:prstGeom prst="rect">
              <a:avLst/>
            </a:prstGeom>
            <a:noFill/>
          </p:spPr>
          <p:txBody>
            <a:bodyPr wrap="square" rtlCol="0">
              <a:spAutoFit/>
            </a:bodyPr>
            <a:lstStyle/>
            <a:p>
              <a:r>
                <a:rPr lang="ja-JP" altLang="en-US" b="1" dirty="0">
                  <a:solidFill>
                    <a:srgbClr val="FFFF00"/>
                  </a:solidFill>
                </a:rPr>
                <a:t>星団</a:t>
              </a:r>
            </a:p>
          </p:txBody>
        </p:sp>
      </p:grpSp>
      <p:sp>
        <p:nvSpPr>
          <p:cNvPr id="5" name="テキスト ボックス 4">
            <a:extLst>
              <a:ext uri="{FF2B5EF4-FFF2-40B4-BE49-F238E27FC236}">
                <a16:creationId xmlns:a16="http://schemas.microsoft.com/office/drawing/2014/main" id="{3592B2EC-914B-57C8-FC47-C293A81C7C3E}"/>
              </a:ext>
            </a:extLst>
          </p:cNvPr>
          <p:cNvSpPr txBox="1"/>
          <p:nvPr/>
        </p:nvSpPr>
        <p:spPr>
          <a:xfrm>
            <a:off x="302541" y="1179464"/>
            <a:ext cx="1440109" cy="523220"/>
          </a:xfrm>
          <a:prstGeom prst="rect">
            <a:avLst/>
          </a:prstGeom>
          <a:noFill/>
        </p:spPr>
        <p:txBody>
          <a:bodyPr wrap="square" rtlCol="0">
            <a:spAutoFit/>
          </a:bodyPr>
          <a:lstStyle/>
          <a:p>
            <a:r>
              <a:rPr lang="en-US" altLang="ja-JP" sz="2800" b="1" dirty="0" err="1">
                <a:solidFill>
                  <a:srgbClr val="00B050"/>
                </a:solidFill>
                <a:latin typeface="Constantia" panose="02030602050306030303" pitchFamily="18" charset="0"/>
                <a:ea typeface="HGP明朝E" panose="02020900000000000000" pitchFamily="18" charset="-128"/>
              </a:rPr>
              <a:t>TypeⅠ</a:t>
            </a:r>
            <a:endParaRPr lang="ja-JP" altLang="en-US" sz="2800" b="1" dirty="0">
              <a:solidFill>
                <a:srgbClr val="00B050"/>
              </a:solidFill>
              <a:latin typeface="Constantia" panose="02030602050306030303" pitchFamily="18" charset="0"/>
              <a:ea typeface="HGP明朝E" panose="02020900000000000000" pitchFamily="18" charset="-128"/>
            </a:endParaRPr>
          </a:p>
        </p:txBody>
      </p:sp>
      <p:sp>
        <p:nvSpPr>
          <p:cNvPr id="124" name="テキスト ボックス 123">
            <a:extLst>
              <a:ext uri="{FF2B5EF4-FFF2-40B4-BE49-F238E27FC236}">
                <a16:creationId xmlns:a16="http://schemas.microsoft.com/office/drawing/2014/main" id="{D47A0548-E1C1-4B34-EB30-1A5B37BB728B}"/>
              </a:ext>
            </a:extLst>
          </p:cNvPr>
          <p:cNvSpPr txBox="1"/>
          <p:nvPr/>
        </p:nvSpPr>
        <p:spPr>
          <a:xfrm>
            <a:off x="4453912" y="1182239"/>
            <a:ext cx="1440109" cy="523220"/>
          </a:xfrm>
          <a:prstGeom prst="rect">
            <a:avLst/>
          </a:prstGeom>
          <a:noFill/>
        </p:spPr>
        <p:txBody>
          <a:bodyPr wrap="square" rtlCol="0">
            <a:spAutoFit/>
          </a:bodyPr>
          <a:lstStyle/>
          <a:p>
            <a:r>
              <a:rPr lang="en-US" altLang="ja-JP" sz="2800" b="1" dirty="0" err="1">
                <a:solidFill>
                  <a:schemeClr val="accent1"/>
                </a:solidFill>
                <a:latin typeface="Constantia" panose="02030602050306030303" pitchFamily="18" charset="0"/>
                <a:ea typeface="HGP明朝E" panose="02020900000000000000" pitchFamily="18" charset="-128"/>
              </a:rPr>
              <a:t>TypeⅡ</a:t>
            </a:r>
            <a:endParaRPr lang="ja-JP" altLang="en-US" sz="2800" b="1" dirty="0">
              <a:solidFill>
                <a:schemeClr val="accent1"/>
              </a:solidFill>
              <a:latin typeface="Constantia" panose="02030602050306030303" pitchFamily="18" charset="0"/>
              <a:ea typeface="HGP明朝E" panose="02020900000000000000" pitchFamily="18" charset="-128"/>
            </a:endParaRPr>
          </a:p>
        </p:txBody>
      </p:sp>
      <p:sp>
        <p:nvSpPr>
          <p:cNvPr id="125" name="テキスト ボックス 124">
            <a:extLst>
              <a:ext uri="{FF2B5EF4-FFF2-40B4-BE49-F238E27FC236}">
                <a16:creationId xmlns:a16="http://schemas.microsoft.com/office/drawing/2014/main" id="{EEC2813A-83C4-B8DB-CEE0-933955820875}"/>
              </a:ext>
            </a:extLst>
          </p:cNvPr>
          <p:cNvSpPr txBox="1"/>
          <p:nvPr/>
        </p:nvSpPr>
        <p:spPr>
          <a:xfrm>
            <a:off x="8638771" y="1186078"/>
            <a:ext cx="1440109" cy="523220"/>
          </a:xfrm>
          <a:prstGeom prst="rect">
            <a:avLst/>
          </a:prstGeom>
          <a:noFill/>
        </p:spPr>
        <p:txBody>
          <a:bodyPr wrap="square" rtlCol="0">
            <a:spAutoFit/>
          </a:bodyPr>
          <a:lstStyle/>
          <a:p>
            <a:r>
              <a:rPr lang="en-US" altLang="ja-JP" sz="2800" b="1" dirty="0" err="1">
                <a:solidFill>
                  <a:srgbClr val="FF0000"/>
                </a:solidFill>
                <a:latin typeface="Constantia" panose="02030602050306030303" pitchFamily="18" charset="0"/>
                <a:ea typeface="HGP明朝E" panose="02020900000000000000" pitchFamily="18" charset="-128"/>
              </a:rPr>
              <a:t>TypeⅢ</a:t>
            </a:r>
            <a:endParaRPr lang="ja-JP" altLang="en-US" sz="2800" b="1" dirty="0">
              <a:solidFill>
                <a:srgbClr val="FF0000"/>
              </a:solidFill>
              <a:latin typeface="Constantia" panose="02030602050306030303" pitchFamily="18" charset="0"/>
              <a:ea typeface="HGP明朝E" panose="02020900000000000000" pitchFamily="18" charset="-128"/>
            </a:endParaRPr>
          </a:p>
        </p:txBody>
      </p:sp>
      <p:sp>
        <p:nvSpPr>
          <p:cNvPr id="4" name="雲 3">
            <a:extLst>
              <a:ext uri="{FF2B5EF4-FFF2-40B4-BE49-F238E27FC236}">
                <a16:creationId xmlns:a16="http://schemas.microsoft.com/office/drawing/2014/main" id="{3A00C71A-0D78-EB7D-B022-D713F9E88C12}"/>
              </a:ext>
            </a:extLst>
          </p:cNvPr>
          <p:cNvSpPr/>
          <p:nvPr/>
        </p:nvSpPr>
        <p:spPr>
          <a:xfrm>
            <a:off x="560975" y="1580798"/>
            <a:ext cx="2507529" cy="1599062"/>
          </a:xfrm>
          <a:prstGeom prst="cloud">
            <a:avLst/>
          </a:prstGeom>
          <a:gradFill>
            <a:gsLst>
              <a:gs pos="0">
                <a:schemeClr val="accent1">
                  <a:lumMod val="5000"/>
                  <a:lumOff val="9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71028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73140F-E562-35B6-6D1C-F190D2E9D94D}"/>
              </a:ext>
            </a:extLst>
          </p:cNvPr>
          <p:cNvSpPr txBox="1"/>
          <p:nvPr/>
        </p:nvSpPr>
        <p:spPr>
          <a:xfrm>
            <a:off x="105773" y="576498"/>
            <a:ext cx="5785886" cy="830997"/>
          </a:xfrm>
          <a:prstGeom prst="rect">
            <a:avLst/>
          </a:prstGeom>
          <a:noFill/>
        </p:spPr>
        <p:txBody>
          <a:bodyPr wrap="square" rtlCol="0">
            <a:spAutoFit/>
          </a:bodyPr>
          <a:lstStyle/>
          <a:p>
            <a:r>
              <a:rPr lang="ja-JP" altLang="en-US" sz="3200" b="1" dirty="0"/>
              <a:t>棒渦巻銀河</a:t>
            </a:r>
            <a:r>
              <a:rPr lang="ja-JP" altLang="en-US" sz="4000" b="1" dirty="0"/>
              <a:t>  </a:t>
            </a:r>
            <a:r>
              <a:rPr lang="en-US" altLang="ja-JP" sz="4800" b="1" dirty="0"/>
              <a:t>NGC2903</a:t>
            </a:r>
            <a:endParaRPr lang="ja-JP" altLang="en-US" sz="4000" b="1" dirty="0"/>
          </a:p>
        </p:txBody>
      </p:sp>
      <p:sp>
        <p:nvSpPr>
          <p:cNvPr id="3" name="テキスト ボックス 2">
            <a:extLst>
              <a:ext uri="{FF2B5EF4-FFF2-40B4-BE49-F238E27FC236}">
                <a16:creationId xmlns:a16="http://schemas.microsoft.com/office/drawing/2014/main" id="{DA638E15-5E5C-7E53-221C-ACDB62D76A5B}"/>
              </a:ext>
            </a:extLst>
          </p:cNvPr>
          <p:cNvSpPr txBox="1"/>
          <p:nvPr/>
        </p:nvSpPr>
        <p:spPr>
          <a:xfrm>
            <a:off x="105773" y="1358023"/>
            <a:ext cx="3672527" cy="584775"/>
          </a:xfrm>
          <a:prstGeom prst="rect">
            <a:avLst/>
          </a:prstGeom>
          <a:noFill/>
        </p:spPr>
        <p:txBody>
          <a:bodyPr wrap="square" rtlCol="0">
            <a:spAutoFit/>
          </a:bodyPr>
          <a:lstStyle/>
          <a:p>
            <a:r>
              <a:rPr lang="ja-JP" altLang="en-US" sz="2800" dirty="0"/>
              <a:t>距離：</a:t>
            </a:r>
            <a:r>
              <a:rPr lang="ja-JP" altLang="en-US" sz="3200" dirty="0"/>
              <a:t>～</a:t>
            </a:r>
            <a:r>
              <a:rPr lang="en-US" altLang="ja-JP" sz="3200" dirty="0"/>
              <a:t>9.3 Mpc</a:t>
            </a:r>
            <a:endParaRPr lang="ja-JP" altLang="en-US" sz="2800" dirty="0"/>
          </a:p>
        </p:txBody>
      </p:sp>
      <p:sp>
        <p:nvSpPr>
          <p:cNvPr id="4" name="テキスト ボックス 3">
            <a:extLst>
              <a:ext uri="{FF2B5EF4-FFF2-40B4-BE49-F238E27FC236}">
                <a16:creationId xmlns:a16="http://schemas.microsoft.com/office/drawing/2014/main" id="{AA21D475-95DC-71BC-EAE3-D2257B11FA7D}"/>
              </a:ext>
            </a:extLst>
          </p:cNvPr>
          <p:cNvSpPr txBox="1"/>
          <p:nvPr/>
        </p:nvSpPr>
        <p:spPr>
          <a:xfrm>
            <a:off x="105773" y="3118998"/>
            <a:ext cx="1433423" cy="461665"/>
          </a:xfrm>
          <a:prstGeom prst="rect">
            <a:avLst/>
          </a:prstGeom>
          <a:noFill/>
        </p:spPr>
        <p:txBody>
          <a:bodyPr wrap="square" rtlCol="0">
            <a:spAutoFit/>
          </a:bodyPr>
          <a:lstStyle/>
          <a:p>
            <a:r>
              <a:rPr lang="ja-JP" altLang="en-US" sz="2400" b="1" dirty="0"/>
              <a:t>観測諸元</a:t>
            </a:r>
          </a:p>
        </p:txBody>
      </p:sp>
      <p:sp>
        <p:nvSpPr>
          <p:cNvPr id="10" name="テキスト ボックス 9">
            <a:extLst>
              <a:ext uri="{FF2B5EF4-FFF2-40B4-BE49-F238E27FC236}">
                <a16:creationId xmlns:a16="http://schemas.microsoft.com/office/drawing/2014/main" id="{B4E2B017-6600-4268-C667-2716026B4467}"/>
              </a:ext>
            </a:extLst>
          </p:cNvPr>
          <p:cNvSpPr txBox="1"/>
          <p:nvPr/>
        </p:nvSpPr>
        <p:spPr>
          <a:xfrm>
            <a:off x="7251683" y="1569816"/>
            <a:ext cx="1908810" cy="369332"/>
          </a:xfrm>
          <a:prstGeom prst="rect">
            <a:avLst/>
          </a:prstGeom>
          <a:noFill/>
        </p:spPr>
        <p:txBody>
          <a:bodyPr wrap="square" rtlCol="0">
            <a:spAutoFit/>
          </a:bodyPr>
          <a:lstStyle/>
          <a:p>
            <a:endParaRPr lang="ja-JP" altLang="en-US" dirty="0"/>
          </a:p>
        </p:txBody>
      </p:sp>
      <p:sp>
        <p:nvSpPr>
          <p:cNvPr id="11" name="テキスト ボックス 10">
            <a:extLst>
              <a:ext uri="{FF2B5EF4-FFF2-40B4-BE49-F238E27FC236}">
                <a16:creationId xmlns:a16="http://schemas.microsoft.com/office/drawing/2014/main" id="{49C0C2C5-8A4A-9DF0-A3CB-5F9D00CFDED7}"/>
              </a:ext>
            </a:extLst>
          </p:cNvPr>
          <p:cNvSpPr txBox="1"/>
          <p:nvPr/>
        </p:nvSpPr>
        <p:spPr>
          <a:xfrm>
            <a:off x="105773" y="1863181"/>
            <a:ext cx="6309775" cy="1200329"/>
          </a:xfrm>
          <a:prstGeom prst="rect">
            <a:avLst/>
          </a:prstGeom>
          <a:noFill/>
        </p:spPr>
        <p:txBody>
          <a:bodyPr wrap="square" rtlCol="0">
            <a:spAutoFit/>
          </a:bodyPr>
          <a:lstStyle/>
          <a:p>
            <a:r>
              <a:rPr kumimoji="1" lang="ja-JP" altLang="en-US" sz="2400"/>
              <a:t>・顕著な棒構造をもつ</a:t>
            </a:r>
            <a:endParaRPr kumimoji="1" lang="en-US" altLang="ja-JP" sz="2400" dirty="0"/>
          </a:p>
          <a:p>
            <a:r>
              <a:rPr kumimoji="1" lang="ja-JP" altLang="en-US" sz="2400"/>
              <a:t>・ガス</a:t>
            </a:r>
            <a:r>
              <a:rPr kumimoji="1" lang="ja-JP" altLang="en-US" sz="2400" dirty="0"/>
              <a:t>の量が多く、星形成が活発</a:t>
            </a:r>
            <a:endParaRPr kumimoji="1" lang="en-US" altLang="ja-JP" sz="2400" dirty="0"/>
          </a:p>
          <a:p>
            <a:r>
              <a:rPr kumimoji="1" lang="ja-JP" altLang="en-US" sz="2400"/>
              <a:t>・</a:t>
            </a:r>
            <a:r>
              <a:rPr kumimoji="1" lang="en-US" altLang="ja-JP" sz="2400" dirty="0"/>
              <a:t>Hα</a:t>
            </a:r>
            <a:r>
              <a:rPr kumimoji="1" lang="ja-JP" altLang="en-US" sz="2400" dirty="0"/>
              <a:t>輝線の観測データが存在する</a:t>
            </a:r>
            <a:endParaRPr kumimoji="1" lang="en-US" altLang="ja-JP" sz="2400" dirty="0"/>
          </a:p>
        </p:txBody>
      </p:sp>
      <p:sp>
        <p:nvSpPr>
          <p:cNvPr id="6" name="テキスト ボックス 5">
            <a:extLst>
              <a:ext uri="{FF2B5EF4-FFF2-40B4-BE49-F238E27FC236}">
                <a16:creationId xmlns:a16="http://schemas.microsoft.com/office/drawing/2014/main" id="{3184D388-AE3A-C15F-4579-405C467B24F4}"/>
              </a:ext>
            </a:extLst>
          </p:cNvPr>
          <p:cNvSpPr txBox="1"/>
          <p:nvPr/>
        </p:nvSpPr>
        <p:spPr>
          <a:xfrm>
            <a:off x="90736" y="57972"/>
            <a:ext cx="5435243" cy="523220"/>
          </a:xfrm>
          <a:prstGeom prst="rect">
            <a:avLst/>
          </a:prstGeom>
          <a:noFill/>
        </p:spPr>
        <p:txBody>
          <a:bodyPr wrap="square" rtlCol="0">
            <a:spAutoFit/>
          </a:bodyPr>
          <a:lstStyle/>
          <a:p>
            <a:r>
              <a:rPr lang="ja-JP" altLang="en-US" sz="2800" b="1"/>
              <a:t>観測天体</a:t>
            </a:r>
            <a:endParaRPr lang="ja-JP" altLang="en-US" sz="2800" b="1" dirty="0"/>
          </a:p>
        </p:txBody>
      </p:sp>
      <p:cxnSp>
        <p:nvCxnSpPr>
          <p:cNvPr id="7" name="直線コネクタ 6">
            <a:extLst>
              <a:ext uri="{FF2B5EF4-FFF2-40B4-BE49-F238E27FC236}">
                <a16:creationId xmlns:a16="http://schemas.microsoft.com/office/drawing/2014/main" id="{E433E6C2-2E3D-DFD1-9028-D1BCEA12664C}"/>
              </a:ext>
            </a:extLst>
          </p:cNvPr>
          <p:cNvCxnSpPr>
            <a:cxnSpLocks/>
          </p:cNvCxnSpPr>
          <p:nvPr/>
        </p:nvCxnSpPr>
        <p:spPr>
          <a:xfrm>
            <a:off x="0" y="577823"/>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E95CE18-0E42-5EDC-C2D5-522199595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919" y="109214"/>
            <a:ext cx="5819423" cy="672729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2286CE23-458F-89A0-552D-DCDCBAD3F2CC}"/>
              </a:ext>
            </a:extLst>
          </p:cNvPr>
          <p:cNvSpPr txBox="1"/>
          <p:nvPr/>
        </p:nvSpPr>
        <p:spPr>
          <a:xfrm>
            <a:off x="11019820" y="6312973"/>
            <a:ext cx="1066407" cy="646331"/>
          </a:xfrm>
          <a:prstGeom prst="rect">
            <a:avLst/>
          </a:prstGeom>
          <a:noFill/>
        </p:spPr>
        <p:txBody>
          <a:bodyPr wrap="square" rtlCol="0">
            <a:spAutoFit/>
          </a:bodyPr>
          <a:lstStyle/>
          <a:p>
            <a:r>
              <a:rPr kumimoji="1" lang="en-US" altLang="ja-JP" sz="3600" baseline="30000" dirty="0"/>
              <a:t>ALMA</a:t>
            </a:r>
            <a:endParaRPr kumimoji="1" lang="en-US" altLang="ja-JP" sz="3600" dirty="0"/>
          </a:p>
        </p:txBody>
      </p:sp>
      <p:sp>
        <p:nvSpPr>
          <p:cNvPr id="12" name="テキスト ボックス 11">
            <a:extLst>
              <a:ext uri="{FF2B5EF4-FFF2-40B4-BE49-F238E27FC236}">
                <a16:creationId xmlns:a16="http://schemas.microsoft.com/office/drawing/2014/main" id="{72AEEEA6-8CA9-D492-9679-2446F3F81DEA}"/>
              </a:ext>
            </a:extLst>
          </p:cNvPr>
          <p:cNvSpPr txBox="1"/>
          <p:nvPr/>
        </p:nvSpPr>
        <p:spPr>
          <a:xfrm>
            <a:off x="7253425" y="354155"/>
            <a:ext cx="3978410" cy="461665"/>
          </a:xfrm>
          <a:prstGeom prst="rect">
            <a:avLst/>
          </a:prstGeom>
          <a:solidFill>
            <a:schemeClr val="bg1">
              <a:alpha val="79000"/>
            </a:schemeClr>
          </a:solidFill>
        </p:spPr>
        <p:txBody>
          <a:bodyPr wrap="square" rtlCol="0">
            <a:spAutoFit/>
          </a:bodyPr>
          <a:lstStyle/>
          <a:p>
            <a:r>
              <a:rPr kumimoji="1" lang="en-US" altLang="ja-JP" sz="2400" b="1" baseline="30000" dirty="0"/>
              <a:t>12</a:t>
            </a:r>
            <a:r>
              <a:rPr kumimoji="1" lang="en-US" altLang="ja-JP" sz="2400" b="1" dirty="0"/>
              <a:t>CO ( J=2-1) </a:t>
            </a:r>
            <a:r>
              <a:rPr kumimoji="1" lang="ja-JP" altLang="en-US" sz="2400" b="1"/>
              <a:t>　ピーク強度図</a:t>
            </a:r>
            <a:endParaRPr kumimoji="1" lang="ja-JP" altLang="en-US" sz="2400" b="1" baseline="30000"/>
          </a:p>
        </p:txBody>
      </p:sp>
      <p:grpSp>
        <p:nvGrpSpPr>
          <p:cNvPr id="36" name="グループ化 35">
            <a:extLst>
              <a:ext uri="{FF2B5EF4-FFF2-40B4-BE49-F238E27FC236}">
                <a16:creationId xmlns:a16="http://schemas.microsoft.com/office/drawing/2014/main" id="{B2003AC7-84CF-9475-FE00-95C51DC7716B}"/>
              </a:ext>
            </a:extLst>
          </p:cNvPr>
          <p:cNvGrpSpPr/>
          <p:nvPr/>
        </p:nvGrpSpPr>
        <p:grpSpPr>
          <a:xfrm>
            <a:off x="428231" y="5206710"/>
            <a:ext cx="2794175" cy="1651290"/>
            <a:chOff x="-320477" y="3464461"/>
            <a:chExt cx="4692177" cy="2726726"/>
          </a:xfrm>
        </p:grpSpPr>
        <p:pic>
          <p:nvPicPr>
            <p:cNvPr id="8" name="図 7">
              <a:extLst>
                <a:ext uri="{FF2B5EF4-FFF2-40B4-BE49-F238E27FC236}">
                  <a16:creationId xmlns:a16="http://schemas.microsoft.com/office/drawing/2014/main" id="{C03089F3-094B-5CEA-72C3-D0430AFA2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77" y="3464461"/>
              <a:ext cx="4141757" cy="2502851"/>
            </a:xfrm>
            <a:prstGeom prst="rect">
              <a:avLst/>
            </a:prstGeom>
            <a:effectLst>
              <a:softEdge rad="50800"/>
            </a:effectLst>
          </p:spPr>
        </p:pic>
        <p:sp>
          <p:nvSpPr>
            <p:cNvPr id="9" name="テキスト ボックス 8">
              <a:extLst>
                <a:ext uri="{FF2B5EF4-FFF2-40B4-BE49-F238E27FC236}">
                  <a16:creationId xmlns:a16="http://schemas.microsoft.com/office/drawing/2014/main" id="{1F8B0EBB-E255-7552-F950-E64D257C212A}"/>
                </a:ext>
              </a:extLst>
            </p:cNvPr>
            <p:cNvSpPr txBox="1"/>
            <p:nvPr/>
          </p:nvSpPr>
          <p:spPr>
            <a:xfrm>
              <a:off x="-284847" y="5845945"/>
              <a:ext cx="4656547" cy="345242"/>
            </a:xfrm>
            <a:prstGeom prst="rect">
              <a:avLst/>
            </a:prstGeom>
            <a:noFill/>
          </p:spPr>
          <p:txBody>
            <a:bodyPr wrap="square" rtlCol="0">
              <a:spAutoFit/>
            </a:bodyPr>
            <a:lstStyle/>
            <a:p>
              <a:r>
                <a:rPr lang="pt-BR" altLang="ja-JP" sz="900" dirty="0">
                  <a:latin typeface="Hiragino Sans"/>
                </a:rPr>
                <a:t>Credit: X-CAM / ALMA (ESO/NAOJ/NRAO)</a:t>
              </a:r>
              <a:endParaRPr lang="ja-JP" altLang="en-US" sz="900" dirty="0"/>
            </a:p>
          </p:txBody>
        </p:sp>
      </p:grpSp>
      <p:graphicFrame>
        <p:nvGraphicFramePr>
          <p:cNvPr id="5" name="表 4">
            <a:extLst>
              <a:ext uri="{FF2B5EF4-FFF2-40B4-BE49-F238E27FC236}">
                <a16:creationId xmlns:a16="http://schemas.microsoft.com/office/drawing/2014/main" id="{9131B249-B8E5-8D2A-D801-F52AF3B69321}"/>
              </a:ext>
            </a:extLst>
          </p:cNvPr>
          <p:cNvGraphicFramePr>
            <a:graphicFrameLocks noGrp="1"/>
          </p:cNvGraphicFramePr>
          <p:nvPr>
            <p:extLst>
              <p:ext uri="{D42A27DB-BD31-4B8C-83A1-F6EECF244321}">
                <p14:modId xmlns:p14="http://schemas.microsoft.com/office/powerpoint/2010/main" val="1053141184"/>
              </p:ext>
            </p:extLst>
          </p:nvPr>
        </p:nvGraphicFramePr>
        <p:xfrm>
          <a:off x="276576" y="3612985"/>
          <a:ext cx="5819424" cy="1470180"/>
        </p:xfrm>
        <a:graphic>
          <a:graphicData uri="http://schemas.openxmlformats.org/drawingml/2006/table">
            <a:tbl>
              <a:tblPr firstRow="1" bandRow="1">
                <a:tableStyleId>{5C22544A-7EE6-4342-B048-85BDC9FD1C3A}</a:tableStyleId>
              </a:tblPr>
              <a:tblGrid>
                <a:gridCol w="1588217">
                  <a:extLst>
                    <a:ext uri="{9D8B030D-6E8A-4147-A177-3AD203B41FA5}">
                      <a16:colId xmlns:a16="http://schemas.microsoft.com/office/drawing/2014/main" val="4201604942"/>
                    </a:ext>
                  </a:extLst>
                </a:gridCol>
                <a:gridCol w="4231207">
                  <a:extLst>
                    <a:ext uri="{9D8B030D-6E8A-4147-A177-3AD203B41FA5}">
                      <a16:colId xmlns:a16="http://schemas.microsoft.com/office/drawing/2014/main" val="343414794"/>
                    </a:ext>
                  </a:extLst>
                </a:gridCol>
              </a:tblGrid>
              <a:tr h="486555">
                <a:tc>
                  <a:txBody>
                    <a:bodyPr/>
                    <a:lstStyle/>
                    <a:p>
                      <a:pPr algn="ctr"/>
                      <a:r>
                        <a:rPr kumimoji="1" lang="ja-JP" altLang="en-US" sz="2000" b="0" dirty="0">
                          <a:solidFill>
                            <a:schemeClr val="tx1"/>
                          </a:solidFill>
                        </a:rPr>
                        <a:t>望遠鏡</a:t>
                      </a:r>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2000" b="0" dirty="0">
                          <a:solidFill>
                            <a:schemeClr val="tx1"/>
                          </a:solidFill>
                        </a:rPr>
                        <a:t> ALMA 12m array</a:t>
                      </a:r>
                    </a:p>
                    <a:p>
                      <a:pPr algn="ctr"/>
                      <a:r>
                        <a:rPr kumimoji="1" lang="en-US" altLang="ja-JP" sz="2000" b="0" dirty="0">
                          <a:solidFill>
                            <a:schemeClr val="tx1"/>
                          </a:solidFill>
                        </a:rPr>
                        <a:t> + ACA ( 7m array + TP )</a:t>
                      </a:r>
                      <a:endParaRPr kumimoji="1" lang="ja-JP" altLang="en-US" sz="2000" b="0" dirty="0">
                        <a:solidFill>
                          <a:schemeClr val="tx1"/>
                        </a:solidFill>
                      </a:endParaRPr>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33534266"/>
                  </a:ext>
                </a:extLst>
              </a:tr>
              <a:tr h="396000">
                <a:tc>
                  <a:txBody>
                    <a:bodyPr/>
                    <a:lstStyle/>
                    <a:p>
                      <a:pPr algn="ctr"/>
                      <a:r>
                        <a:rPr kumimoji="1" lang="ja-JP" altLang="en-US" sz="2000" b="0" dirty="0">
                          <a:solidFill>
                            <a:schemeClr val="tx1"/>
                          </a:solidFill>
                        </a:rPr>
                        <a:t>観測輝線</a:t>
                      </a:r>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en-US" altLang="ja-JP" sz="2000" b="0" baseline="30000" dirty="0">
                          <a:solidFill>
                            <a:schemeClr val="tx1"/>
                          </a:solidFill>
                        </a:rPr>
                        <a:t>12</a:t>
                      </a:r>
                      <a:r>
                        <a:rPr kumimoji="1" lang="en-US" altLang="ja-JP" sz="2000" b="0" baseline="0" dirty="0">
                          <a:solidFill>
                            <a:schemeClr val="tx1"/>
                          </a:solidFill>
                        </a:rPr>
                        <a:t>CO ( J = 2-1 )</a:t>
                      </a:r>
                      <a:endParaRPr kumimoji="1" lang="ja-JP" altLang="en-US" sz="2000" b="0" baseline="30000" dirty="0">
                        <a:solidFill>
                          <a:schemeClr val="tx1"/>
                        </a:solidFill>
                      </a:endParaRPr>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70557119"/>
                  </a:ext>
                </a:extLst>
              </a:tr>
              <a:tr h="396000">
                <a:tc>
                  <a:txBody>
                    <a:bodyPr/>
                    <a:lstStyle/>
                    <a:p>
                      <a:pPr algn="ctr"/>
                      <a:r>
                        <a:rPr kumimoji="1" lang="ja-JP" altLang="en-US" sz="2000" b="0" dirty="0">
                          <a:solidFill>
                            <a:schemeClr val="tx1"/>
                          </a:solidFill>
                        </a:rPr>
                        <a:t>空間分解能</a:t>
                      </a:r>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000" b="0" dirty="0">
                          <a:solidFill>
                            <a:schemeClr val="tx1"/>
                          </a:solidFill>
                        </a:rPr>
                        <a:t>～</a:t>
                      </a:r>
                      <a:r>
                        <a:rPr kumimoji="1" lang="en-US" altLang="ja-JP" sz="2000" b="0" dirty="0">
                          <a:solidFill>
                            <a:schemeClr val="tx1"/>
                          </a:solidFill>
                        </a:rPr>
                        <a:t>64 pc (</a:t>
                      </a:r>
                      <a:r>
                        <a:rPr kumimoji="1" lang="ja-JP" altLang="en-US" sz="2000" b="0" dirty="0">
                          <a:solidFill>
                            <a:schemeClr val="tx1"/>
                          </a:solidFill>
                        </a:rPr>
                        <a:t>～</a:t>
                      </a:r>
                      <a:r>
                        <a:rPr kumimoji="1" lang="en-US" altLang="ja-JP" sz="2000" b="0" dirty="0">
                          <a:solidFill>
                            <a:schemeClr val="tx1"/>
                          </a:solidFill>
                        </a:rPr>
                        <a:t>1.4 arcsec ) </a:t>
                      </a:r>
                      <a:endParaRPr kumimoji="1" lang="ja-JP" altLang="en-US" sz="2000" b="0" dirty="0">
                        <a:solidFill>
                          <a:schemeClr val="tx1"/>
                        </a:solidFill>
                      </a:endParaRPr>
                    </a:p>
                  </a:txBody>
                  <a:tcPr marL="68580" marR="68580" marT="34290" marB="3429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73887934"/>
                  </a:ext>
                </a:extLst>
              </a:tr>
            </a:tbl>
          </a:graphicData>
        </a:graphic>
      </p:graphicFrame>
      <p:sp>
        <p:nvSpPr>
          <p:cNvPr id="15" name="テキスト ボックス 14">
            <a:extLst>
              <a:ext uri="{FF2B5EF4-FFF2-40B4-BE49-F238E27FC236}">
                <a16:creationId xmlns:a16="http://schemas.microsoft.com/office/drawing/2014/main" id="{B1C59F4B-AE8C-8CCE-95AC-3C7171B96A71}"/>
              </a:ext>
            </a:extLst>
          </p:cNvPr>
          <p:cNvSpPr txBox="1"/>
          <p:nvPr/>
        </p:nvSpPr>
        <p:spPr>
          <a:xfrm>
            <a:off x="3060947" y="6230313"/>
            <a:ext cx="2658907" cy="461665"/>
          </a:xfrm>
          <a:prstGeom prst="rect">
            <a:avLst/>
          </a:prstGeom>
          <a:noFill/>
        </p:spPr>
        <p:txBody>
          <a:bodyPr wrap="square" rtlCol="0">
            <a:spAutoFit/>
          </a:bodyPr>
          <a:lstStyle/>
          <a:p>
            <a:r>
              <a:rPr kumimoji="1" lang="ja-JP" altLang="en-US" sz="2400"/>
              <a:t>←</a:t>
            </a:r>
            <a:r>
              <a:rPr kumimoji="1" lang="en-US" altLang="ja-JP" sz="2400" dirty="0"/>
              <a:t>ALMA</a:t>
            </a:r>
            <a:r>
              <a:rPr kumimoji="1" lang="ja-JP" altLang="en-US" sz="2400"/>
              <a:t>望遠鏡</a:t>
            </a:r>
          </a:p>
        </p:txBody>
      </p:sp>
    </p:spTree>
    <p:extLst>
      <p:ext uri="{BB962C8B-B14F-4D97-AF65-F5344CB8AC3E}">
        <p14:creationId xmlns:p14="http://schemas.microsoft.com/office/powerpoint/2010/main" val="121506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9A7692C6-3B6D-9653-680B-472245BBA2D8}"/>
              </a:ext>
            </a:extLst>
          </p:cNvPr>
          <p:cNvCxnSpPr>
            <a:cxnSpLocks/>
          </p:cNvCxnSpPr>
          <p:nvPr/>
        </p:nvCxnSpPr>
        <p:spPr>
          <a:xfrm>
            <a:off x="0" y="577823"/>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0A077731-1E24-7629-B755-B17C262B286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9723" t="2180" r="2287" b="9409"/>
          <a:stretch/>
        </p:blipFill>
        <p:spPr bwMode="auto">
          <a:xfrm>
            <a:off x="7209474" y="329070"/>
            <a:ext cx="4758784" cy="638311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C083D6A-0FB0-A515-DD4C-BF29352FE6B7}"/>
              </a:ext>
            </a:extLst>
          </p:cNvPr>
          <p:cNvSpPr txBox="1"/>
          <p:nvPr/>
        </p:nvSpPr>
        <p:spPr>
          <a:xfrm>
            <a:off x="223742" y="1094303"/>
            <a:ext cx="6776056" cy="954107"/>
          </a:xfrm>
          <a:prstGeom prst="rect">
            <a:avLst/>
          </a:prstGeom>
          <a:noFill/>
        </p:spPr>
        <p:txBody>
          <a:bodyPr wrap="square" rtlCol="0">
            <a:spAutoFit/>
          </a:bodyPr>
          <a:lstStyle/>
          <a:p>
            <a:r>
              <a:rPr lang="en-US" altLang="ja-JP" sz="2800" dirty="0">
                <a:latin typeface="+mn-ea"/>
                <a:cs typeface="Microsoft Himalaya" panose="01010100010101010101" pitchFamily="2" charset="0"/>
              </a:rPr>
              <a:t>PYCPROPS</a:t>
            </a:r>
            <a:r>
              <a:rPr lang="en-US" altLang="ja-JP" sz="2800" dirty="0">
                <a:latin typeface="+mn-ea"/>
              </a:rPr>
              <a:t> (</a:t>
            </a:r>
            <a:r>
              <a:rPr lang="en-US" altLang="ja-JP" sz="2800" dirty="0" err="1">
                <a:latin typeface="+mn-ea"/>
              </a:rPr>
              <a:t>Rosolowsky</a:t>
            </a:r>
            <a:r>
              <a:rPr lang="en-US" altLang="ja-JP" sz="2800" dirty="0">
                <a:latin typeface="+mn-ea"/>
              </a:rPr>
              <a:t> et al. 2021)</a:t>
            </a:r>
          </a:p>
          <a:p>
            <a:r>
              <a:rPr lang="ja-JP" altLang="en-US" sz="2800">
                <a:latin typeface="+mn-ea"/>
                <a:cs typeface="Microsoft Himalaya" panose="01010100010101010101" pitchFamily="2" charset="0"/>
              </a:rPr>
              <a:t>というアルゴリズム用いて</a:t>
            </a:r>
            <a:r>
              <a:rPr lang="en-US" altLang="ja-JP" sz="2800" dirty="0">
                <a:latin typeface="+mn-ea"/>
                <a:cs typeface="Microsoft Himalaya" panose="01010100010101010101" pitchFamily="2" charset="0"/>
              </a:rPr>
              <a:t>GMC</a:t>
            </a:r>
            <a:r>
              <a:rPr lang="ja-JP" altLang="en-US" sz="2800">
                <a:latin typeface="+mn-ea"/>
                <a:cs typeface="Microsoft Himalaya" panose="01010100010101010101" pitchFamily="2" charset="0"/>
              </a:rPr>
              <a:t>を同定</a:t>
            </a:r>
            <a:endParaRPr lang="en-US" altLang="ja-JP" sz="2800" dirty="0">
              <a:latin typeface="+mn-ea"/>
              <a:cs typeface="Microsoft Himalaya" panose="01010100010101010101" pitchFamily="2" charset="0"/>
            </a:endParaRPr>
          </a:p>
        </p:txBody>
      </p:sp>
      <p:sp>
        <p:nvSpPr>
          <p:cNvPr id="12" name="テキスト ボックス 11">
            <a:extLst>
              <a:ext uri="{FF2B5EF4-FFF2-40B4-BE49-F238E27FC236}">
                <a16:creationId xmlns:a16="http://schemas.microsoft.com/office/drawing/2014/main" id="{F4D4BF42-3430-A4E4-A984-2CDA3AC94AD0}"/>
              </a:ext>
            </a:extLst>
          </p:cNvPr>
          <p:cNvSpPr txBox="1"/>
          <p:nvPr/>
        </p:nvSpPr>
        <p:spPr>
          <a:xfrm>
            <a:off x="0" y="61344"/>
            <a:ext cx="9672696" cy="523220"/>
          </a:xfrm>
          <a:prstGeom prst="rect">
            <a:avLst/>
          </a:prstGeom>
          <a:noFill/>
        </p:spPr>
        <p:txBody>
          <a:bodyPr wrap="square" rtlCol="0">
            <a:spAutoFit/>
          </a:bodyPr>
          <a:lstStyle/>
          <a:p>
            <a:r>
              <a:rPr lang="ja-JP" altLang="en-US" sz="2800" b="1"/>
              <a:t>結果１：</a:t>
            </a:r>
            <a:r>
              <a:rPr lang="en-US" altLang="ja-JP" sz="2800" b="1" dirty="0"/>
              <a:t>Hα</a:t>
            </a:r>
            <a:r>
              <a:rPr lang="ja-JP" altLang="en-US" sz="2800" b="1"/>
              <a:t>光度のみを用いた</a:t>
            </a:r>
            <a:r>
              <a:rPr lang="en-US" altLang="ja-JP" sz="2800" b="1" dirty="0"/>
              <a:t>GMC</a:t>
            </a:r>
            <a:r>
              <a:rPr lang="ja-JP" altLang="en-US" sz="2800" b="1"/>
              <a:t>の</a:t>
            </a:r>
            <a:r>
              <a:rPr lang="en-US" altLang="ja-JP" sz="2800" b="1" dirty="0"/>
              <a:t>Type</a:t>
            </a:r>
            <a:r>
              <a:rPr lang="ja-JP" altLang="en-US" sz="2800" b="1"/>
              <a:t>分類</a:t>
            </a:r>
            <a:endParaRPr lang="ja-JP" altLang="en-US" sz="2800" b="1" dirty="0"/>
          </a:p>
        </p:txBody>
      </p:sp>
      <p:sp>
        <p:nvSpPr>
          <p:cNvPr id="2" name="テキスト ボックス 1">
            <a:extLst>
              <a:ext uri="{FF2B5EF4-FFF2-40B4-BE49-F238E27FC236}">
                <a16:creationId xmlns:a16="http://schemas.microsoft.com/office/drawing/2014/main" id="{D917E5FF-7679-4944-9209-7CFE88D8779B}"/>
              </a:ext>
            </a:extLst>
          </p:cNvPr>
          <p:cNvSpPr txBox="1"/>
          <p:nvPr/>
        </p:nvSpPr>
        <p:spPr>
          <a:xfrm>
            <a:off x="10237141" y="6314834"/>
            <a:ext cx="3909717" cy="584775"/>
          </a:xfrm>
          <a:prstGeom prst="rect">
            <a:avLst/>
          </a:prstGeom>
          <a:noFill/>
        </p:spPr>
        <p:txBody>
          <a:bodyPr wrap="square" rtlCol="0">
            <a:spAutoFit/>
          </a:bodyPr>
          <a:lstStyle/>
          <a:p>
            <a:r>
              <a:rPr lang="ja-JP" altLang="en-US" sz="1600" dirty="0"/>
              <a:t>背景：</a:t>
            </a:r>
            <a:r>
              <a:rPr lang="en-US" altLang="ja-JP" sz="1600" dirty="0"/>
              <a:t>Hα</a:t>
            </a:r>
            <a:r>
              <a:rPr lang="ja-JP" altLang="en-US" sz="1600" dirty="0"/>
              <a:t>輝線</a:t>
            </a:r>
            <a:endParaRPr lang="en-US" altLang="ja-JP" sz="1600" dirty="0"/>
          </a:p>
          <a:p>
            <a:r>
              <a:rPr lang="ja-JP" altLang="en-US" sz="1600" dirty="0"/>
              <a:t> </a:t>
            </a:r>
            <a:r>
              <a:rPr lang="en-US" altLang="ja-JP" sz="1600" dirty="0">
                <a:latin typeface="+mn-ea"/>
              </a:rPr>
              <a:t>Hoopes et al. 2001</a:t>
            </a:r>
            <a:endParaRPr lang="en-US" altLang="ja-JP" sz="1600" dirty="0"/>
          </a:p>
        </p:txBody>
      </p:sp>
      <p:graphicFrame>
        <p:nvGraphicFramePr>
          <p:cNvPr id="4" name="表 3">
            <a:extLst>
              <a:ext uri="{FF2B5EF4-FFF2-40B4-BE49-F238E27FC236}">
                <a16:creationId xmlns:a16="http://schemas.microsoft.com/office/drawing/2014/main" id="{41652FEC-D2A9-A159-6137-5268C982FCB7}"/>
              </a:ext>
            </a:extLst>
          </p:cNvPr>
          <p:cNvGraphicFramePr>
            <a:graphicFrameLocks noGrp="1"/>
          </p:cNvGraphicFramePr>
          <p:nvPr>
            <p:extLst>
              <p:ext uri="{D42A27DB-BD31-4B8C-83A1-F6EECF244321}">
                <p14:modId xmlns:p14="http://schemas.microsoft.com/office/powerpoint/2010/main" val="4019580395"/>
              </p:ext>
            </p:extLst>
          </p:nvPr>
        </p:nvGraphicFramePr>
        <p:xfrm>
          <a:off x="433418" y="5037501"/>
          <a:ext cx="6776056" cy="1569720"/>
        </p:xfrm>
        <a:graphic>
          <a:graphicData uri="http://schemas.openxmlformats.org/drawingml/2006/table">
            <a:tbl>
              <a:tblPr firstRow="1" bandRow="1">
                <a:tableStyleId>{5C22544A-7EE6-4342-B048-85BDC9FD1C3A}</a:tableStyleId>
              </a:tblPr>
              <a:tblGrid>
                <a:gridCol w="1694014">
                  <a:extLst>
                    <a:ext uri="{9D8B030D-6E8A-4147-A177-3AD203B41FA5}">
                      <a16:colId xmlns:a16="http://schemas.microsoft.com/office/drawing/2014/main" val="3143641148"/>
                    </a:ext>
                  </a:extLst>
                </a:gridCol>
                <a:gridCol w="1694014">
                  <a:extLst>
                    <a:ext uri="{9D8B030D-6E8A-4147-A177-3AD203B41FA5}">
                      <a16:colId xmlns:a16="http://schemas.microsoft.com/office/drawing/2014/main" val="134382378"/>
                    </a:ext>
                  </a:extLst>
                </a:gridCol>
                <a:gridCol w="1694014">
                  <a:extLst>
                    <a:ext uri="{9D8B030D-6E8A-4147-A177-3AD203B41FA5}">
                      <a16:colId xmlns:a16="http://schemas.microsoft.com/office/drawing/2014/main" val="1910430875"/>
                    </a:ext>
                  </a:extLst>
                </a:gridCol>
                <a:gridCol w="1694014">
                  <a:extLst>
                    <a:ext uri="{9D8B030D-6E8A-4147-A177-3AD203B41FA5}">
                      <a16:colId xmlns:a16="http://schemas.microsoft.com/office/drawing/2014/main" val="3695121300"/>
                    </a:ext>
                  </a:extLst>
                </a:gridCol>
              </a:tblGrid>
              <a:tr h="429673">
                <a:tc>
                  <a:txBody>
                    <a:bodyPr/>
                    <a:lstStyle/>
                    <a:p>
                      <a:pPr algn="ctr">
                        <a:lnSpc>
                          <a:spcPct val="150000"/>
                        </a:lnSpc>
                      </a:pPr>
                      <a:r>
                        <a:rPr kumimoji="1" lang="en-US" altLang="ja-JP" sz="2800" dirty="0" err="1">
                          <a:solidFill>
                            <a:srgbClr val="00B050"/>
                          </a:solidFill>
                          <a:latin typeface="Constantia" panose="02030602050306030303" pitchFamily="18" charset="0"/>
                        </a:rPr>
                        <a:t>TypeⅠ</a:t>
                      </a:r>
                      <a:endParaRPr kumimoji="1" lang="ja-JP" altLang="en-US" sz="2800" dirty="0">
                        <a:solidFill>
                          <a:srgbClr val="00B050"/>
                        </a:solidFill>
                        <a:latin typeface="Constantia" panose="02030602050306030303" pitchFamily="18"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50000"/>
                        </a:lnSpc>
                      </a:pPr>
                      <a:r>
                        <a:rPr kumimoji="1" lang="en-US" altLang="ja-JP" sz="2800" dirty="0" err="1">
                          <a:solidFill>
                            <a:srgbClr val="0070C0"/>
                          </a:solidFill>
                          <a:latin typeface="Constantia" panose="02030602050306030303" pitchFamily="18" charset="0"/>
                        </a:rPr>
                        <a:t>TypeⅡ</a:t>
                      </a:r>
                      <a:endParaRPr kumimoji="1" lang="ja-JP" altLang="en-US" sz="2800" dirty="0">
                        <a:solidFill>
                          <a:srgbClr val="0070C0"/>
                        </a:solidFill>
                        <a:latin typeface="Constantia" panose="02030602050306030303" pitchFamily="18" charset="0"/>
                      </a:endParaRPr>
                    </a:p>
                  </a:txBody>
                  <a:tcPr marL="68580" marR="68580"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50000"/>
                        </a:lnSpc>
                      </a:pPr>
                      <a:r>
                        <a:rPr kumimoji="1" lang="en-US" altLang="ja-JP" sz="2800" dirty="0" err="1">
                          <a:solidFill>
                            <a:srgbClr val="FF0000"/>
                          </a:solidFill>
                          <a:latin typeface="Constantia" panose="02030602050306030303" pitchFamily="18" charset="0"/>
                        </a:rPr>
                        <a:t>TypeⅢ</a:t>
                      </a:r>
                      <a:endParaRPr kumimoji="1" lang="ja-JP" altLang="en-US" sz="2800" dirty="0">
                        <a:solidFill>
                          <a:srgbClr val="FF0000"/>
                        </a:solidFill>
                        <a:latin typeface="Constantia" panose="02030602050306030303" pitchFamily="18" charset="0"/>
                      </a:endParaRPr>
                    </a:p>
                  </a:txBody>
                  <a:tcPr marL="68580" marR="68580" marT="34290" marB="34290">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50000"/>
                        </a:lnSpc>
                      </a:pPr>
                      <a:r>
                        <a:rPr kumimoji="1" lang="ja-JP" altLang="en-US" sz="2800" dirty="0">
                          <a:solidFill>
                            <a:schemeClr val="tx1"/>
                          </a:solidFill>
                          <a:latin typeface="HGSｺﾞｼｯｸM" panose="020B0600000000000000" pitchFamily="50" charset="-128"/>
                          <a:ea typeface="HGSｺﾞｼｯｸM" panose="020B0600000000000000" pitchFamily="50" charset="-128"/>
                        </a:rPr>
                        <a:t>全体</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85155129"/>
                  </a:ext>
                </a:extLst>
              </a:tr>
              <a:tr h="611652">
                <a:tc>
                  <a:txBody>
                    <a:bodyPr/>
                    <a:lstStyle/>
                    <a:p>
                      <a:pPr algn="ctr">
                        <a:lnSpc>
                          <a:spcPct val="100000"/>
                        </a:lnSpc>
                      </a:pPr>
                      <a:r>
                        <a:rPr kumimoji="1" lang="en-US" altLang="ja-JP" sz="2800" dirty="0">
                          <a:solidFill>
                            <a:srgbClr val="00B050"/>
                          </a:solidFill>
                          <a:latin typeface="+mn-lt"/>
                        </a:rPr>
                        <a:t>234</a:t>
                      </a:r>
                    </a:p>
                    <a:p>
                      <a:pPr algn="ctr">
                        <a:lnSpc>
                          <a:spcPct val="100000"/>
                        </a:lnSpc>
                      </a:pPr>
                      <a:r>
                        <a:rPr kumimoji="1" lang="en-US" altLang="ja-JP" sz="2800" dirty="0">
                          <a:solidFill>
                            <a:srgbClr val="00B050"/>
                          </a:solidFill>
                          <a:latin typeface="+mn-lt"/>
                        </a:rPr>
                        <a:t>(21%)</a:t>
                      </a:r>
                      <a:endParaRPr kumimoji="1" lang="ja-JP" altLang="en-US" sz="2800" dirty="0">
                        <a:solidFill>
                          <a:srgbClr val="00B050"/>
                        </a:solidFill>
                        <a:latin typeface="+mn-lt"/>
                      </a:endParaRP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2800" dirty="0">
                          <a:solidFill>
                            <a:srgbClr val="0070C0"/>
                          </a:solidFill>
                          <a:latin typeface="+mn-lt"/>
                        </a:rPr>
                        <a:t>469</a:t>
                      </a:r>
                    </a:p>
                    <a:p>
                      <a:pPr algn="ctr">
                        <a:lnSpc>
                          <a:spcPct val="100000"/>
                        </a:lnSpc>
                      </a:pPr>
                      <a:r>
                        <a:rPr kumimoji="1" lang="en-US" altLang="ja-JP" sz="2800" dirty="0">
                          <a:solidFill>
                            <a:srgbClr val="0070C0"/>
                          </a:solidFill>
                          <a:latin typeface="+mn-lt"/>
                        </a:rPr>
                        <a:t>(42%)</a:t>
                      </a:r>
                      <a:endParaRPr kumimoji="1" lang="ja-JP" altLang="en-US" sz="2800" dirty="0">
                        <a:solidFill>
                          <a:srgbClr val="0070C0"/>
                        </a:solidFill>
                        <a:latin typeface="+mn-lt"/>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2800" dirty="0">
                          <a:solidFill>
                            <a:srgbClr val="FF0000"/>
                          </a:solidFill>
                          <a:latin typeface="+mn-lt"/>
                        </a:rPr>
                        <a:t>405</a:t>
                      </a:r>
                    </a:p>
                    <a:p>
                      <a:pPr algn="ctr">
                        <a:lnSpc>
                          <a:spcPct val="100000"/>
                        </a:lnSpc>
                      </a:pPr>
                      <a:r>
                        <a:rPr kumimoji="1" lang="en-US" altLang="ja-JP" sz="2800" dirty="0">
                          <a:solidFill>
                            <a:srgbClr val="FF0000"/>
                          </a:solidFill>
                          <a:latin typeface="+mn-lt"/>
                        </a:rPr>
                        <a:t>(37%)</a:t>
                      </a:r>
                      <a:endParaRPr kumimoji="1" lang="ja-JP" altLang="en-US" sz="2800" dirty="0">
                        <a:solidFill>
                          <a:srgbClr val="FF0000"/>
                        </a:solidFill>
                        <a:latin typeface="+mn-lt"/>
                      </a:endParaRPr>
                    </a:p>
                  </a:txBody>
                  <a:tcPr marL="68580" marR="68580" marT="34290" marB="3429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en-US" altLang="ja-JP" sz="2800" dirty="0">
                          <a:solidFill>
                            <a:schemeClr val="tx1"/>
                          </a:solidFill>
                          <a:latin typeface="+mn-lt"/>
                        </a:rPr>
                        <a:t>1108</a:t>
                      </a:r>
                      <a:endParaRPr kumimoji="1" lang="ja-JP" altLang="en-US" sz="2800" dirty="0">
                        <a:solidFill>
                          <a:schemeClr val="tx1"/>
                        </a:solidFill>
                        <a:latin typeface="+mn-lt"/>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51027"/>
                  </a:ext>
                </a:extLst>
              </a:tr>
            </a:tbl>
          </a:graphicData>
        </a:graphic>
      </p:graphicFrame>
      <p:sp>
        <p:nvSpPr>
          <p:cNvPr id="9" name="テキスト ボックス 8">
            <a:extLst>
              <a:ext uri="{FF2B5EF4-FFF2-40B4-BE49-F238E27FC236}">
                <a16:creationId xmlns:a16="http://schemas.microsoft.com/office/drawing/2014/main" id="{36C3D785-A6AB-CF00-5799-73B8A94B5980}"/>
              </a:ext>
            </a:extLst>
          </p:cNvPr>
          <p:cNvSpPr txBox="1"/>
          <p:nvPr/>
        </p:nvSpPr>
        <p:spPr>
          <a:xfrm>
            <a:off x="2645374" y="2698538"/>
            <a:ext cx="5395414" cy="1692771"/>
          </a:xfrm>
          <a:prstGeom prst="rect">
            <a:avLst/>
          </a:prstGeom>
          <a:noFill/>
        </p:spPr>
        <p:txBody>
          <a:bodyPr wrap="square" rtlCol="0">
            <a:spAutoFit/>
          </a:bodyPr>
          <a:lstStyle/>
          <a:p>
            <a:r>
              <a:rPr lang="ja-JP" altLang="en-US" sz="2400">
                <a:latin typeface="+mn-ea"/>
              </a:rPr>
              <a:t>　　</a:t>
            </a:r>
            <a:r>
              <a:rPr lang="en-US" altLang="ja-JP" sz="2800" dirty="0">
                <a:latin typeface="+mn-ea"/>
              </a:rPr>
              <a:t>GMC</a:t>
            </a:r>
          </a:p>
          <a:p>
            <a:r>
              <a:rPr lang="ja-JP" altLang="en-US" sz="2800"/>
              <a:t>　    </a:t>
            </a:r>
            <a:r>
              <a:rPr lang="ja-JP" altLang="en-US" sz="2400">
                <a:solidFill>
                  <a:srgbClr val="00B050"/>
                </a:solidFill>
              </a:rPr>
              <a:t>緑：</a:t>
            </a:r>
            <a:r>
              <a:rPr lang="en-US" altLang="ja-JP" sz="2400" dirty="0" err="1">
                <a:solidFill>
                  <a:srgbClr val="00B050"/>
                </a:solidFill>
              </a:rPr>
              <a:t>TypeⅠ</a:t>
            </a:r>
            <a:r>
              <a:rPr lang="ja-JP" altLang="en-US" sz="2400">
                <a:solidFill>
                  <a:srgbClr val="00B050"/>
                </a:solidFill>
              </a:rPr>
              <a:t>（</a:t>
            </a:r>
            <a:r>
              <a:rPr lang="en-US" altLang="ja-JP" sz="2400" dirty="0">
                <a:solidFill>
                  <a:srgbClr val="00B050"/>
                </a:solidFill>
              </a:rPr>
              <a:t>HII</a:t>
            </a:r>
            <a:r>
              <a:rPr lang="ja-JP" altLang="en-US" sz="2400">
                <a:solidFill>
                  <a:srgbClr val="00B050"/>
                </a:solidFill>
              </a:rPr>
              <a:t>領域付随</a:t>
            </a:r>
            <a:r>
              <a:rPr lang="ja-JP" altLang="en-US" sz="2400" dirty="0">
                <a:solidFill>
                  <a:srgbClr val="00B050"/>
                </a:solidFill>
              </a:rPr>
              <a:t>なし）</a:t>
            </a:r>
            <a:endParaRPr lang="en-US" altLang="ja-JP" sz="2400" dirty="0">
              <a:solidFill>
                <a:srgbClr val="00B050"/>
              </a:solidFill>
            </a:endParaRPr>
          </a:p>
          <a:p>
            <a:r>
              <a:rPr lang="ja-JP" altLang="en-US" sz="2400"/>
              <a:t>　　 </a:t>
            </a:r>
            <a:r>
              <a:rPr lang="ja-JP" altLang="en-US" sz="2400">
                <a:solidFill>
                  <a:srgbClr val="0070C0"/>
                </a:solidFill>
              </a:rPr>
              <a:t>青：</a:t>
            </a:r>
            <a:r>
              <a:rPr lang="en-US" altLang="ja-JP" sz="2400" dirty="0" err="1">
                <a:solidFill>
                  <a:srgbClr val="0070C0"/>
                </a:solidFill>
              </a:rPr>
              <a:t>TypeⅡ</a:t>
            </a:r>
            <a:r>
              <a:rPr lang="ja-JP" altLang="en-US" sz="2400">
                <a:solidFill>
                  <a:srgbClr val="0070C0"/>
                </a:solidFill>
              </a:rPr>
              <a:t>（</a:t>
            </a:r>
            <a:r>
              <a:rPr lang="en-US" altLang="ja-JP" sz="2400" dirty="0">
                <a:solidFill>
                  <a:srgbClr val="0070C0"/>
                </a:solidFill>
              </a:rPr>
              <a:t>L(Hα)&lt;10</a:t>
            </a:r>
            <a:r>
              <a:rPr lang="en-US" altLang="ja-JP" sz="2400" baseline="30000" dirty="0">
                <a:solidFill>
                  <a:srgbClr val="0070C0"/>
                </a:solidFill>
              </a:rPr>
              <a:t>37.5</a:t>
            </a:r>
            <a:r>
              <a:rPr lang="en-US" altLang="ja-JP" sz="2400" dirty="0">
                <a:solidFill>
                  <a:srgbClr val="0070C0"/>
                </a:solidFill>
              </a:rPr>
              <a:t>erg/s</a:t>
            </a:r>
            <a:r>
              <a:rPr lang="ja-JP" altLang="en-US" sz="2400" dirty="0">
                <a:solidFill>
                  <a:srgbClr val="0070C0"/>
                </a:solidFill>
              </a:rPr>
              <a:t>）</a:t>
            </a:r>
            <a:endParaRPr lang="en-US" altLang="ja-JP" sz="2400" dirty="0">
              <a:solidFill>
                <a:srgbClr val="0070C0"/>
              </a:solidFill>
            </a:endParaRPr>
          </a:p>
          <a:p>
            <a:r>
              <a:rPr lang="ja-JP" altLang="en-US" sz="2400"/>
              <a:t>　　 </a:t>
            </a:r>
            <a:r>
              <a:rPr lang="ja-JP" altLang="en-US" sz="2400">
                <a:solidFill>
                  <a:srgbClr val="FF0000"/>
                </a:solidFill>
              </a:rPr>
              <a:t>赤：</a:t>
            </a:r>
            <a:r>
              <a:rPr lang="en-US" altLang="ja-JP" sz="2400" dirty="0" err="1">
                <a:solidFill>
                  <a:srgbClr val="FF0000"/>
                </a:solidFill>
              </a:rPr>
              <a:t>TypeⅢ</a:t>
            </a:r>
            <a:r>
              <a:rPr lang="ja-JP" altLang="en-US" sz="2400">
                <a:solidFill>
                  <a:srgbClr val="FF0000"/>
                </a:solidFill>
              </a:rPr>
              <a:t>（</a:t>
            </a:r>
            <a:r>
              <a:rPr lang="en-US" altLang="ja-JP" sz="2400" dirty="0">
                <a:solidFill>
                  <a:srgbClr val="FF0000"/>
                </a:solidFill>
              </a:rPr>
              <a:t>L(Hα)&gt;10</a:t>
            </a:r>
            <a:r>
              <a:rPr lang="en-US" altLang="ja-JP" sz="2400" baseline="30000" dirty="0">
                <a:solidFill>
                  <a:srgbClr val="FF0000"/>
                </a:solidFill>
              </a:rPr>
              <a:t>37.5</a:t>
            </a:r>
            <a:r>
              <a:rPr lang="en-US" altLang="ja-JP" sz="2400" dirty="0">
                <a:solidFill>
                  <a:srgbClr val="FF0000"/>
                </a:solidFill>
              </a:rPr>
              <a:t>erg/s</a:t>
            </a:r>
            <a:r>
              <a:rPr lang="ja-JP" altLang="en-US" sz="2400" dirty="0">
                <a:solidFill>
                  <a:srgbClr val="FF0000"/>
                </a:solidFill>
              </a:rPr>
              <a:t>）</a:t>
            </a:r>
            <a:endParaRPr lang="en-US" altLang="ja-JP" sz="2400" dirty="0">
              <a:solidFill>
                <a:srgbClr val="FF0000"/>
              </a:solidFill>
            </a:endParaRPr>
          </a:p>
        </p:txBody>
      </p:sp>
      <p:grpSp>
        <p:nvGrpSpPr>
          <p:cNvPr id="21" name="グループ化 20">
            <a:extLst>
              <a:ext uri="{FF2B5EF4-FFF2-40B4-BE49-F238E27FC236}">
                <a16:creationId xmlns:a16="http://schemas.microsoft.com/office/drawing/2014/main" id="{FBCED1C2-EA2A-CCA5-1AF4-C2FEBFA4B939}"/>
              </a:ext>
            </a:extLst>
          </p:cNvPr>
          <p:cNvGrpSpPr/>
          <p:nvPr/>
        </p:nvGrpSpPr>
        <p:grpSpPr>
          <a:xfrm>
            <a:off x="53636" y="2165037"/>
            <a:ext cx="3107971" cy="1148040"/>
            <a:chOff x="-46010" y="3230321"/>
            <a:chExt cx="3107971" cy="1148040"/>
          </a:xfrm>
        </p:grpSpPr>
        <p:sp>
          <p:nvSpPr>
            <p:cNvPr id="19" name="テキスト ボックス 18">
              <a:extLst>
                <a:ext uri="{FF2B5EF4-FFF2-40B4-BE49-F238E27FC236}">
                  <a16:creationId xmlns:a16="http://schemas.microsoft.com/office/drawing/2014/main" id="{E1246CF2-4DA7-DC57-D3FC-C904F8347BF1}"/>
                </a:ext>
              </a:extLst>
            </p:cNvPr>
            <p:cNvSpPr txBox="1"/>
            <p:nvPr/>
          </p:nvSpPr>
          <p:spPr>
            <a:xfrm>
              <a:off x="195668" y="3396152"/>
              <a:ext cx="2624617" cy="830997"/>
            </a:xfrm>
            <a:prstGeom prst="rect">
              <a:avLst/>
            </a:prstGeom>
            <a:noFill/>
          </p:spPr>
          <p:txBody>
            <a:bodyPr wrap="square" rtlCol="0">
              <a:spAutoFit/>
            </a:bodyPr>
            <a:lstStyle/>
            <a:p>
              <a:r>
                <a:rPr kumimoji="1" lang="en-US" altLang="ja-JP" sz="2400" dirty="0"/>
                <a:t>Type</a:t>
              </a:r>
              <a:r>
                <a:rPr kumimoji="1" lang="ja-JP" altLang="en-US" sz="2400"/>
                <a:t>が進むと</a:t>
              </a:r>
              <a:r>
                <a:rPr kumimoji="1" lang="en-US" altLang="ja-JP" sz="2400" dirty="0"/>
                <a:t>GMC</a:t>
              </a:r>
              <a:r>
                <a:rPr kumimoji="1" lang="ja-JP" altLang="en-US" sz="2400"/>
                <a:t>が進化している</a:t>
              </a:r>
            </a:p>
          </p:txBody>
        </p:sp>
        <p:sp>
          <p:nvSpPr>
            <p:cNvPr id="20" name="円形吹き出し 19">
              <a:extLst>
                <a:ext uri="{FF2B5EF4-FFF2-40B4-BE49-F238E27FC236}">
                  <a16:creationId xmlns:a16="http://schemas.microsoft.com/office/drawing/2014/main" id="{99C6B961-7125-EDC4-3FE1-CF69097326C2}"/>
                </a:ext>
              </a:extLst>
            </p:cNvPr>
            <p:cNvSpPr/>
            <p:nvPr/>
          </p:nvSpPr>
          <p:spPr>
            <a:xfrm>
              <a:off x="-46010" y="3230321"/>
              <a:ext cx="3107971" cy="1148040"/>
            </a:xfrm>
            <a:prstGeom prst="wedgeEllipseCallout">
              <a:avLst>
                <a:gd name="adj1" fmla="val 48923"/>
                <a:gd name="adj2" fmla="val 75346"/>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BF89CE14-487C-8CA4-97E6-502432CAA7D8}"/>
              </a:ext>
            </a:extLst>
          </p:cNvPr>
          <p:cNvSpPr txBox="1"/>
          <p:nvPr/>
        </p:nvSpPr>
        <p:spPr>
          <a:xfrm>
            <a:off x="2129102" y="4514281"/>
            <a:ext cx="4396137" cy="523220"/>
          </a:xfrm>
          <a:prstGeom prst="rect">
            <a:avLst/>
          </a:prstGeom>
          <a:noFill/>
        </p:spPr>
        <p:txBody>
          <a:bodyPr wrap="square" rtlCol="0">
            <a:spAutoFit/>
          </a:bodyPr>
          <a:lstStyle/>
          <a:p>
            <a:r>
              <a:rPr kumimoji="1" lang="ja-JP" altLang="en-US" sz="2800"/>
              <a:t>各</a:t>
            </a:r>
            <a:r>
              <a:rPr kumimoji="1" lang="en-US" altLang="ja-JP" sz="2800" dirty="0"/>
              <a:t>Type</a:t>
            </a:r>
            <a:r>
              <a:rPr kumimoji="1" lang="ja-JP" altLang="en-US" sz="2800"/>
              <a:t>の</a:t>
            </a:r>
            <a:r>
              <a:rPr kumimoji="1" lang="en-US" altLang="ja-JP" sz="2800" dirty="0"/>
              <a:t>GMC</a:t>
            </a:r>
            <a:r>
              <a:rPr kumimoji="1" lang="ja-JP" altLang="en-US" sz="2800"/>
              <a:t>の個数</a:t>
            </a:r>
          </a:p>
        </p:txBody>
      </p:sp>
    </p:spTree>
    <p:extLst>
      <p:ext uri="{BB962C8B-B14F-4D97-AF65-F5344CB8AC3E}">
        <p14:creationId xmlns:p14="http://schemas.microsoft.com/office/powerpoint/2010/main" val="191322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D1E13AD-F264-D777-A310-992FBDE34B52}"/>
              </a:ext>
            </a:extLst>
          </p:cNvPr>
          <p:cNvCxnSpPr>
            <a:cxnSpLocks/>
          </p:cNvCxnSpPr>
          <p:nvPr/>
        </p:nvCxnSpPr>
        <p:spPr>
          <a:xfrm>
            <a:off x="0" y="577823"/>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597ABAF5-1000-2D1A-7BCA-DE46F4DB8FE5}"/>
              </a:ext>
            </a:extLst>
          </p:cNvPr>
          <p:cNvSpPr txBox="1"/>
          <p:nvPr/>
        </p:nvSpPr>
        <p:spPr>
          <a:xfrm>
            <a:off x="0" y="61344"/>
            <a:ext cx="9672696" cy="523220"/>
          </a:xfrm>
          <a:prstGeom prst="rect">
            <a:avLst/>
          </a:prstGeom>
          <a:noFill/>
        </p:spPr>
        <p:txBody>
          <a:bodyPr wrap="square" rtlCol="0">
            <a:spAutoFit/>
          </a:bodyPr>
          <a:lstStyle/>
          <a:p>
            <a:r>
              <a:rPr lang="ja-JP" altLang="en-US" sz="2800" b="1"/>
              <a:t>結果２：各</a:t>
            </a:r>
            <a:r>
              <a:rPr lang="en-US" altLang="ja-JP" sz="2800" b="1" dirty="0"/>
              <a:t>Type</a:t>
            </a:r>
            <a:r>
              <a:rPr lang="ja-JP" altLang="en-US" sz="2800" b="1"/>
              <a:t>の</a:t>
            </a:r>
            <a:r>
              <a:rPr lang="en-US" altLang="ja-JP" sz="2800" b="1" dirty="0"/>
              <a:t>GMC</a:t>
            </a:r>
            <a:r>
              <a:rPr lang="ja-JP" altLang="en-US" sz="2800" b="1"/>
              <a:t>の物理量</a:t>
            </a:r>
            <a:endParaRPr lang="ja-JP" altLang="en-US" sz="2800" b="1" dirty="0"/>
          </a:p>
        </p:txBody>
      </p:sp>
      <p:graphicFrame>
        <p:nvGraphicFramePr>
          <p:cNvPr id="5" name="グラフ 4">
            <a:extLst>
              <a:ext uri="{FF2B5EF4-FFF2-40B4-BE49-F238E27FC236}">
                <a16:creationId xmlns:a16="http://schemas.microsoft.com/office/drawing/2014/main" id="{88AF6631-DB84-4661-4081-536E9179D672}"/>
              </a:ext>
            </a:extLst>
          </p:cNvPr>
          <p:cNvGraphicFramePr>
            <a:graphicFrameLocks/>
          </p:cNvGraphicFramePr>
          <p:nvPr>
            <p:extLst>
              <p:ext uri="{D42A27DB-BD31-4B8C-83A1-F6EECF244321}">
                <p14:modId xmlns:p14="http://schemas.microsoft.com/office/powerpoint/2010/main" val="2111035290"/>
              </p:ext>
            </p:extLst>
          </p:nvPr>
        </p:nvGraphicFramePr>
        <p:xfrm>
          <a:off x="484239" y="1836174"/>
          <a:ext cx="3200400" cy="3192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7164CEBE-A71E-0F2B-4C81-E67CBCE81D90}"/>
              </a:ext>
            </a:extLst>
          </p:cNvPr>
          <p:cNvGraphicFramePr>
            <a:graphicFrameLocks/>
          </p:cNvGraphicFramePr>
          <p:nvPr>
            <p:extLst>
              <p:ext uri="{D42A27DB-BD31-4B8C-83A1-F6EECF244321}">
                <p14:modId xmlns:p14="http://schemas.microsoft.com/office/powerpoint/2010/main" val="1527746652"/>
              </p:ext>
            </p:extLst>
          </p:nvPr>
        </p:nvGraphicFramePr>
        <p:xfrm>
          <a:off x="4024766" y="1836174"/>
          <a:ext cx="3198571" cy="3192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AEFF681A-EAD4-1A6A-7F55-F05AA653CF52}"/>
              </a:ext>
            </a:extLst>
          </p:cNvPr>
          <p:cNvGraphicFramePr>
            <a:graphicFrameLocks/>
          </p:cNvGraphicFramePr>
          <p:nvPr>
            <p:extLst>
              <p:ext uri="{D42A27DB-BD31-4B8C-83A1-F6EECF244321}">
                <p14:modId xmlns:p14="http://schemas.microsoft.com/office/powerpoint/2010/main" val="529292386"/>
              </p:ext>
            </p:extLst>
          </p:nvPr>
        </p:nvGraphicFramePr>
        <p:xfrm>
          <a:off x="7857517" y="1836174"/>
          <a:ext cx="3200400" cy="3192392"/>
        </p:xfrm>
        <a:graphic>
          <a:graphicData uri="http://schemas.openxmlformats.org/drawingml/2006/chart">
            <c:chart xmlns:c="http://schemas.openxmlformats.org/drawingml/2006/chart" xmlns:r="http://schemas.openxmlformats.org/officeDocument/2006/relationships" r:id="rId5"/>
          </a:graphicData>
        </a:graphic>
      </p:graphicFrame>
      <p:sp>
        <p:nvSpPr>
          <p:cNvPr id="8" name="テキスト ボックス 7">
            <a:extLst>
              <a:ext uri="{FF2B5EF4-FFF2-40B4-BE49-F238E27FC236}">
                <a16:creationId xmlns:a16="http://schemas.microsoft.com/office/drawing/2014/main" id="{F2113921-E675-7733-57E1-CF85BDFE6AF4}"/>
              </a:ext>
            </a:extLst>
          </p:cNvPr>
          <p:cNvSpPr txBox="1"/>
          <p:nvPr/>
        </p:nvSpPr>
        <p:spPr>
          <a:xfrm>
            <a:off x="5624051" y="5190138"/>
            <a:ext cx="6598989" cy="523220"/>
          </a:xfrm>
          <a:prstGeom prst="rect">
            <a:avLst/>
          </a:prstGeom>
          <a:noFill/>
        </p:spPr>
        <p:txBody>
          <a:bodyPr wrap="square" rtlCol="0">
            <a:spAutoFit/>
          </a:bodyPr>
          <a:lstStyle/>
          <a:p>
            <a:r>
              <a:rPr lang="ja-JP" altLang="en-US" sz="2800" b="1">
                <a:solidFill>
                  <a:srgbClr val="00B050"/>
                </a:solidFill>
                <a:latin typeface="+mn-ea"/>
              </a:rPr>
              <a:t>緑</a:t>
            </a:r>
            <a:r>
              <a:rPr lang="ja-JP" altLang="en-US" sz="2800" b="1">
                <a:solidFill>
                  <a:srgbClr val="00B050"/>
                </a:solidFill>
                <a:latin typeface="Constantia" panose="02030602050306030303" pitchFamily="18" charset="0"/>
                <a:ea typeface="HGP明朝E" panose="02020900000000000000" pitchFamily="18" charset="-128"/>
              </a:rPr>
              <a:t>：</a:t>
            </a:r>
            <a:r>
              <a:rPr lang="en-US" altLang="ja-JP" sz="2800" b="1" dirty="0">
                <a:solidFill>
                  <a:srgbClr val="00B050"/>
                </a:solidFill>
                <a:latin typeface="Constantia" panose="02030602050306030303" pitchFamily="18" charset="0"/>
                <a:ea typeface="HGP明朝E" panose="02020900000000000000" pitchFamily="18" charset="-128"/>
              </a:rPr>
              <a:t>Type Ⅰ</a:t>
            </a:r>
            <a:r>
              <a:rPr lang="ja-JP" altLang="en-US" sz="2800" b="1">
                <a:solidFill>
                  <a:srgbClr val="00B050"/>
                </a:solidFill>
                <a:latin typeface="Constantia" panose="02030602050306030303" pitchFamily="18" charset="0"/>
                <a:ea typeface="HGP明朝E" panose="02020900000000000000" pitchFamily="18" charset="-128"/>
              </a:rPr>
              <a:t>　　</a:t>
            </a:r>
            <a:r>
              <a:rPr lang="ja-JP" altLang="en-US" sz="2800" b="1">
                <a:solidFill>
                  <a:srgbClr val="0070C0"/>
                </a:solidFill>
                <a:latin typeface="+mn-ea"/>
              </a:rPr>
              <a:t>青</a:t>
            </a:r>
            <a:r>
              <a:rPr lang="ja-JP" altLang="en-US" sz="2800" b="1">
                <a:solidFill>
                  <a:srgbClr val="0070C0"/>
                </a:solidFill>
                <a:latin typeface="Constantia" panose="02030602050306030303" pitchFamily="18" charset="0"/>
                <a:ea typeface="HGP明朝E" panose="02020900000000000000" pitchFamily="18" charset="-128"/>
              </a:rPr>
              <a:t>：</a:t>
            </a:r>
            <a:r>
              <a:rPr lang="en-US" altLang="ja-JP" sz="2800" b="1" dirty="0">
                <a:solidFill>
                  <a:srgbClr val="0070C0"/>
                </a:solidFill>
                <a:latin typeface="Constantia" panose="02030602050306030303" pitchFamily="18" charset="0"/>
                <a:ea typeface="HGP明朝E" panose="02020900000000000000" pitchFamily="18" charset="-128"/>
              </a:rPr>
              <a:t>Type Ⅱ</a:t>
            </a:r>
            <a:r>
              <a:rPr lang="ja-JP" altLang="en-US" sz="2800" b="1">
                <a:solidFill>
                  <a:srgbClr val="0070C0"/>
                </a:solidFill>
                <a:latin typeface="Constantia" panose="02030602050306030303" pitchFamily="18" charset="0"/>
                <a:ea typeface="HGP明朝E" panose="02020900000000000000" pitchFamily="18" charset="-128"/>
              </a:rPr>
              <a:t>　　</a:t>
            </a:r>
            <a:r>
              <a:rPr lang="ja-JP" altLang="en-US" sz="2800" b="1">
                <a:solidFill>
                  <a:srgbClr val="FF0000"/>
                </a:solidFill>
                <a:latin typeface="+mn-ea"/>
              </a:rPr>
              <a:t>赤</a:t>
            </a:r>
            <a:r>
              <a:rPr lang="ja-JP" altLang="en-US" sz="2800" b="1">
                <a:solidFill>
                  <a:srgbClr val="FF0000"/>
                </a:solidFill>
                <a:latin typeface="Constantia" panose="02030602050306030303" pitchFamily="18" charset="0"/>
                <a:ea typeface="HGP明朝E" panose="02020900000000000000" pitchFamily="18" charset="-128"/>
              </a:rPr>
              <a:t>：</a:t>
            </a:r>
            <a:r>
              <a:rPr lang="en-US" altLang="ja-JP" sz="2800" b="1" dirty="0">
                <a:solidFill>
                  <a:srgbClr val="FF0000"/>
                </a:solidFill>
                <a:latin typeface="Constantia" panose="02030602050306030303" pitchFamily="18" charset="0"/>
                <a:ea typeface="HGP明朝E" panose="02020900000000000000" pitchFamily="18" charset="-128"/>
              </a:rPr>
              <a:t>Type Ⅲ</a:t>
            </a:r>
            <a:endParaRPr lang="ja-JP" altLang="en-US" sz="2800" b="1" dirty="0">
              <a:solidFill>
                <a:srgbClr val="FF0000"/>
              </a:solidFill>
              <a:latin typeface="Constantia" panose="02030602050306030303" pitchFamily="18" charset="0"/>
              <a:ea typeface="HGP明朝E" panose="02020900000000000000" pitchFamily="18" charset="-128"/>
            </a:endParaRPr>
          </a:p>
        </p:txBody>
      </p:sp>
      <p:sp>
        <p:nvSpPr>
          <p:cNvPr id="9" name="テキスト ボックス 8">
            <a:extLst>
              <a:ext uri="{FF2B5EF4-FFF2-40B4-BE49-F238E27FC236}">
                <a16:creationId xmlns:a16="http://schemas.microsoft.com/office/drawing/2014/main" id="{17D19BD8-D961-433D-76FC-6A6584C29E71}"/>
              </a:ext>
            </a:extLst>
          </p:cNvPr>
          <p:cNvSpPr txBox="1"/>
          <p:nvPr/>
        </p:nvSpPr>
        <p:spPr>
          <a:xfrm>
            <a:off x="255639" y="1306214"/>
            <a:ext cx="3657600" cy="523220"/>
          </a:xfrm>
          <a:prstGeom prst="rect">
            <a:avLst/>
          </a:prstGeom>
          <a:noFill/>
        </p:spPr>
        <p:txBody>
          <a:bodyPr wrap="square" rtlCol="0">
            <a:spAutoFit/>
          </a:bodyPr>
          <a:lstStyle/>
          <a:p>
            <a:r>
              <a:rPr kumimoji="1" lang="ja-JP" altLang="en-US" sz="2800"/>
              <a:t>質量</a:t>
            </a:r>
            <a:r>
              <a:rPr kumimoji="1" lang="en-US" altLang="ja-JP" sz="2800" dirty="0"/>
              <a:t> log</a:t>
            </a:r>
            <a:r>
              <a:rPr kumimoji="1" lang="en-US" altLang="ja-JP" sz="2800" baseline="-25000" dirty="0"/>
              <a:t>10</a:t>
            </a:r>
            <a:r>
              <a:rPr kumimoji="1" lang="en-US" altLang="ja-JP" sz="2800" dirty="0"/>
              <a:t>(M</a:t>
            </a:r>
            <a:r>
              <a:rPr kumimoji="1" lang="en-US" altLang="ja-JP" sz="2800" baseline="-25000" dirty="0"/>
              <a:t>CO</a:t>
            </a:r>
            <a:r>
              <a:rPr kumimoji="1" lang="en-US" altLang="ja-JP" sz="2800" dirty="0"/>
              <a:t>) [M</a:t>
            </a:r>
            <a:r>
              <a:rPr kumimoji="1" lang="en-US" altLang="ja-JP" sz="2800" baseline="-25000" dirty="0"/>
              <a:t>SUN</a:t>
            </a:r>
            <a:r>
              <a:rPr kumimoji="1" lang="en-US" altLang="ja-JP" sz="2800" dirty="0"/>
              <a:t>]</a:t>
            </a:r>
            <a:endParaRPr kumimoji="1" lang="ja-JP" altLang="en-US" sz="2800"/>
          </a:p>
        </p:txBody>
      </p:sp>
      <p:sp>
        <p:nvSpPr>
          <p:cNvPr id="10" name="テキスト ボックス 9">
            <a:extLst>
              <a:ext uri="{FF2B5EF4-FFF2-40B4-BE49-F238E27FC236}">
                <a16:creationId xmlns:a16="http://schemas.microsoft.com/office/drawing/2014/main" id="{EDA66912-1E0F-4E6C-002A-DF690410FAD7}"/>
              </a:ext>
            </a:extLst>
          </p:cNvPr>
          <p:cNvSpPr txBox="1"/>
          <p:nvPr/>
        </p:nvSpPr>
        <p:spPr>
          <a:xfrm>
            <a:off x="4834098" y="1312954"/>
            <a:ext cx="2487561" cy="523220"/>
          </a:xfrm>
          <a:prstGeom prst="rect">
            <a:avLst/>
          </a:prstGeom>
          <a:noFill/>
        </p:spPr>
        <p:txBody>
          <a:bodyPr wrap="square" rtlCol="0">
            <a:spAutoFit/>
          </a:bodyPr>
          <a:lstStyle/>
          <a:p>
            <a:r>
              <a:rPr kumimoji="1" lang="ja-JP" altLang="en-US" sz="2800"/>
              <a:t>半径</a:t>
            </a:r>
            <a:r>
              <a:rPr kumimoji="1" lang="en-US" altLang="ja-JP" sz="2800" dirty="0"/>
              <a:t> [pc]</a:t>
            </a:r>
            <a:endParaRPr kumimoji="1" lang="ja-JP" altLang="en-US" sz="2800"/>
          </a:p>
        </p:txBody>
      </p:sp>
      <p:sp>
        <p:nvSpPr>
          <p:cNvPr id="11" name="テキスト ボックス 10">
            <a:extLst>
              <a:ext uri="{FF2B5EF4-FFF2-40B4-BE49-F238E27FC236}">
                <a16:creationId xmlns:a16="http://schemas.microsoft.com/office/drawing/2014/main" id="{88DF478C-E4BB-A203-CB53-376ACD4ED0D8}"/>
              </a:ext>
            </a:extLst>
          </p:cNvPr>
          <p:cNvSpPr txBox="1"/>
          <p:nvPr/>
        </p:nvSpPr>
        <p:spPr>
          <a:xfrm>
            <a:off x="8242518" y="1306214"/>
            <a:ext cx="2815399" cy="523220"/>
          </a:xfrm>
          <a:prstGeom prst="rect">
            <a:avLst/>
          </a:prstGeom>
          <a:noFill/>
        </p:spPr>
        <p:txBody>
          <a:bodyPr wrap="square" rtlCol="0">
            <a:spAutoFit/>
          </a:bodyPr>
          <a:lstStyle/>
          <a:p>
            <a:r>
              <a:rPr kumimoji="1" lang="ja-JP" altLang="en-US" sz="2800"/>
              <a:t>速度分散</a:t>
            </a:r>
            <a:r>
              <a:rPr kumimoji="1" lang="en-US" altLang="ja-JP" sz="2800" dirty="0"/>
              <a:t> [km/s]</a:t>
            </a:r>
            <a:endParaRPr kumimoji="1" lang="ja-JP" altLang="en-US" sz="2800"/>
          </a:p>
        </p:txBody>
      </p:sp>
      <p:sp>
        <p:nvSpPr>
          <p:cNvPr id="12" name="テキスト ボックス 11">
            <a:extLst>
              <a:ext uri="{FF2B5EF4-FFF2-40B4-BE49-F238E27FC236}">
                <a16:creationId xmlns:a16="http://schemas.microsoft.com/office/drawing/2014/main" id="{A465D9D8-FE18-567B-3B63-348A3661C463}"/>
              </a:ext>
            </a:extLst>
          </p:cNvPr>
          <p:cNvSpPr txBox="1"/>
          <p:nvPr/>
        </p:nvSpPr>
        <p:spPr>
          <a:xfrm>
            <a:off x="208021" y="677840"/>
            <a:ext cx="10559845" cy="584775"/>
          </a:xfrm>
          <a:prstGeom prst="rect">
            <a:avLst/>
          </a:prstGeom>
          <a:noFill/>
        </p:spPr>
        <p:txBody>
          <a:bodyPr wrap="square" rtlCol="0">
            <a:spAutoFit/>
          </a:bodyPr>
          <a:lstStyle/>
          <a:p>
            <a:r>
              <a:rPr lang="ja-JP" altLang="en-US" sz="3200">
                <a:latin typeface="+mn-ea"/>
              </a:rPr>
              <a:t>各</a:t>
            </a:r>
            <a:r>
              <a:rPr lang="en-US" altLang="ja-JP" sz="3200" dirty="0">
                <a:latin typeface="+mn-ea"/>
              </a:rPr>
              <a:t>Type</a:t>
            </a:r>
            <a:r>
              <a:rPr lang="ja-JP" altLang="en-US" sz="3200">
                <a:latin typeface="+mn-ea"/>
              </a:rPr>
              <a:t>の</a:t>
            </a:r>
            <a:r>
              <a:rPr lang="en-US" altLang="ja-JP" sz="3200" dirty="0">
                <a:latin typeface="+mn-ea"/>
              </a:rPr>
              <a:t>GMC</a:t>
            </a:r>
            <a:r>
              <a:rPr lang="ja-JP" altLang="en-US" sz="3200">
                <a:latin typeface="+mn-ea"/>
              </a:rPr>
              <a:t>の質量・半径・速度分散の中央値</a:t>
            </a:r>
            <a:endParaRPr lang="en-US" altLang="ja-JP" sz="3200" dirty="0">
              <a:latin typeface="+mn-ea"/>
            </a:endParaRPr>
          </a:p>
        </p:txBody>
      </p:sp>
      <p:sp>
        <p:nvSpPr>
          <p:cNvPr id="13" name="正方形/長方形 12">
            <a:extLst>
              <a:ext uri="{FF2B5EF4-FFF2-40B4-BE49-F238E27FC236}">
                <a16:creationId xmlns:a16="http://schemas.microsoft.com/office/drawing/2014/main" id="{8CD606D6-2A04-DA89-D180-93EA03A1A416}"/>
              </a:ext>
            </a:extLst>
          </p:cNvPr>
          <p:cNvSpPr/>
          <p:nvPr/>
        </p:nvSpPr>
        <p:spPr>
          <a:xfrm>
            <a:off x="255639" y="1299474"/>
            <a:ext cx="3533009" cy="37425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E0012E3-282D-186C-8D3C-0ADD84B8928B}"/>
              </a:ext>
            </a:extLst>
          </p:cNvPr>
          <p:cNvSpPr/>
          <p:nvPr/>
        </p:nvSpPr>
        <p:spPr>
          <a:xfrm>
            <a:off x="4001728" y="1301076"/>
            <a:ext cx="3533009" cy="37425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718F43D-D63B-D187-BB4E-B97E34EB0934}"/>
              </a:ext>
            </a:extLst>
          </p:cNvPr>
          <p:cNvSpPr/>
          <p:nvPr/>
        </p:nvSpPr>
        <p:spPr>
          <a:xfrm>
            <a:off x="7821417" y="1292734"/>
            <a:ext cx="3533009" cy="37425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32111DB-CA3E-8686-22D9-7EF9A46C6AFD}"/>
              </a:ext>
            </a:extLst>
          </p:cNvPr>
          <p:cNvSpPr txBox="1"/>
          <p:nvPr/>
        </p:nvSpPr>
        <p:spPr>
          <a:xfrm>
            <a:off x="1516483" y="5763697"/>
            <a:ext cx="9837943" cy="1077218"/>
          </a:xfrm>
          <a:prstGeom prst="rect">
            <a:avLst/>
          </a:prstGeom>
          <a:noFill/>
        </p:spPr>
        <p:txBody>
          <a:bodyPr wrap="square" rtlCol="0">
            <a:spAutoFit/>
          </a:bodyPr>
          <a:lstStyle/>
          <a:p>
            <a:r>
              <a:rPr kumimoji="1" lang="en-US" altLang="ja-JP" sz="3200" dirty="0"/>
              <a:t>GMC</a:t>
            </a:r>
            <a:r>
              <a:rPr kumimoji="1" lang="ja-JP" altLang="en-US" sz="3200"/>
              <a:t>が進化すると、質量・半径が大きくなることが</a:t>
            </a:r>
            <a:endParaRPr kumimoji="1" lang="en-US" altLang="ja-JP" sz="3200" dirty="0"/>
          </a:p>
          <a:p>
            <a:r>
              <a:rPr kumimoji="1" lang="ja-JP" altLang="en-US" sz="3200"/>
              <a:t>わかった</a:t>
            </a:r>
          </a:p>
        </p:txBody>
      </p:sp>
      <p:sp>
        <p:nvSpPr>
          <p:cNvPr id="17" name="右矢印 16">
            <a:extLst>
              <a:ext uri="{FF2B5EF4-FFF2-40B4-BE49-F238E27FC236}">
                <a16:creationId xmlns:a16="http://schemas.microsoft.com/office/drawing/2014/main" id="{EAFC0F4C-5992-BA17-0BD1-0CE09E5DFA43}"/>
              </a:ext>
            </a:extLst>
          </p:cNvPr>
          <p:cNvSpPr/>
          <p:nvPr/>
        </p:nvSpPr>
        <p:spPr>
          <a:xfrm>
            <a:off x="349045" y="6081686"/>
            <a:ext cx="946355" cy="396981"/>
          </a:xfrm>
          <a:prstGeom prst="rightArrow">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8426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6D5B0F7-FFA0-B69F-4664-FE2AD2E76645}"/>
              </a:ext>
            </a:extLst>
          </p:cNvPr>
          <p:cNvSpPr txBox="1"/>
          <p:nvPr/>
        </p:nvSpPr>
        <p:spPr>
          <a:xfrm>
            <a:off x="266531" y="681475"/>
            <a:ext cx="7640320" cy="646331"/>
          </a:xfrm>
          <a:prstGeom prst="rect">
            <a:avLst/>
          </a:prstGeom>
          <a:noFill/>
        </p:spPr>
        <p:txBody>
          <a:bodyPr wrap="square" rtlCol="0">
            <a:spAutoFit/>
          </a:bodyPr>
          <a:lstStyle/>
          <a:p>
            <a:r>
              <a:rPr kumimoji="1" lang="ja-JP" altLang="en-US" sz="3600" b="1" dirty="0"/>
              <a:t>まとめ</a:t>
            </a:r>
          </a:p>
        </p:txBody>
      </p:sp>
      <p:sp>
        <p:nvSpPr>
          <p:cNvPr id="6" name="テキスト ボックス 5">
            <a:extLst>
              <a:ext uri="{FF2B5EF4-FFF2-40B4-BE49-F238E27FC236}">
                <a16:creationId xmlns:a16="http://schemas.microsoft.com/office/drawing/2014/main" id="{192F41FC-7DEC-37ED-7596-1E087477CF09}"/>
              </a:ext>
            </a:extLst>
          </p:cNvPr>
          <p:cNvSpPr txBox="1"/>
          <p:nvPr/>
        </p:nvSpPr>
        <p:spPr>
          <a:xfrm>
            <a:off x="266531" y="5140895"/>
            <a:ext cx="7640320" cy="646331"/>
          </a:xfrm>
          <a:prstGeom prst="rect">
            <a:avLst/>
          </a:prstGeom>
          <a:noFill/>
        </p:spPr>
        <p:txBody>
          <a:bodyPr wrap="square" rtlCol="0">
            <a:spAutoFit/>
          </a:bodyPr>
          <a:lstStyle/>
          <a:p>
            <a:r>
              <a:rPr kumimoji="1" lang="ja-JP" altLang="en-US" sz="3600" b="1" dirty="0"/>
              <a:t>今後</a:t>
            </a:r>
          </a:p>
        </p:txBody>
      </p:sp>
      <p:sp>
        <p:nvSpPr>
          <p:cNvPr id="7" name="テキスト ボックス 6">
            <a:extLst>
              <a:ext uri="{FF2B5EF4-FFF2-40B4-BE49-F238E27FC236}">
                <a16:creationId xmlns:a16="http://schemas.microsoft.com/office/drawing/2014/main" id="{3AB02AB3-2159-7686-6A2B-5D138BC20F7E}"/>
              </a:ext>
            </a:extLst>
          </p:cNvPr>
          <p:cNvSpPr txBox="1"/>
          <p:nvPr/>
        </p:nvSpPr>
        <p:spPr>
          <a:xfrm>
            <a:off x="266531" y="1308458"/>
            <a:ext cx="11753404" cy="3754874"/>
          </a:xfrm>
          <a:prstGeom prst="rect">
            <a:avLst/>
          </a:prstGeom>
          <a:noFill/>
        </p:spPr>
        <p:txBody>
          <a:bodyPr wrap="square" rtlCol="0">
            <a:spAutoFit/>
          </a:bodyPr>
          <a:lstStyle/>
          <a:p>
            <a:pPr marL="432900" indent="-342900">
              <a:buSzPct val="100000"/>
              <a:buFont typeface="Arial" panose="020B0604020202020204" pitchFamily="34" charset="0"/>
              <a:buChar char="•"/>
            </a:pPr>
            <a:r>
              <a:rPr kumimoji="1" lang="ja-JP" altLang="en-US" sz="2800" dirty="0"/>
              <a:t>棒渦巻銀河</a:t>
            </a:r>
            <a:r>
              <a:rPr kumimoji="1" lang="en-US" altLang="ja-JP" sz="2800" dirty="0"/>
              <a:t>NGC2903</a:t>
            </a:r>
            <a:r>
              <a:rPr kumimoji="1" lang="ja-JP" altLang="en-US" sz="2800" dirty="0"/>
              <a:t>の</a:t>
            </a:r>
            <a:r>
              <a:rPr kumimoji="1" lang="en-US" altLang="ja-JP" sz="2800" dirty="0"/>
              <a:t>ALMA</a:t>
            </a:r>
            <a:r>
              <a:rPr kumimoji="1" lang="ja-JP" altLang="en-US" sz="2800" dirty="0"/>
              <a:t>観測により、銀河円盤全体</a:t>
            </a:r>
            <a:r>
              <a:rPr kumimoji="1" lang="ja-JP" altLang="en-US" sz="2800"/>
              <a:t>に広く分子ガスが分布</a:t>
            </a:r>
            <a:r>
              <a:rPr kumimoji="1" lang="ja-JP" altLang="en-US" sz="2800" dirty="0"/>
              <a:t>していることが明らかになった</a:t>
            </a:r>
            <a:endParaRPr kumimoji="1" lang="en-US" altLang="ja-JP" sz="2800" dirty="0"/>
          </a:p>
          <a:p>
            <a:pPr marL="432900" indent="-342900">
              <a:lnSpc>
                <a:spcPct val="150000"/>
              </a:lnSpc>
              <a:buSzPct val="100000"/>
              <a:buFont typeface="Arial" panose="020B0604020202020204" pitchFamily="34" charset="0"/>
              <a:buChar char="•"/>
            </a:pPr>
            <a:r>
              <a:rPr kumimoji="1" lang="en-US" altLang="ja-JP" sz="2800" dirty="0"/>
              <a:t>Hα</a:t>
            </a:r>
            <a:r>
              <a:rPr kumimoji="1" lang="ja-JP" altLang="en-US" sz="2800" dirty="0"/>
              <a:t>光度に基づく</a:t>
            </a:r>
            <a:r>
              <a:rPr kumimoji="1" lang="en-US" altLang="ja-JP" sz="2800" dirty="0"/>
              <a:t>GMC</a:t>
            </a:r>
            <a:r>
              <a:rPr kumimoji="1" lang="ja-JP" altLang="en-US" sz="2800" dirty="0"/>
              <a:t>の</a:t>
            </a:r>
            <a:r>
              <a:rPr kumimoji="1" lang="en-US" altLang="ja-JP" sz="2800" dirty="0"/>
              <a:t>Type</a:t>
            </a:r>
            <a:r>
              <a:rPr kumimoji="1" lang="ja-JP" altLang="en-US" sz="2800" dirty="0"/>
              <a:t>分類を</a:t>
            </a:r>
            <a:r>
              <a:rPr kumimoji="1" lang="ja-JP" altLang="en-US" sz="2800"/>
              <a:t>行った結果</a:t>
            </a:r>
            <a:endParaRPr kumimoji="1" lang="en-US" altLang="ja-JP" sz="2800" dirty="0"/>
          </a:p>
          <a:p>
            <a:pPr marL="432900" indent="-342900">
              <a:lnSpc>
                <a:spcPct val="150000"/>
              </a:lnSpc>
              <a:buSzPct val="100000"/>
              <a:buFont typeface="Arial" panose="020B0604020202020204" pitchFamily="34" charset="0"/>
              <a:buChar char="•"/>
            </a:pPr>
            <a:endParaRPr kumimoji="1" lang="en-US" altLang="ja-JP" sz="2800" dirty="0"/>
          </a:p>
          <a:p>
            <a:pPr marL="432900" indent="-342900">
              <a:lnSpc>
                <a:spcPct val="150000"/>
              </a:lnSpc>
              <a:buSzPct val="100000"/>
              <a:buFont typeface="Arial" panose="020B0604020202020204" pitchFamily="34" charset="0"/>
              <a:buChar char="•"/>
            </a:pPr>
            <a:endParaRPr kumimoji="1" lang="en-US" altLang="ja-JP" sz="2800" dirty="0"/>
          </a:p>
          <a:p>
            <a:pPr marL="432900" indent="-342900">
              <a:buSzPct val="100000"/>
              <a:buFont typeface="Arial" panose="020B0604020202020204" pitchFamily="34" charset="0"/>
              <a:buChar char="•"/>
            </a:pPr>
            <a:r>
              <a:rPr kumimoji="1" lang="ja-JP" altLang="en-US" sz="2800"/>
              <a:t>各</a:t>
            </a:r>
            <a:r>
              <a:rPr kumimoji="1" lang="en-US" altLang="ja-JP" sz="2800" dirty="0"/>
              <a:t>Type</a:t>
            </a:r>
            <a:r>
              <a:rPr kumimoji="1" lang="ja-JP" altLang="en-US" sz="2800"/>
              <a:t>の</a:t>
            </a:r>
            <a:r>
              <a:rPr kumimoji="1" lang="en-US" altLang="ja-JP" sz="2800" dirty="0"/>
              <a:t>GMC</a:t>
            </a:r>
            <a:r>
              <a:rPr kumimoji="1" lang="ja-JP" altLang="en-US" sz="2800"/>
              <a:t>の物理量を調べると、</a:t>
            </a:r>
            <a:r>
              <a:rPr kumimoji="1" lang="en-US" altLang="ja-JP" sz="2800" dirty="0"/>
              <a:t>GMC</a:t>
            </a:r>
            <a:r>
              <a:rPr kumimoji="1" lang="ja-JP" altLang="en-US" sz="2800"/>
              <a:t>進化が進むにつれて、質量・半径が大きくなることがわかった</a:t>
            </a:r>
            <a:endParaRPr kumimoji="1" lang="en-US" altLang="ja-JP" sz="2800" dirty="0"/>
          </a:p>
        </p:txBody>
      </p:sp>
      <p:graphicFrame>
        <p:nvGraphicFramePr>
          <p:cNvPr id="8" name="表 7">
            <a:extLst>
              <a:ext uri="{FF2B5EF4-FFF2-40B4-BE49-F238E27FC236}">
                <a16:creationId xmlns:a16="http://schemas.microsoft.com/office/drawing/2014/main" id="{DE691959-EC6A-C70C-4024-8582B199001C}"/>
              </a:ext>
            </a:extLst>
          </p:cNvPr>
          <p:cNvGraphicFramePr>
            <a:graphicFrameLocks noGrp="1"/>
          </p:cNvGraphicFramePr>
          <p:nvPr>
            <p:extLst>
              <p:ext uri="{D42A27DB-BD31-4B8C-83A1-F6EECF244321}">
                <p14:modId xmlns:p14="http://schemas.microsoft.com/office/powerpoint/2010/main" val="2982771600"/>
              </p:ext>
            </p:extLst>
          </p:nvPr>
        </p:nvGraphicFramePr>
        <p:xfrm>
          <a:off x="769529" y="2856919"/>
          <a:ext cx="8625192" cy="1079752"/>
        </p:xfrm>
        <a:graphic>
          <a:graphicData uri="http://schemas.openxmlformats.org/drawingml/2006/table">
            <a:tbl>
              <a:tblPr firstRow="1" bandRow="1">
                <a:tableStyleId>{5C22544A-7EE6-4342-B048-85BDC9FD1C3A}</a:tableStyleId>
              </a:tblPr>
              <a:tblGrid>
                <a:gridCol w="2156298">
                  <a:extLst>
                    <a:ext uri="{9D8B030D-6E8A-4147-A177-3AD203B41FA5}">
                      <a16:colId xmlns:a16="http://schemas.microsoft.com/office/drawing/2014/main" val="3143641148"/>
                    </a:ext>
                  </a:extLst>
                </a:gridCol>
                <a:gridCol w="2156298">
                  <a:extLst>
                    <a:ext uri="{9D8B030D-6E8A-4147-A177-3AD203B41FA5}">
                      <a16:colId xmlns:a16="http://schemas.microsoft.com/office/drawing/2014/main" val="134382378"/>
                    </a:ext>
                  </a:extLst>
                </a:gridCol>
                <a:gridCol w="2156298">
                  <a:extLst>
                    <a:ext uri="{9D8B030D-6E8A-4147-A177-3AD203B41FA5}">
                      <a16:colId xmlns:a16="http://schemas.microsoft.com/office/drawing/2014/main" val="1910430875"/>
                    </a:ext>
                  </a:extLst>
                </a:gridCol>
                <a:gridCol w="2156298">
                  <a:extLst>
                    <a:ext uri="{9D8B030D-6E8A-4147-A177-3AD203B41FA5}">
                      <a16:colId xmlns:a16="http://schemas.microsoft.com/office/drawing/2014/main" val="3695121300"/>
                    </a:ext>
                  </a:extLst>
                </a:gridCol>
              </a:tblGrid>
              <a:tr h="466899">
                <a:tc>
                  <a:txBody>
                    <a:bodyPr/>
                    <a:lstStyle/>
                    <a:p>
                      <a:pPr algn="ctr">
                        <a:lnSpc>
                          <a:spcPct val="100000"/>
                        </a:lnSpc>
                      </a:pPr>
                      <a:r>
                        <a:rPr kumimoji="1" lang="en-US" altLang="ja-JP" sz="2800" dirty="0" err="1">
                          <a:solidFill>
                            <a:srgbClr val="00B050"/>
                          </a:solidFill>
                          <a:latin typeface="Constantia" panose="02030602050306030303" pitchFamily="18" charset="0"/>
                        </a:rPr>
                        <a:t>TypeⅠ</a:t>
                      </a:r>
                      <a:endParaRPr kumimoji="1" lang="ja-JP" altLang="en-US" sz="2800" dirty="0">
                        <a:solidFill>
                          <a:srgbClr val="00B050"/>
                        </a:solidFill>
                        <a:latin typeface="Constantia" panose="02030602050306030303"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pPr>
                      <a:r>
                        <a:rPr kumimoji="1" lang="en-US" altLang="ja-JP" sz="2800" dirty="0" err="1">
                          <a:solidFill>
                            <a:srgbClr val="0070C0"/>
                          </a:solidFill>
                          <a:latin typeface="Constantia" panose="02030602050306030303" pitchFamily="18" charset="0"/>
                        </a:rPr>
                        <a:t>TypeⅡ</a:t>
                      </a:r>
                      <a:endParaRPr kumimoji="1" lang="ja-JP" altLang="en-US" sz="2800" dirty="0">
                        <a:solidFill>
                          <a:srgbClr val="0070C0"/>
                        </a:solidFill>
                        <a:latin typeface="Constantia" panose="02030602050306030303" pitchFamily="18"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pPr>
                      <a:r>
                        <a:rPr kumimoji="1" lang="en-US" altLang="ja-JP" sz="2800" dirty="0" err="1">
                          <a:solidFill>
                            <a:srgbClr val="FF0000"/>
                          </a:solidFill>
                          <a:latin typeface="Constantia" panose="02030602050306030303" pitchFamily="18" charset="0"/>
                        </a:rPr>
                        <a:t>TypeⅢ</a:t>
                      </a:r>
                      <a:endParaRPr kumimoji="1" lang="ja-JP" altLang="en-US" sz="2800" dirty="0">
                        <a:solidFill>
                          <a:srgbClr val="FF0000"/>
                        </a:solidFill>
                        <a:latin typeface="Constantia" panose="02030602050306030303" pitchFamily="18"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pPr>
                      <a:r>
                        <a:rPr kumimoji="1" lang="ja-JP" altLang="en-US" sz="2800" dirty="0">
                          <a:solidFill>
                            <a:schemeClr val="tx1"/>
                          </a:solidFill>
                          <a:latin typeface="HGSｺﾞｼｯｸM" panose="020B0600000000000000" pitchFamily="50" charset="-128"/>
                          <a:ea typeface="HGSｺﾞｼｯｸM" panose="020B0600000000000000" pitchFamily="50" charset="-128"/>
                        </a:rPr>
                        <a:t>全体</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85155129"/>
                  </a:ext>
                </a:extLst>
              </a:tr>
              <a:tr h="561592">
                <a:tc>
                  <a:txBody>
                    <a:bodyPr/>
                    <a:lstStyle/>
                    <a:p>
                      <a:pPr algn="ctr">
                        <a:lnSpc>
                          <a:spcPct val="100000"/>
                        </a:lnSpc>
                      </a:pPr>
                      <a:r>
                        <a:rPr kumimoji="1" lang="en-US" altLang="ja-JP" sz="2800" dirty="0">
                          <a:solidFill>
                            <a:srgbClr val="00B050"/>
                          </a:solidFill>
                          <a:latin typeface="+mn-lt"/>
                        </a:rPr>
                        <a:t>234(21%)</a:t>
                      </a:r>
                      <a:endParaRPr kumimoji="1" lang="ja-JP" altLang="en-US" sz="2800" dirty="0">
                        <a:solidFill>
                          <a:srgbClr val="00B050"/>
                        </a:solidFill>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2800" dirty="0">
                          <a:solidFill>
                            <a:srgbClr val="0070C0"/>
                          </a:solidFill>
                          <a:latin typeface="+mn-lt"/>
                        </a:rPr>
                        <a:t>469(42%)</a:t>
                      </a:r>
                      <a:endParaRPr kumimoji="1" lang="ja-JP" altLang="en-US" sz="2800" dirty="0">
                        <a:solidFill>
                          <a:srgbClr val="0070C0"/>
                        </a:solidFill>
                        <a:latin typeface="+mn-lt"/>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2800" dirty="0">
                          <a:solidFill>
                            <a:srgbClr val="FF0000"/>
                          </a:solidFill>
                          <a:latin typeface="+mn-lt"/>
                        </a:rPr>
                        <a:t>405(37%)</a:t>
                      </a:r>
                      <a:endParaRPr kumimoji="1" lang="ja-JP" altLang="en-US" sz="2800" dirty="0">
                        <a:solidFill>
                          <a:srgbClr val="FF0000"/>
                        </a:solidFill>
                        <a:latin typeface="+mn-lt"/>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2800" dirty="0">
                          <a:solidFill>
                            <a:schemeClr val="tx1"/>
                          </a:solidFill>
                          <a:latin typeface="+mn-lt"/>
                        </a:rPr>
                        <a:t>1108</a:t>
                      </a:r>
                      <a:endParaRPr kumimoji="1" lang="ja-JP" altLang="en-US" sz="2800" dirty="0">
                        <a:solidFill>
                          <a:schemeClr val="tx1"/>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51027"/>
                  </a:ext>
                </a:extLst>
              </a:tr>
            </a:tbl>
          </a:graphicData>
        </a:graphic>
      </p:graphicFrame>
      <p:sp>
        <p:nvSpPr>
          <p:cNvPr id="10" name="テキスト ボックス 9">
            <a:extLst>
              <a:ext uri="{FF2B5EF4-FFF2-40B4-BE49-F238E27FC236}">
                <a16:creationId xmlns:a16="http://schemas.microsoft.com/office/drawing/2014/main" id="{238FB380-4962-61F8-BE29-666A3421ADB2}"/>
              </a:ext>
            </a:extLst>
          </p:cNvPr>
          <p:cNvSpPr txBox="1"/>
          <p:nvPr/>
        </p:nvSpPr>
        <p:spPr>
          <a:xfrm>
            <a:off x="354814" y="5804266"/>
            <a:ext cx="10787297" cy="954107"/>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800" dirty="0"/>
              <a:t>銀河環境ごとの</a:t>
            </a:r>
            <a:r>
              <a:rPr kumimoji="1" lang="en-US" altLang="ja-JP" sz="2800" dirty="0"/>
              <a:t>GMC</a:t>
            </a:r>
            <a:r>
              <a:rPr kumimoji="1" lang="ja-JP" altLang="en-US" sz="2800" dirty="0"/>
              <a:t>の性質について</a:t>
            </a:r>
            <a:r>
              <a:rPr kumimoji="1" lang="ja-JP" altLang="en-US" sz="2800"/>
              <a:t>詳しく調べ、</a:t>
            </a:r>
            <a:r>
              <a:rPr kumimoji="1" lang="en-US" altLang="ja-JP" sz="2800" dirty="0"/>
              <a:t>GMC</a:t>
            </a:r>
            <a:r>
              <a:rPr kumimoji="1" lang="ja-JP" altLang="en-US" sz="2800"/>
              <a:t>進化の銀河環境依存性について解明する。</a:t>
            </a:r>
            <a:endParaRPr kumimoji="1" lang="ja-JP" altLang="en-US" sz="2800" dirty="0"/>
          </a:p>
        </p:txBody>
      </p:sp>
      <p:cxnSp>
        <p:nvCxnSpPr>
          <p:cNvPr id="9" name="直線コネクタ 8">
            <a:extLst>
              <a:ext uri="{FF2B5EF4-FFF2-40B4-BE49-F238E27FC236}">
                <a16:creationId xmlns:a16="http://schemas.microsoft.com/office/drawing/2014/main" id="{DA759DDA-C629-FB6F-D68F-8EC773151A49}"/>
              </a:ext>
            </a:extLst>
          </p:cNvPr>
          <p:cNvCxnSpPr>
            <a:cxnSpLocks/>
          </p:cNvCxnSpPr>
          <p:nvPr/>
        </p:nvCxnSpPr>
        <p:spPr>
          <a:xfrm>
            <a:off x="0" y="577823"/>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BCA5379-F13A-48E9-BE8E-F950A71575CE}"/>
              </a:ext>
            </a:extLst>
          </p:cNvPr>
          <p:cNvSpPr txBox="1"/>
          <p:nvPr/>
        </p:nvSpPr>
        <p:spPr>
          <a:xfrm>
            <a:off x="0" y="61344"/>
            <a:ext cx="9672696" cy="523220"/>
          </a:xfrm>
          <a:prstGeom prst="rect">
            <a:avLst/>
          </a:prstGeom>
          <a:noFill/>
        </p:spPr>
        <p:txBody>
          <a:bodyPr wrap="square" rtlCol="0">
            <a:spAutoFit/>
          </a:bodyPr>
          <a:lstStyle/>
          <a:p>
            <a:r>
              <a:rPr lang="ja-JP" altLang="en-US" sz="2800" b="1"/>
              <a:t>まとめと今後</a:t>
            </a:r>
            <a:endParaRPr lang="ja-JP" altLang="en-US" sz="2800" b="1" dirty="0"/>
          </a:p>
        </p:txBody>
      </p:sp>
    </p:spTree>
    <p:extLst>
      <p:ext uri="{BB962C8B-B14F-4D97-AF65-F5344CB8AC3E}">
        <p14:creationId xmlns:p14="http://schemas.microsoft.com/office/powerpoint/2010/main" val="4103286957"/>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11148</TotalTime>
  <Words>1293</Words>
  <Application>Microsoft Macintosh PowerPoint</Application>
  <PresentationFormat>ワイド画面</PresentationFormat>
  <Paragraphs>115</Paragraphs>
  <Slides>7</Slides>
  <Notes>7</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7</vt:i4>
      </vt:variant>
    </vt:vector>
  </HeadingPairs>
  <TitlesOfParts>
    <vt:vector size="21" baseType="lpstr">
      <vt:lpstr>gg sans</vt:lpstr>
      <vt:lpstr>HGSｺﾞｼｯｸM</vt:lpstr>
      <vt:lpstr>Hiragino Sans</vt:lpstr>
      <vt:lpstr>inherit</vt:lpstr>
      <vt:lpstr>游ゴシック</vt:lpstr>
      <vt:lpstr>Arial</vt:lpstr>
      <vt:lpstr>Calibri</vt:lpstr>
      <vt:lpstr>Calibri Light</vt:lpstr>
      <vt:lpstr>Cambria Math</vt:lpstr>
      <vt:lpstr>Constantia</vt:lpstr>
      <vt:lpstr>Dubai</vt:lpstr>
      <vt:lpstr>Helvetica Neue</vt:lpstr>
      <vt:lpstr>Wingdings</vt:lpstr>
      <vt:lpstr>Office 2013 - 2022 テーマ</vt:lpstr>
      <vt:lpstr>近傍棒渦巻銀河NGC2903におけるGMC進化 (GMC evolutions  in the nearby barred spiral galaxy  NGC2903)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美咲 山本</dc:creator>
  <cp:keywords/>
  <dc:description/>
  <cp:lastModifiedBy>山本　美咲</cp:lastModifiedBy>
  <cp:revision>48</cp:revision>
  <cp:lastPrinted>2024-12-05T03:06:56Z</cp:lastPrinted>
  <dcterms:created xsi:type="dcterms:W3CDTF">2024-12-01T12:18:13Z</dcterms:created>
  <dcterms:modified xsi:type="dcterms:W3CDTF">2025-02-03T13:13:42Z</dcterms:modified>
  <cp:category/>
</cp:coreProperties>
</file>