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p:sldMasterIdLst>
    <p:sldMasterId id="2147483673" r:id="rId1"/>
  </p:sldMasterIdLst>
  <p:notesMasterIdLst>
    <p:notesMasterId r:id="rId12"/>
  </p:notesMasterIdLst>
  <p:sldIdLst>
    <p:sldId id="262" r:id="rId2"/>
    <p:sldId id="271" r:id="rId3"/>
    <p:sldId id="258" r:id="rId4"/>
    <p:sldId id="264" r:id="rId5"/>
    <p:sldId id="269" r:id="rId6"/>
    <p:sldId id="263" r:id="rId7"/>
    <p:sldId id="268" r:id="rId8"/>
    <p:sldId id="267" r:id="rId9"/>
    <p:sldId id="259" r:id="rId10"/>
    <p:sldId id="27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6" autoAdjust="0"/>
    <p:restoredTop sz="94626"/>
  </p:normalViewPr>
  <p:slideViewPr>
    <p:cSldViewPr snapToGrid="0">
      <p:cViewPr>
        <p:scale>
          <a:sx n="59" d="100"/>
          <a:sy n="59" d="100"/>
        </p:scale>
        <p:origin x="2152" y="15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8CE9B3-8A78-544A-9842-54A7050B51D6}" type="datetimeFigureOut">
              <a:rPr kumimoji="1" lang="ja-JP" altLang="en-US" smtClean="0"/>
              <a:t>2025/2/20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D40BE-EC12-1144-9625-B4A4030CA119}" type="slidenum">
              <a:rPr kumimoji="1" lang="ja-JP" altLang="en-US" smtClean="0"/>
              <a:t>‹#›</a:t>
            </a:fld>
            <a:endParaRPr kumimoji="1" lang="ja-JP" altLang="en-US"/>
          </a:p>
        </p:txBody>
      </p:sp>
    </p:spTree>
    <p:extLst>
      <p:ext uri="{BB962C8B-B14F-4D97-AF65-F5344CB8AC3E}">
        <p14:creationId xmlns:p14="http://schemas.microsoft.com/office/powerpoint/2010/main" val="5372902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9D40BE-EC12-1144-9625-B4A4030CA119}" type="slidenum">
              <a:rPr kumimoji="1" lang="ja-JP" altLang="en-US" smtClean="0"/>
              <a:t>2</a:t>
            </a:fld>
            <a:endParaRPr kumimoji="1" lang="ja-JP" altLang="en-US"/>
          </a:p>
        </p:txBody>
      </p:sp>
    </p:spTree>
    <p:extLst>
      <p:ext uri="{BB962C8B-B14F-4D97-AF65-F5344CB8AC3E}">
        <p14:creationId xmlns:p14="http://schemas.microsoft.com/office/powerpoint/2010/main" val="1080069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9D40BE-EC12-1144-9625-B4A4030CA119}" type="slidenum">
              <a:rPr kumimoji="1" lang="ja-JP" altLang="en-US" smtClean="0"/>
              <a:t>3</a:t>
            </a:fld>
            <a:endParaRPr kumimoji="1" lang="ja-JP" altLang="en-US"/>
          </a:p>
        </p:txBody>
      </p:sp>
    </p:spTree>
    <p:extLst>
      <p:ext uri="{BB962C8B-B14F-4D97-AF65-F5344CB8AC3E}">
        <p14:creationId xmlns:p14="http://schemas.microsoft.com/office/powerpoint/2010/main" val="1658987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9D40BE-EC12-1144-9625-B4A4030CA119}" type="slidenum">
              <a:rPr kumimoji="1" lang="ja-JP" altLang="en-US" smtClean="0"/>
              <a:t>4</a:t>
            </a:fld>
            <a:endParaRPr kumimoji="1" lang="ja-JP" altLang="en-US"/>
          </a:p>
        </p:txBody>
      </p:sp>
    </p:spTree>
    <p:extLst>
      <p:ext uri="{BB962C8B-B14F-4D97-AF65-F5344CB8AC3E}">
        <p14:creationId xmlns:p14="http://schemas.microsoft.com/office/powerpoint/2010/main" val="1092126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9D40BE-EC12-1144-9625-B4A4030CA119}" type="slidenum">
              <a:rPr kumimoji="1" lang="ja-JP" altLang="en-US" smtClean="0"/>
              <a:t>5</a:t>
            </a:fld>
            <a:endParaRPr kumimoji="1" lang="ja-JP" altLang="en-US"/>
          </a:p>
        </p:txBody>
      </p:sp>
    </p:spTree>
    <p:extLst>
      <p:ext uri="{BB962C8B-B14F-4D97-AF65-F5344CB8AC3E}">
        <p14:creationId xmlns:p14="http://schemas.microsoft.com/office/powerpoint/2010/main" val="3771068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9D40BE-EC12-1144-9625-B4A4030CA119}" type="slidenum">
              <a:rPr kumimoji="1" lang="ja-JP" altLang="en-US" smtClean="0"/>
              <a:t>7</a:t>
            </a:fld>
            <a:endParaRPr kumimoji="1" lang="ja-JP" altLang="en-US"/>
          </a:p>
        </p:txBody>
      </p:sp>
    </p:spTree>
    <p:extLst>
      <p:ext uri="{BB962C8B-B14F-4D97-AF65-F5344CB8AC3E}">
        <p14:creationId xmlns:p14="http://schemas.microsoft.com/office/powerpoint/2010/main" val="4230462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9D40BE-EC12-1144-9625-B4A4030CA119}" type="slidenum">
              <a:rPr kumimoji="1" lang="ja-JP" altLang="en-US" smtClean="0"/>
              <a:t>10</a:t>
            </a:fld>
            <a:endParaRPr kumimoji="1" lang="ja-JP" altLang="en-US"/>
          </a:p>
        </p:txBody>
      </p:sp>
    </p:spTree>
    <p:extLst>
      <p:ext uri="{BB962C8B-B14F-4D97-AF65-F5344CB8AC3E}">
        <p14:creationId xmlns:p14="http://schemas.microsoft.com/office/powerpoint/2010/main" val="1858050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0A710-B231-2DA2-98C3-23F02D4906B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5EFE30A-F72B-A275-9542-F038F48E26B7}"/>
              </a:ext>
            </a:extLst>
          </p:cNvPr>
          <p:cNvSpPr>
            <a:spLocks noGrp="1" noRot="1" noChangeAspect="1"/>
          </p:cNvSpPr>
          <p:nvPr>
            <p:ph type="sldImg"/>
          </p:nvPr>
        </p:nvSpPr>
        <p:spPr>
          <a:xfrm>
            <a:off x="685800" y="1143000"/>
            <a:ext cx="5486400" cy="3086100"/>
          </a:xfrm>
        </p:spPr>
      </p:sp>
      <p:sp>
        <p:nvSpPr>
          <p:cNvPr id="3" name="ノート プレースホルダー 2">
            <a:extLst>
              <a:ext uri="{FF2B5EF4-FFF2-40B4-BE49-F238E27FC236}">
                <a16:creationId xmlns:a16="http://schemas.microsoft.com/office/drawing/2014/main" id="{762C4D2C-ED93-30BB-344C-332356249EE4}"/>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AEF9491-AC8F-567A-9110-7AFB77001F75}"/>
              </a:ext>
            </a:extLst>
          </p:cNvPr>
          <p:cNvSpPr>
            <a:spLocks noGrp="1"/>
          </p:cNvSpPr>
          <p:nvPr>
            <p:ph type="sldNum" sz="quarter" idx="5"/>
          </p:nvPr>
        </p:nvSpPr>
        <p:spPr/>
        <p:txBody>
          <a:bodyPr/>
          <a:lstStyle/>
          <a:p>
            <a:fld id="{A89D40BE-EC12-1144-9625-B4A4030CA119}" type="slidenum">
              <a:rPr kumimoji="1" lang="ja-JP" altLang="en-US" smtClean="0"/>
              <a:t>11</a:t>
            </a:fld>
            <a:endParaRPr kumimoji="1" lang="ja-JP" altLang="en-US"/>
          </a:p>
        </p:txBody>
      </p:sp>
    </p:spTree>
    <p:extLst>
      <p:ext uri="{BB962C8B-B14F-4D97-AF65-F5344CB8AC3E}">
        <p14:creationId xmlns:p14="http://schemas.microsoft.com/office/powerpoint/2010/main" val="3366961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1FA253D-7661-4F4E-BC96-9F7AB00E08EC}" type="datetime1">
              <a:rPr kumimoji="1" lang="ja-JP" altLang="en-US" smtClean="0"/>
              <a:t>2025/2/20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6AF5DCE-B5D9-4270-A798-AE941754E3AF}" type="slidenum">
              <a:rPr kumimoji="1" lang="ja-JP" altLang="en-US" smtClean="0"/>
              <a:pPr/>
              <a:t>‹#›</a:t>
            </a:fld>
            <a:endParaRPr kumimoji="1" lang="ja-JP" altLang="en-US"/>
          </a:p>
        </p:txBody>
      </p:sp>
    </p:spTree>
    <p:extLst>
      <p:ext uri="{BB962C8B-B14F-4D97-AF65-F5344CB8AC3E}">
        <p14:creationId xmlns:p14="http://schemas.microsoft.com/office/powerpoint/2010/main" val="792541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412B9FF-56DC-C149-AB0C-7E2B67CB232E}" type="datetime1">
              <a:rPr kumimoji="1" lang="ja-JP" altLang="en-US" smtClean="0"/>
              <a:t>2025/2/20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6AF5DCE-B5D9-4270-A798-AE941754E3AF}" type="slidenum">
              <a:rPr kumimoji="1" lang="ja-JP" altLang="en-US" smtClean="0"/>
              <a:t>‹#›</a:t>
            </a:fld>
            <a:endParaRPr kumimoji="1" lang="ja-JP" altLang="en-US"/>
          </a:p>
        </p:txBody>
      </p:sp>
    </p:spTree>
    <p:extLst>
      <p:ext uri="{BB962C8B-B14F-4D97-AF65-F5344CB8AC3E}">
        <p14:creationId xmlns:p14="http://schemas.microsoft.com/office/powerpoint/2010/main" val="3019312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97E4ECF-8CF2-5E43-B2B7-4938A21F5C63}" type="datetime1">
              <a:rPr kumimoji="1" lang="ja-JP" altLang="en-US" smtClean="0"/>
              <a:t>2025/2/20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6AF5DCE-B5D9-4270-A798-AE941754E3AF}" type="slidenum">
              <a:rPr kumimoji="1" lang="ja-JP" altLang="en-US" smtClean="0"/>
              <a:t>‹#›</a:t>
            </a:fld>
            <a:endParaRPr kumimoji="1" lang="ja-JP" altLang="en-US"/>
          </a:p>
        </p:txBody>
      </p:sp>
    </p:spTree>
    <p:extLst>
      <p:ext uri="{BB962C8B-B14F-4D97-AF65-F5344CB8AC3E}">
        <p14:creationId xmlns:p14="http://schemas.microsoft.com/office/powerpoint/2010/main" val="2413706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6C488-1081-B640-9E5E-BAAAF35833C5}" type="datetime1">
              <a:rPr kumimoji="1" lang="ja-JP" altLang="en-US" smtClean="0"/>
              <a:t>2025/2/20</a:t>
            </a:fld>
            <a:endParaRPr kumimoji="1" lang="ja-JP" altLang="en-US"/>
          </a:p>
        </p:txBody>
      </p:sp>
      <p:sp>
        <p:nvSpPr>
          <p:cNvPr id="3" name="Footer Placeholder 2"/>
          <p:cNvSpPr>
            <a:spLocks noGrp="1"/>
          </p:cNvSpPr>
          <p:nvPr>
            <p:ph type="ftr" sz="quarter" idx="11"/>
          </p:nvPr>
        </p:nvSpPr>
        <p:spPr>
          <a:xfrm>
            <a:off x="4038600" y="6356356"/>
            <a:ext cx="4114800" cy="365125"/>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a:xfrm>
            <a:off x="9450456" y="1873254"/>
            <a:ext cx="2743200" cy="365125"/>
          </a:xfrm>
          <a:prstGeom prst="rect">
            <a:avLst/>
          </a:prstGeom>
        </p:spPr>
        <p:txBody>
          <a:bodyPr/>
          <a:lstStyle/>
          <a:p>
            <a:fld id="{66AF5DCE-B5D9-4270-A798-AE941754E3AF}" type="slidenum">
              <a:rPr kumimoji="1" lang="ja-JP" altLang="en-US" smtClean="0"/>
              <a:t>‹#›</a:t>
            </a:fld>
            <a:endParaRPr kumimoji="1" lang="ja-JP" altLang="en-US"/>
          </a:p>
        </p:txBody>
      </p:sp>
      <p:sp>
        <p:nvSpPr>
          <p:cNvPr id="5" name="タイトル 4">
            <a:extLst>
              <a:ext uri="{FF2B5EF4-FFF2-40B4-BE49-F238E27FC236}">
                <a16:creationId xmlns:a16="http://schemas.microsoft.com/office/drawing/2014/main" id="{7017E68A-AF61-2652-1820-523DDD8E238E}"/>
              </a:ext>
            </a:extLst>
          </p:cNvPr>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1262318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6C488-1081-B640-9E5E-BAAAF35833C5}" type="datetime1">
              <a:rPr kumimoji="1" lang="ja-JP" altLang="en-US" smtClean="0"/>
              <a:t>2025/2/20</a:t>
            </a:fld>
            <a:endParaRPr kumimoji="1" lang="ja-JP" altLang="en-US"/>
          </a:p>
        </p:txBody>
      </p:sp>
      <p:sp>
        <p:nvSpPr>
          <p:cNvPr id="3" name="Footer Placeholder 2"/>
          <p:cNvSpPr>
            <a:spLocks noGrp="1"/>
          </p:cNvSpPr>
          <p:nvPr>
            <p:ph type="ftr" sz="quarter" idx="11"/>
          </p:nvPr>
        </p:nvSpPr>
        <p:spPr>
          <a:xfrm>
            <a:off x="4038600" y="6356356"/>
            <a:ext cx="4114800" cy="365125"/>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a:xfrm>
            <a:off x="9450456" y="1873254"/>
            <a:ext cx="2743200" cy="365125"/>
          </a:xfrm>
          <a:prstGeom prst="rect">
            <a:avLst/>
          </a:prstGeom>
        </p:spPr>
        <p:txBody>
          <a:bodyPr/>
          <a:lstStyle/>
          <a:p>
            <a:fld id="{66AF5DCE-B5D9-4270-A798-AE941754E3AF}" type="slidenum">
              <a:rPr kumimoji="1" lang="ja-JP" altLang="en-US" smtClean="0"/>
              <a:t>‹#›</a:t>
            </a:fld>
            <a:endParaRPr kumimoji="1" lang="ja-JP" altLang="en-US"/>
          </a:p>
        </p:txBody>
      </p:sp>
      <p:sp>
        <p:nvSpPr>
          <p:cNvPr id="5" name="タイトル 4">
            <a:extLst>
              <a:ext uri="{FF2B5EF4-FFF2-40B4-BE49-F238E27FC236}">
                <a16:creationId xmlns:a16="http://schemas.microsoft.com/office/drawing/2014/main" id="{7017E68A-AF61-2652-1820-523DDD8E238E}"/>
              </a:ext>
            </a:extLst>
          </p:cNvPr>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4067773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6C488-1081-B640-9E5E-BAAAF35833C5}" type="datetime1">
              <a:rPr kumimoji="1" lang="ja-JP" altLang="en-US" smtClean="0"/>
              <a:t>2025/2/20</a:t>
            </a:fld>
            <a:endParaRPr kumimoji="1" lang="ja-JP" altLang="en-US"/>
          </a:p>
        </p:txBody>
      </p:sp>
      <p:sp>
        <p:nvSpPr>
          <p:cNvPr id="3" name="Footer Placeholder 2"/>
          <p:cNvSpPr>
            <a:spLocks noGrp="1"/>
          </p:cNvSpPr>
          <p:nvPr>
            <p:ph type="ftr" sz="quarter" idx="11"/>
          </p:nvPr>
        </p:nvSpPr>
        <p:spPr>
          <a:xfrm>
            <a:off x="4038600" y="6356356"/>
            <a:ext cx="4114800" cy="365125"/>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a:xfrm>
            <a:off x="9450456" y="1873254"/>
            <a:ext cx="2743200" cy="365125"/>
          </a:xfrm>
          <a:prstGeom prst="rect">
            <a:avLst/>
          </a:prstGeom>
        </p:spPr>
        <p:txBody>
          <a:bodyPr/>
          <a:lstStyle/>
          <a:p>
            <a:fld id="{66AF5DCE-B5D9-4270-A798-AE941754E3AF}" type="slidenum">
              <a:rPr kumimoji="1" lang="ja-JP" altLang="en-US" smtClean="0"/>
              <a:t>‹#›</a:t>
            </a:fld>
            <a:endParaRPr kumimoji="1" lang="ja-JP" altLang="en-US"/>
          </a:p>
        </p:txBody>
      </p:sp>
      <p:sp>
        <p:nvSpPr>
          <p:cNvPr id="5" name="タイトル 4">
            <a:extLst>
              <a:ext uri="{FF2B5EF4-FFF2-40B4-BE49-F238E27FC236}">
                <a16:creationId xmlns:a16="http://schemas.microsoft.com/office/drawing/2014/main" id="{7017E68A-AF61-2652-1820-523DDD8E238E}"/>
              </a:ext>
            </a:extLst>
          </p:cNvPr>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1168029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6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6C488-1081-B640-9E5E-BAAAF35833C5}" type="datetime1">
              <a:rPr kumimoji="1" lang="ja-JP" altLang="en-US" smtClean="0"/>
              <a:t>2025/2/20</a:t>
            </a:fld>
            <a:endParaRPr kumimoji="1" lang="ja-JP" altLang="en-US"/>
          </a:p>
        </p:txBody>
      </p:sp>
      <p:sp>
        <p:nvSpPr>
          <p:cNvPr id="3" name="Footer Placeholder 2"/>
          <p:cNvSpPr>
            <a:spLocks noGrp="1"/>
          </p:cNvSpPr>
          <p:nvPr>
            <p:ph type="ftr" sz="quarter" idx="11"/>
          </p:nvPr>
        </p:nvSpPr>
        <p:spPr>
          <a:xfrm>
            <a:off x="4038600" y="6356356"/>
            <a:ext cx="4114800" cy="365125"/>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a:xfrm>
            <a:off x="9450456" y="1873254"/>
            <a:ext cx="2743200" cy="365125"/>
          </a:xfrm>
          <a:prstGeom prst="rect">
            <a:avLst/>
          </a:prstGeom>
        </p:spPr>
        <p:txBody>
          <a:bodyPr/>
          <a:lstStyle/>
          <a:p>
            <a:fld id="{66AF5DCE-B5D9-4270-A798-AE941754E3AF}" type="slidenum">
              <a:rPr kumimoji="1" lang="ja-JP" altLang="en-US" smtClean="0"/>
              <a:t>‹#›</a:t>
            </a:fld>
            <a:endParaRPr kumimoji="1" lang="ja-JP" altLang="en-US"/>
          </a:p>
        </p:txBody>
      </p:sp>
      <p:sp>
        <p:nvSpPr>
          <p:cNvPr id="5" name="タイトル 4">
            <a:extLst>
              <a:ext uri="{FF2B5EF4-FFF2-40B4-BE49-F238E27FC236}">
                <a16:creationId xmlns:a16="http://schemas.microsoft.com/office/drawing/2014/main" id="{7017E68A-AF61-2652-1820-523DDD8E238E}"/>
              </a:ext>
            </a:extLst>
          </p:cNvPr>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741940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7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6C488-1081-B640-9E5E-BAAAF35833C5}" type="datetime1">
              <a:rPr kumimoji="1" lang="ja-JP" altLang="en-US" smtClean="0"/>
              <a:t>2025/2/20</a:t>
            </a:fld>
            <a:endParaRPr kumimoji="1" lang="ja-JP" altLang="en-US"/>
          </a:p>
        </p:txBody>
      </p:sp>
      <p:sp>
        <p:nvSpPr>
          <p:cNvPr id="3" name="Footer Placeholder 2"/>
          <p:cNvSpPr>
            <a:spLocks noGrp="1"/>
          </p:cNvSpPr>
          <p:nvPr>
            <p:ph type="ftr" sz="quarter" idx="11"/>
          </p:nvPr>
        </p:nvSpPr>
        <p:spPr>
          <a:xfrm>
            <a:off x="4038600" y="6356356"/>
            <a:ext cx="4114800" cy="365125"/>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a:xfrm>
            <a:off x="9450456" y="1873254"/>
            <a:ext cx="2743200" cy="365125"/>
          </a:xfrm>
          <a:prstGeom prst="rect">
            <a:avLst/>
          </a:prstGeom>
        </p:spPr>
        <p:txBody>
          <a:bodyPr/>
          <a:lstStyle/>
          <a:p>
            <a:fld id="{66AF5DCE-B5D9-4270-A798-AE941754E3AF}" type="slidenum">
              <a:rPr kumimoji="1" lang="ja-JP" altLang="en-US" smtClean="0"/>
              <a:t>‹#›</a:t>
            </a:fld>
            <a:endParaRPr kumimoji="1" lang="ja-JP" altLang="en-US"/>
          </a:p>
        </p:txBody>
      </p:sp>
      <p:sp>
        <p:nvSpPr>
          <p:cNvPr id="5" name="タイトル 4">
            <a:extLst>
              <a:ext uri="{FF2B5EF4-FFF2-40B4-BE49-F238E27FC236}">
                <a16:creationId xmlns:a16="http://schemas.microsoft.com/office/drawing/2014/main" id="{7017E68A-AF61-2652-1820-523DDD8E238E}"/>
              </a:ext>
            </a:extLst>
          </p:cNvPr>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4252273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8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6C488-1081-B640-9E5E-BAAAF35833C5}" type="datetime1">
              <a:rPr kumimoji="1" lang="ja-JP" altLang="en-US" smtClean="0"/>
              <a:t>2025/2/20</a:t>
            </a:fld>
            <a:endParaRPr kumimoji="1" lang="ja-JP" altLang="en-US"/>
          </a:p>
        </p:txBody>
      </p:sp>
      <p:sp>
        <p:nvSpPr>
          <p:cNvPr id="3" name="Footer Placeholder 2"/>
          <p:cNvSpPr>
            <a:spLocks noGrp="1"/>
          </p:cNvSpPr>
          <p:nvPr>
            <p:ph type="ftr" sz="quarter" idx="11"/>
          </p:nvPr>
        </p:nvSpPr>
        <p:spPr>
          <a:xfrm>
            <a:off x="4038600" y="6356356"/>
            <a:ext cx="4114800" cy="365125"/>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a:xfrm>
            <a:off x="9450456" y="1873254"/>
            <a:ext cx="2743200" cy="365125"/>
          </a:xfrm>
          <a:prstGeom prst="rect">
            <a:avLst/>
          </a:prstGeom>
        </p:spPr>
        <p:txBody>
          <a:bodyPr/>
          <a:lstStyle/>
          <a:p>
            <a:fld id="{66AF5DCE-B5D9-4270-A798-AE941754E3AF}" type="slidenum">
              <a:rPr kumimoji="1" lang="ja-JP" altLang="en-US" smtClean="0"/>
              <a:t>‹#›</a:t>
            </a:fld>
            <a:endParaRPr kumimoji="1" lang="ja-JP" altLang="en-US"/>
          </a:p>
        </p:txBody>
      </p:sp>
      <p:sp>
        <p:nvSpPr>
          <p:cNvPr id="5" name="タイトル 4">
            <a:extLst>
              <a:ext uri="{FF2B5EF4-FFF2-40B4-BE49-F238E27FC236}">
                <a16:creationId xmlns:a16="http://schemas.microsoft.com/office/drawing/2014/main" id="{7017E68A-AF61-2652-1820-523DDD8E238E}"/>
              </a:ext>
            </a:extLst>
          </p:cNvPr>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3123529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9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6C488-1081-B640-9E5E-BAAAF35833C5}" type="datetime1">
              <a:rPr kumimoji="1" lang="ja-JP" altLang="en-US" smtClean="0"/>
              <a:t>2025/2/20</a:t>
            </a:fld>
            <a:endParaRPr kumimoji="1" lang="ja-JP" altLang="en-US"/>
          </a:p>
        </p:txBody>
      </p:sp>
      <p:sp>
        <p:nvSpPr>
          <p:cNvPr id="3" name="Footer Placeholder 2"/>
          <p:cNvSpPr>
            <a:spLocks noGrp="1"/>
          </p:cNvSpPr>
          <p:nvPr>
            <p:ph type="ftr" sz="quarter" idx="11"/>
          </p:nvPr>
        </p:nvSpPr>
        <p:spPr>
          <a:xfrm>
            <a:off x="4038600" y="6356356"/>
            <a:ext cx="4114800" cy="365125"/>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a:xfrm>
            <a:off x="9450456" y="1873254"/>
            <a:ext cx="2743200" cy="365125"/>
          </a:xfrm>
          <a:prstGeom prst="rect">
            <a:avLst/>
          </a:prstGeom>
        </p:spPr>
        <p:txBody>
          <a:bodyPr/>
          <a:lstStyle/>
          <a:p>
            <a:fld id="{66AF5DCE-B5D9-4270-A798-AE941754E3AF}" type="slidenum">
              <a:rPr kumimoji="1" lang="ja-JP" altLang="en-US" smtClean="0"/>
              <a:t>‹#›</a:t>
            </a:fld>
            <a:endParaRPr kumimoji="1" lang="ja-JP" altLang="en-US"/>
          </a:p>
        </p:txBody>
      </p:sp>
      <p:sp>
        <p:nvSpPr>
          <p:cNvPr id="5" name="タイトル 4">
            <a:extLst>
              <a:ext uri="{FF2B5EF4-FFF2-40B4-BE49-F238E27FC236}">
                <a16:creationId xmlns:a16="http://schemas.microsoft.com/office/drawing/2014/main" id="{7017E68A-AF61-2652-1820-523DDD8E238E}"/>
              </a:ext>
            </a:extLst>
          </p:cNvPr>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658028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3"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BC79746-72A0-D14B-B031-FFC037942129}" type="datetime1">
              <a:rPr kumimoji="1" lang="ja-JP" altLang="en-US" smtClean="0"/>
              <a:t>2025/2/20</a:t>
            </a:fld>
            <a:endParaRPr kumimoji="1" lang="ja-JP" altLang="en-US"/>
          </a:p>
        </p:txBody>
      </p:sp>
      <p:sp>
        <p:nvSpPr>
          <p:cNvPr id="8" name="Footer Placeholder 7"/>
          <p:cNvSpPr>
            <a:spLocks noGrp="1"/>
          </p:cNvSpPr>
          <p:nvPr>
            <p:ph type="ftr" sz="quarter" idx="11"/>
          </p:nvPr>
        </p:nvSpPr>
        <p:spPr>
          <a:xfrm>
            <a:off x="4038600" y="6356358"/>
            <a:ext cx="4114800" cy="365125"/>
          </a:xfrm>
          <a:prstGeom prst="rect">
            <a:avLst/>
          </a:prstGeom>
        </p:spPr>
        <p:txBody>
          <a:bodyPr/>
          <a:lstStyle/>
          <a:p>
            <a:endParaRPr kumimoji="1" lang="ja-JP" altLang="en-US"/>
          </a:p>
        </p:txBody>
      </p:sp>
      <p:sp>
        <p:nvSpPr>
          <p:cNvPr id="10" name="正方形/長方形 9">
            <a:extLst>
              <a:ext uri="{FF2B5EF4-FFF2-40B4-BE49-F238E27FC236}">
                <a16:creationId xmlns:a16="http://schemas.microsoft.com/office/drawing/2014/main" id="{D360CDB2-3833-98F7-D1E2-57AAD4A1FF69}"/>
              </a:ext>
            </a:extLst>
          </p:cNvPr>
          <p:cNvSpPr/>
          <p:nvPr userDrawn="1"/>
        </p:nvSpPr>
        <p:spPr>
          <a:xfrm>
            <a:off x="0" y="7817"/>
            <a:ext cx="12192000" cy="8239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 name="タイトル 10">
            <a:extLst>
              <a:ext uri="{FF2B5EF4-FFF2-40B4-BE49-F238E27FC236}">
                <a16:creationId xmlns:a16="http://schemas.microsoft.com/office/drawing/2014/main" id="{4F7A521B-28E0-6722-12F9-8D80F76AE9C8}"/>
              </a:ext>
            </a:extLst>
          </p:cNvPr>
          <p:cNvSpPr>
            <a:spLocks noGrp="1"/>
          </p:cNvSpPr>
          <p:nvPr>
            <p:ph type="title"/>
          </p:nvPr>
        </p:nvSpPr>
        <p:spPr/>
        <p:txBody>
          <a:bodyPr/>
          <a:lstStyle/>
          <a:p>
            <a:r>
              <a:rPr kumimoji="1" lang="ja-JP" altLang="en-US"/>
              <a:t>マスター タイトルの書式設定</a:t>
            </a:r>
          </a:p>
        </p:txBody>
      </p:sp>
      <p:sp>
        <p:nvSpPr>
          <p:cNvPr id="9" name="Slide Number Placeholder 8"/>
          <p:cNvSpPr>
            <a:spLocks noGrp="1"/>
          </p:cNvSpPr>
          <p:nvPr>
            <p:ph type="sldNum" sz="quarter" idx="12"/>
          </p:nvPr>
        </p:nvSpPr>
        <p:spPr>
          <a:xfrm>
            <a:off x="9329531" y="365127"/>
            <a:ext cx="2743200" cy="443535"/>
          </a:xfrm>
          <a:prstGeom prst="rect">
            <a:avLst/>
          </a:prstGeom>
        </p:spPr>
        <p:txBody>
          <a:bodyPr/>
          <a:lstStyle>
            <a:lvl1pPr>
              <a:defRPr>
                <a:solidFill>
                  <a:schemeClr val="tx1"/>
                </a:solidFill>
              </a:defRPr>
            </a:lvl1pPr>
          </a:lstStyle>
          <a:p>
            <a:r>
              <a:rPr kumimoji="1" lang="en-US" altLang="ja-JP" dirty="0"/>
              <a:t>1</a:t>
            </a:r>
            <a:endParaRPr kumimoji="1" lang="ja-JP" altLang="en-US"/>
          </a:p>
        </p:txBody>
      </p:sp>
    </p:spTree>
    <p:extLst>
      <p:ext uri="{BB962C8B-B14F-4D97-AF65-F5344CB8AC3E}">
        <p14:creationId xmlns:p14="http://schemas.microsoft.com/office/powerpoint/2010/main" val="4224622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4E68847-13E2-6847-8C28-14BE1FD82E73}" type="datetime1">
              <a:rPr kumimoji="1" lang="ja-JP" altLang="en-US" smtClean="0"/>
              <a:t>2025/2/20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6AF5DCE-B5D9-4270-A798-AE941754E3AF}" type="slidenum">
              <a:rPr kumimoji="1" lang="ja-JP" altLang="en-US" smtClean="0"/>
              <a:t>‹#›</a:t>
            </a:fld>
            <a:endParaRPr kumimoji="1" lang="ja-JP" altLang="en-US"/>
          </a:p>
        </p:txBody>
      </p:sp>
    </p:spTree>
    <p:extLst>
      <p:ext uri="{BB962C8B-B14F-4D97-AF65-F5344CB8AC3E}">
        <p14:creationId xmlns:p14="http://schemas.microsoft.com/office/powerpoint/2010/main" val="3406230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B58B7C-0D81-3FA9-822D-5548375C107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1B98E12-F90C-0B0F-A4AC-7E9DA4DE33B7}"/>
              </a:ext>
            </a:extLst>
          </p:cNvPr>
          <p:cNvSpPr>
            <a:spLocks noGrp="1"/>
          </p:cNvSpPr>
          <p:nvPr>
            <p:ph type="dt" sz="half" idx="10"/>
          </p:nvPr>
        </p:nvSpPr>
        <p:spPr/>
        <p:txBody>
          <a:bodyPr/>
          <a:lstStyle/>
          <a:p>
            <a:fld id="{B22D43FD-4F61-6F44-A23A-1312AB0007CD}" type="datetime1">
              <a:rPr kumimoji="1" lang="ja-JP" altLang="en-US" smtClean="0"/>
              <a:t>2025/2/20</a:t>
            </a:fld>
            <a:endParaRPr kumimoji="1" lang="ja-JP" altLang="en-US"/>
          </a:p>
        </p:txBody>
      </p:sp>
      <p:sp>
        <p:nvSpPr>
          <p:cNvPr id="4" name="フッター プレースホルダー 3">
            <a:extLst>
              <a:ext uri="{FF2B5EF4-FFF2-40B4-BE49-F238E27FC236}">
                <a16:creationId xmlns:a16="http://schemas.microsoft.com/office/drawing/2014/main" id="{669321C3-BAFD-63A9-8247-C366B30C197F}"/>
              </a:ext>
            </a:extLst>
          </p:cNvPr>
          <p:cNvSpPr>
            <a:spLocks noGrp="1"/>
          </p:cNvSpPr>
          <p:nvPr>
            <p:ph type="ftr" sz="quarter" idx="11"/>
          </p:nvPr>
        </p:nvSpPr>
        <p:spPr>
          <a:xfrm>
            <a:off x="4038600" y="6356355"/>
            <a:ext cx="4114800" cy="365125"/>
          </a:xfrm>
          <a:prstGeom prst="rect">
            <a:avLst/>
          </a:prstGeom>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84C1621-668A-FA6C-E866-06380B9D135C}"/>
              </a:ext>
            </a:extLst>
          </p:cNvPr>
          <p:cNvSpPr>
            <a:spLocks noGrp="1"/>
          </p:cNvSpPr>
          <p:nvPr>
            <p:ph type="sldNum" sz="quarter" idx="12"/>
          </p:nvPr>
        </p:nvSpPr>
        <p:spPr>
          <a:xfrm>
            <a:off x="10976940" y="57740"/>
            <a:ext cx="2743200" cy="365125"/>
          </a:xfrm>
          <a:prstGeom prst="rect">
            <a:avLst/>
          </a:prstGeom>
        </p:spPr>
        <p:txBody>
          <a:bodyPr/>
          <a:lstStyle/>
          <a:p>
            <a:fld id="{66AF5DCE-B5D9-4270-A798-AE941754E3AF}" type="slidenum">
              <a:rPr kumimoji="1" lang="ja-JP" altLang="en-US" smtClean="0"/>
              <a:t>‹#›</a:t>
            </a:fld>
            <a:endParaRPr kumimoji="1" lang="ja-JP" altLang="en-US"/>
          </a:p>
        </p:txBody>
      </p:sp>
    </p:spTree>
    <p:extLst>
      <p:ext uri="{BB962C8B-B14F-4D97-AF65-F5344CB8AC3E}">
        <p14:creationId xmlns:p14="http://schemas.microsoft.com/office/powerpoint/2010/main" val="28018728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0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6C488-1081-B640-9E5E-BAAAF35833C5}" type="datetime1">
              <a:rPr kumimoji="1" lang="ja-JP" altLang="en-US" smtClean="0"/>
              <a:t>2025/2/20</a:t>
            </a:fld>
            <a:endParaRPr kumimoji="1" lang="ja-JP" altLang="en-US"/>
          </a:p>
        </p:txBody>
      </p:sp>
      <p:sp>
        <p:nvSpPr>
          <p:cNvPr id="3" name="Footer Placeholder 2"/>
          <p:cNvSpPr>
            <a:spLocks noGrp="1"/>
          </p:cNvSpPr>
          <p:nvPr>
            <p:ph type="ftr" sz="quarter" idx="11"/>
          </p:nvPr>
        </p:nvSpPr>
        <p:spPr>
          <a:xfrm>
            <a:off x="4038600" y="6356356"/>
            <a:ext cx="4114800" cy="365125"/>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a:xfrm>
            <a:off x="9450456" y="1873254"/>
            <a:ext cx="2743200" cy="365125"/>
          </a:xfrm>
          <a:prstGeom prst="rect">
            <a:avLst/>
          </a:prstGeom>
        </p:spPr>
        <p:txBody>
          <a:bodyPr/>
          <a:lstStyle/>
          <a:p>
            <a:fld id="{66AF5DCE-B5D9-4270-A798-AE941754E3AF}" type="slidenum">
              <a:rPr kumimoji="1" lang="ja-JP" altLang="en-US" smtClean="0"/>
              <a:t>‹#›</a:t>
            </a:fld>
            <a:endParaRPr kumimoji="1" lang="ja-JP" altLang="en-US"/>
          </a:p>
        </p:txBody>
      </p:sp>
      <p:sp>
        <p:nvSpPr>
          <p:cNvPr id="5" name="タイトル 4">
            <a:extLst>
              <a:ext uri="{FF2B5EF4-FFF2-40B4-BE49-F238E27FC236}">
                <a16:creationId xmlns:a16="http://schemas.microsoft.com/office/drawing/2014/main" id="{7017E68A-AF61-2652-1820-523DDD8E238E}"/>
              </a:ext>
            </a:extLst>
          </p:cNvPr>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104280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2652877-9244-A84A-9C1C-38B5469E0625}" type="datetime1">
              <a:rPr kumimoji="1" lang="ja-JP" altLang="en-US" smtClean="0"/>
              <a:t>2025/2/20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6AF5DCE-B5D9-4270-A798-AE941754E3AF}" type="slidenum">
              <a:rPr kumimoji="1" lang="ja-JP" altLang="en-US" smtClean="0"/>
              <a:t>‹#›</a:t>
            </a:fld>
            <a:endParaRPr kumimoji="1" lang="ja-JP" altLang="en-US"/>
          </a:p>
        </p:txBody>
      </p:sp>
    </p:spTree>
    <p:extLst>
      <p:ext uri="{BB962C8B-B14F-4D97-AF65-F5344CB8AC3E}">
        <p14:creationId xmlns:p14="http://schemas.microsoft.com/office/powerpoint/2010/main" val="2405343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87B5456-6E90-2A4A-889E-CB5475FB6E5B}" type="datetime1">
              <a:rPr kumimoji="1" lang="ja-JP" altLang="en-US" smtClean="0"/>
              <a:t>2025/2/20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6AF5DCE-B5D9-4270-A798-AE941754E3AF}" type="slidenum">
              <a:rPr kumimoji="1" lang="ja-JP" altLang="en-US" smtClean="0"/>
              <a:t>‹#›</a:t>
            </a:fld>
            <a:endParaRPr kumimoji="1" lang="ja-JP" altLang="en-US"/>
          </a:p>
        </p:txBody>
      </p:sp>
    </p:spTree>
    <p:extLst>
      <p:ext uri="{BB962C8B-B14F-4D97-AF65-F5344CB8AC3E}">
        <p14:creationId xmlns:p14="http://schemas.microsoft.com/office/powerpoint/2010/main" val="2469020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BC79746-72A0-D14B-B031-FFC037942129}" type="datetime1">
              <a:rPr kumimoji="1" lang="ja-JP" altLang="en-US" smtClean="0"/>
              <a:t>2025/2/20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r>
              <a:rPr kumimoji="1" lang="en-US" altLang="ja-JP"/>
              <a:t>1</a:t>
            </a:r>
            <a:endParaRPr kumimoji="1" lang="ja-JP" altLang="en-US"/>
          </a:p>
        </p:txBody>
      </p:sp>
      <p:sp>
        <p:nvSpPr>
          <p:cNvPr id="10" name="正方形/長方形 9">
            <a:extLst>
              <a:ext uri="{FF2B5EF4-FFF2-40B4-BE49-F238E27FC236}">
                <a16:creationId xmlns:a16="http://schemas.microsoft.com/office/drawing/2014/main" id="{609D101A-383C-FB50-2EDD-4331D3E53DF0}"/>
              </a:ext>
            </a:extLst>
          </p:cNvPr>
          <p:cNvSpPr/>
          <p:nvPr userDrawn="1"/>
        </p:nvSpPr>
        <p:spPr>
          <a:xfrm>
            <a:off x="0" y="7817"/>
            <a:ext cx="12192000" cy="8239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47169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7D56764-DB0B-034B-A322-FDCF9E60205E}" type="datetime1">
              <a:rPr kumimoji="1" lang="ja-JP" altLang="en-US" smtClean="0"/>
              <a:t>2025/2/20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6AF5DCE-B5D9-4270-A798-AE941754E3AF}" type="slidenum">
              <a:rPr kumimoji="1" lang="ja-JP" altLang="en-US" smtClean="0"/>
              <a:t>‹#›</a:t>
            </a:fld>
            <a:endParaRPr kumimoji="1" lang="ja-JP" altLang="en-US"/>
          </a:p>
        </p:txBody>
      </p:sp>
    </p:spTree>
    <p:extLst>
      <p:ext uri="{BB962C8B-B14F-4D97-AF65-F5344CB8AC3E}">
        <p14:creationId xmlns:p14="http://schemas.microsoft.com/office/powerpoint/2010/main" val="673645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9E2182-3B8B-F447-9E2B-A5E3E36EF992}" type="datetime1">
              <a:rPr kumimoji="1" lang="ja-JP" altLang="en-US" smtClean="0"/>
              <a:t>2025/2/20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6AF5DCE-B5D9-4270-A798-AE941754E3AF}" type="slidenum">
              <a:rPr kumimoji="1" lang="ja-JP" altLang="en-US" smtClean="0"/>
              <a:pPr/>
              <a:t>‹#›</a:t>
            </a:fld>
            <a:endParaRPr kumimoji="1" lang="ja-JP" altLang="en-US"/>
          </a:p>
        </p:txBody>
      </p:sp>
    </p:spTree>
    <p:extLst>
      <p:ext uri="{BB962C8B-B14F-4D97-AF65-F5344CB8AC3E}">
        <p14:creationId xmlns:p14="http://schemas.microsoft.com/office/powerpoint/2010/main" val="219315269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E5A45DF-491D-EE42-B052-C006BF1492FC}" type="datetime1">
              <a:rPr kumimoji="1" lang="ja-JP" altLang="en-US" smtClean="0"/>
              <a:t>2025/2/20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6AF5DCE-B5D9-4270-A798-AE941754E3AF}" type="slidenum">
              <a:rPr kumimoji="1" lang="ja-JP" altLang="en-US" smtClean="0"/>
              <a:t>‹#›</a:t>
            </a:fld>
            <a:endParaRPr kumimoji="1" lang="ja-JP" altLang="en-US"/>
          </a:p>
        </p:txBody>
      </p:sp>
    </p:spTree>
    <p:extLst>
      <p:ext uri="{BB962C8B-B14F-4D97-AF65-F5344CB8AC3E}">
        <p14:creationId xmlns:p14="http://schemas.microsoft.com/office/powerpoint/2010/main" val="2199177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553A714-1EDF-8644-8913-D5DEC5A3B27A}" type="datetime1">
              <a:rPr kumimoji="1" lang="ja-JP" altLang="en-US" smtClean="0"/>
              <a:t>2025/2/20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6AF5DCE-B5D9-4270-A798-AE941754E3AF}" type="slidenum">
              <a:rPr kumimoji="1" lang="ja-JP" altLang="en-US" smtClean="0"/>
              <a:t>‹#›</a:t>
            </a:fld>
            <a:endParaRPr kumimoji="1" lang="ja-JP" altLang="en-US"/>
          </a:p>
        </p:txBody>
      </p:sp>
    </p:spTree>
    <p:extLst>
      <p:ext uri="{BB962C8B-B14F-4D97-AF65-F5344CB8AC3E}">
        <p14:creationId xmlns:p14="http://schemas.microsoft.com/office/powerpoint/2010/main" val="271299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E2182-3B8B-F447-9E2B-A5E3E36EF992}" type="datetime1">
              <a:rPr kumimoji="1" lang="ja-JP" altLang="en-US" smtClean="0"/>
              <a:t>2025/2/20</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AF5DCE-B5D9-4270-A798-AE941754E3AF}" type="slidenum">
              <a:rPr kumimoji="1" lang="ja-JP" altLang="en-US" smtClean="0"/>
              <a:pPr/>
              <a:t>‹#›</a:t>
            </a:fld>
            <a:endParaRPr kumimoji="1" lang="ja-JP" altLang="en-US"/>
          </a:p>
        </p:txBody>
      </p:sp>
      <p:sp>
        <p:nvSpPr>
          <p:cNvPr id="7" name="正方形/長方形 6">
            <a:extLst>
              <a:ext uri="{FF2B5EF4-FFF2-40B4-BE49-F238E27FC236}">
                <a16:creationId xmlns:a16="http://schemas.microsoft.com/office/drawing/2014/main" id="{244CED1D-BE31-A61E-0A64-BA6C04C2A5D0}"/>
              </a:ext>
            </a:extLst>
          </p:cNvPr>
          <p:cNvSpPr/>
          <p:nvPr userDrawn="1"/>
        </p:nvSpPr>
        <p:spPr>
          <a:xfrm>
            <a:off x="0" y="0"/>
            <a:ext cx="12192000" cy="7255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Tree>
    <p:extLst>
      <p:ext uri="{BB962C8B-B14F-4D97-AF65-F5344CB8AC3E}">
        <p14:creationId xmlns:p14="http://schemas.microsoft.com/office/powerpoint/2010/main" val="212187779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8" r:id="rId14"/>
    <p:sldLayoutId id="2147483690" r:id="rId15"/>
    <p:sldLayoutId id="2147483691" r:id="rId16"/>
    <p:sldLayoutId id="2147483692" r:id="rId17"/>
    <p:sldLayoutId id="2147483693" r:id="rId18"/>
    <p:sldLayoutId id="2147483665" r:id="rId19"/>
    <p:sldLayoutId id="2147483672" r:id="rId20"/>
    <p:sldLayoutId id="2147483694" r:id="rId2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 Id="rId9"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039107-5E53-ED3D-D6AC-8BB7A18B6334}"/>
              </a:ext>
            </a:extLst>
          </p:cNvPr>
          <p:cNvSpPr>
            <a:spLocks noGrp="1"/>
          </p:cNvSpPr>
          <p:nvPr>
            <p:ph type="ctrTitle"/>
          </p:nvPr>
        </p:nvSpPr>
        <p:spPr>
          <a:xfrm>
            <a:off x="981403" y="1372683"/>
            <a:ext cx="10229193" cy="2776407"/>
          </a:xfrm>
        </p:spPr>
        <p:txBody>
          <a:bodyPr>
            <a:noAutofit/>
          </a:bodyPr>
          <a:lstStyle/>
          <a:p>
            <a:r>
              <a:rPr lang="en-US" altLang="ja-JP" sz="4000" dirty="0"/>
              <a:t>22, 43, 86GHz</a:t>
            </a:r>
            <a:r>
              <a:rPr lang="ja-JP" altLang="en-US" sz="4000" dirty="0"/>
              <a:t>帯同時観測のための光学系設計</a:t>
            </a:r>
            <a:br>
              <a:rPr lang="en-US" altLang="ja-JP" sz="4000" dirty="0"/>
            </a:br>
            <a:r>
              <a:rPr lang="en-US" altLang="ja-JP" sz="4000" dirty="0"/>
              <a:t>Optical system design for simultaneous observations in the 22, 43 and 86 GHz bands</a:t>
            </a:r>
            <a:endParaRPr lang="ja-JP" altLang="en-US" sz="4000" dirty="0"/>
          </a:p>
        </p:txBody>
      </p:sp>
      <p:sp>
        <p:nvSpPr>
          <p:cNvPr id="3" name="字幕 2">
            <a:extLst>
              <a:ext uri="{FF2B5EF4-FFF2-40B4-BE49-F238E27FC236}">
                <a16:creationId xmlns:a16="http://schemas.microsoft.com/office/drawing/2014/main" id="{E7F1391F-D4F5-3A59-9F76-00A51C4E3FED}"/>
              </a:ext>
            </a:extLst>
          </p:cNvPr>
          <p:cNvSpPr>
            <a:spLocks noGrp="1"/>
          </p:cNvSpPr>
          <p:nvPr>
            <p:ph type="subTitle" idx="1"/>
          </p:nvPr>
        </p:nvSpPr>
        <p:spPr>
          <a:xfrm>
            <a:off x="2099816" y="4567822"/>
            <a:ext cx="8621110" cy="1191711"/>
          </a:xfrm>
        </p:spPr>
        <p:txBody>
          <a:bodyPr>
            <a:normAutofit/>
          </a:bodyPr>
          <a:lstStyle/>
          <a:p>
            <a:r>
              <a:rPr lang="ja-JP" altLang="en-US" sz="2000" dirty="0"/>
              <a:t>大阪府立大学　生命環境科学域理学類　物理科学</a:t>
            </a:r>
            <a:r>
              <a:rPr lang="ja-JP" altLang="en-US" sz="2000"/>
              <a:t>課程　電波天文学研究室</a:t>
            </a:r>
            <a:endParaRPr lang="en-US" altLang="ja-JP" sz="2000" dirty="0"/>
          </a:p>
          <a:p>
            <a:r>
              <a:rPr lang="en-US" altLang="ja-JP" sz="2000" dirty="0"/>
              <a:t>1211305061</a:t>
            </a:r>
            <a:r>
              <a:rPr lang="ja-JP" altLang="en-US" sz="2000" dirty="0"/>
              <a:t>　角</a:t>
            </a:r>
            <a:r>
              <a:rPr lang="ja-JP" altLang="en-US" sz="2000"/>
              <a:t>越　仰</a:t>
            </a:r>
            <a:r>
              <a:rPr lang="en-US" altLang="ja-JP" sz="2000" dirty="0"/>
              <a:t> </a:t>
            </a:r>
            <a:r>
              <a:rPr lang="en-US" altLang="ja-JP" sz="2000" dirty="0">
                <a:latin typeface="+mn-ea"/>
              </a:rPr>
              <a:t>(Ko </a:t>
            </a:r>
            <a:r>
              <a:rPr lang="en-US" altLang="ja-JP" sz="2000" dirty="0" err="1">
                <a:latin typeface="+mn-ea"/>
              </a:rPr>
              <a:t>Sumikoshi</a:t>
            </a:r>
            <a:r>
              <a:rPr lang="en-US" altLang="ja-JP" sz="2000" dirty="0">
                <a:latin typeface="+mn-ea"/>
              </a:rPr>
              <a:t>)</a:t>
            </a:r>
            <a:endParaRPr lang="ja-JP" altLang="en-US" sz="2000" dirty="0">
              <a:latin typeface="+mn-ea"/>
            </a:endParaRPr>
          </a:p>
        </p:txBody>
      </p:sp>
      <p:sp>
        <p:nvSpPr>
          <p:cNvPr id="8" name="スライド番号プレースホルダー 3">
            <a:extLst>
              <a:ext uri="{FF2B5EF4-FFF2-40B4-BE49-F238E27FC236}">
                <a16:creationId xmlns:a16="http://schemas.microsoft.com/office/drawing/2014/main" id="{F8AEFFB7-12A2-C81B-96F9-F883D5F2B3CA}"/>
              </a:ext>
            </a:extLst>
          </p:cNvPr>
          <p:cNvSpPr txBox="1">
            <a:spLocks/>
          </p:cNvSpPr>
          <p:nvPr/>
        </p:nvSpPr>
        <p:spPr>
          <a:xfrm>
            <a:off x="10720926" y="241147"/>
            <a:ext cx="2057400"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a:t>1</a:t>
            </a:r>
            <a:endParaRPr kumimoji="1" lang="ja-JP" altLang="en-US"/>
          </a:p>
        </p:txBody>
      </p:sp>
    </p:spTree>
    <p:extLst>
      <p:ext uri="{BB962C8B-B14F-4D97-AF65-F5344CB8AC3E}">
        <p14:creationId xmlns:p14="http://schemas.microsoft.com/office/powerpoint/2010/main" val="3129812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B22DE-CA3D-5EBE-703B-9749BAD519FF}"/>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B993E48-8D64-107C-0011-FD03F35869A6}"/>
              </a:ext>
            </a:extLst>
          </p:cNvPr>
          <p:cNvSpPr txBox="1">
            <a:spLocks/>
          </p:cNvSpPr>
          <p:nvPr/>
        </p:nvSpPr>
        <p:spPr>
          <a:xfrm>
            <a:off x="434706" y="623950"/>
            <a:ext cx="11625474" cy="5616922"/>
          </a:xfrm>
          <a:prstGeom prst="rect">
            <a:avLst/>
          </a:prstGeom>
          <a:noFill/>
        </p:spPr>
        <p:txBody>
          <a:bodyPr wrap="square" rtlCol="0">
            <a:spAutoFit/>
          </a:bodyPr>
          <a:lstStyle/>
          <a:p>
            <a:pPr>
              <a:lnSpc>
                <a:spcPct val="150000"/>
              </a:lnSpc>
            </a:pPr>
            <a:r>
              <a:rPr lang="ja-JP" altLang="en-US" sz="2800"/>
              <a:t>まとめ</a:t>
            </a:r>
            <a:endParaRPr lang="en-US" altLang="ja-JP" sz="2800" dirty="0"/>
          </a:p>
          <a:p>
            <a:r>
              <a:rPr lang="ja-JP" altLang="en-US" sz="2000"/>
              <a:t>スペースの最も狭い</a:t>
            </a:r>
            <a:r>
              <a:rPr lang="en-US" altLang="ja-JP" sz="2000" dirty="0"/>
              <a:t>W </a:t>
            </a:r>
            <a:r>
              <a:rPr lang="ja-JP" altLang="en-US" sz="2000"/>
              <a:t>バンドについて、エッジテーパを変えた</a:t>
            </a:r>
            <a:r>
              <a:rPr lang="en-US" altLang="ja-JP" sz="2000" dirty="0"/>
              <a:t>3</a:t>
            </a:r>
            <a:r>
              <a:rPr lang="ja-JP" altLang="en-US" sz="2000"/>
              <a:t>パターンの光学</a:t>
            </a:r>
            <a:r>
              <a:rPr lang="ja-JP" altLang="en-US" sz="2000" dirty="0"/>
              <a:t>系を設計</a:t>
            </a:r>
            <a:r>
              <a:rPr lang="ja-JP" altLang="en-US" sz="2000"/>
              <a:t>した。</a:t>
            </a:r>
            <a:endParaRPr lang="en-US" altLang="ja-JP" sz="2000" dirty="0"/>
          </a:p>
          <a:p>
            <a:r>
              <a:rPr lang="en-US" altLang="ja-JP" sz="2000" dirty="0"/>
              <a:t>	①86GHz </a:t>
            </a:r>
            <a:r>
              <a:rPr lang="ja-JP" altLang="en-US" sz="2000"/>
              <a:t>エッジテーパ</a:t>
            </a:r>
            <a:r>
              <a:rPr lang="en-US" altLang="ja-JP" sz="2000" dirty="0"/>
              <a:t>-30dB </a:t>
            </a:r>
            <a:r>
              <a:rPr lang="ja-JP" altLang="en-US" sz="2000"/>
              <a:t>が反射する光学系</a:t>
            </a:r>
            <a:endParaRPr lang="en-US" altLang="ja-JP" sz="2000" dirty="0"/>
          </a:p>
          <a:p>
            <a:r>
              <a:rPr lang="en-US" altLang="ja-JP" sz="2000" dirty="0"/>
              <a:t>	②86GHz </a:t>
            </a:r>
            <a:r>
              <a:rPr lang="ja-JP" altLang="en-US" sz="2000"/>
              <a:t>エッジテーパ</a:t>
            </a:r>
            <a:r>
              <a:rPr lang="en-US" altLang="ja-JP" sz="2000" dirty="0"/>
              <a:t> -20dB </a:t>
            </a:r>
            <a:r>
              <a:rPr lang="ja-JP" altLang="en-US" sz="2000"/>
              <a:t>が反射する光学系</a:t>
            </a:r>
            <a:endParaRPr lang="en-US" altLang="ja-JP" sz="2000" dirty="0"/>
          </a:p>
          <a:p>
            <a:r>
              <a:rPr lang="en-US" altLang="ja-JP" sz="2000" dirty="0"/>
              <a:t>	③86GHz </a:t>
            </a:r>
            <a:r>
              <a:rPr lang="ja-JP" altLang="en-US" sz="2000"/>
              <a:t>エッジテーパ</a:t>
            </a:r>
            <a:r>
              <a:rPr lang="en-US" altLang="ja-JP" sz="2000" dirty="0"/>
              <a:t>-22dB </a:t>
            </a:r>
            <a:r>
              <a:rPr lang="ja-JP" altLang="en-US" sz="2000"/>
              <a:t>が反射する光学系</a:t>
            </a:r>
            <a:endParaRPr lang="en-US" altLang="ja-JP" sz="2000" dirty="0"/>
          </a:p>
          <a:p>
            <a:r>
              <a:rPr lang="en-US" altLang="ja-JP" sz="2000" dirty="0"/>
              <a:t>③</a:t>
            </a:r>
            <a:r>
              <a:rPr lang="ja-JP" altLang="en-US" sz="2000"/>
              <a:t>の光学系はデュワー内径</a:t>
            </a:r>
            <a:r>
              <a:rPr lang="en-US" altLang="ja-JP" sz="2000" dirty="0"/>
              <a:t>479mm</a:t>
            </a:r>
            <a:r>
              <a:rPr lang="ja-JP" altLang="en-US" sz="2000"/>
              <a:t>内に収まり、</a:t>
            </a:r>
            <a:r>
              <a:rPr lang="en-US" altLang="ja-JP" sz="2000" dirty="0"/>
              <a:t>86GHz</a:t>
            </a:r>
            <a:r>
              <a:rPr lang="ja-JP" altLang="en-US" sz="2000"/>
              <a:t>での開口能率は最も高い。</a:t>
            </a:r>
            <a:endParaRPr lang="en-US" altLang="ja-JP" sz="2000" dirty="0"/>
          </a:p>
          <a:p>
            <a:pPr>
              <a:lnSpc>
                <a:spcPct val="150000"/>
              </a:lnSpc>
            </a:pPr>
            <a:endParaRPr lang="en-US" altLang="ja-JP" dirty="0"/>
          </a:p>
          <a:p>
            <a:pPr>
              <a:lnSpc>
                <a:spcPct val="150000"/>
              </a:lnSpc>
            </a:pPr>
            <a:endParaRPr lang="en-US" altLang="ja-JP" dirty="0"/>
          </a:p>
          <a:p>
            <a:pPr>
              <a:lnSpc>
                <a:spcPct val="150000"/>
              </a:lnSpc>
            </a:pPr>
            <a:endParaRPr lang="en-US" altLang="ja-JP" dirty="0"/>
          </a:p>
          <a:p>
            <a:pPr>
              <a:lnSpc>
                <a:spcPct val="150000"/>
              </a:lnSpc>
            </a:pPr>
            <a:endParaRPr lang="en-US" altLang="ja-JP" dirty="0"/>
          </a:p>
          <a:p>
            <a:pPr>
              <a:lnSpc>
                <a:spcPct val="150000"/>
              </a:lnSpc>
            </a:pPr>
            <a:endParaRPr lang="en-US" altLang="ja-JP" dirty="0"/>
          </a:p>
          <a:p>
            <a:pPr>
              <a:lnSpc>
                <a:spcPct val="150000"/>
              </a:lnSpc>
            </a:pPr>
            <a:r>
              <a:rPr lang="ja-JP" altLang="en-US" sz="2800" dirty="0"/>
              <a:t>今後</a:t>
            </a:r>
            <a:endParaRPr lang="en-US" altLang="ja-JP" sz="2800" dirty="0"/>
          </a:p>
          <a:p>
            <a:r>
              <a:rPr lang="ja-JP" altLang="en-US" sz="2000"/>
              <a:t>反射鏡やフィルターの位置を変えて設計する。</a:t>
            </a:r>
            <a:endParaRPr lang="en-US" altLang="ja-JP" sz="2000" dirty="0"/>
          </a:p>
          <a:p>
            <a:r>
              <a:rPr lang="ja-JP" altLang="en-US" sz="2000"/>
              <a:t>光学</a:t>
            </a:r>
            <a:r>
              <a:rPr lang="ja-JP" altLang="en-US" sz="2000" dirty="0"/>
              <a:t>系のアライメントの誤差を踏まえた開口能率等について検討する。</a:t>
            </a:r>
          </a:p>
        </p:txBody>
      </p:sp>
      <p:sp>
        <p:nvSpPr>
          <p:cNvPr id="6" name="テキスト ボックス 5">
            <a:extLst>
              <a:ext uri="{FF2B5EF4-FFF2-40B4-BE49-F238E27FC236}">
                <a16:creationId xmlns:a16="http://schemas.microsoft.com/office/drawing/2014/main" id="{ADA6308E-8F73-C6FD-54D3-36E380592FD5}"/>
              </a:ext>
            </a:extLst>
          </p:cNvPr>
          <p:cNvSpPr txBox="1"/>
          <p:nvPr/>
        </p:nvSpPr>
        <p:spPr>
          <a:xfrm>
            <a:off x="131820" y="150834"/>
            <a:ext cx="4276164" cy="523220"/>
          </a:xfrm>
          <a:prstGeom prst="rect">
            <a:avLst/>
          </a:prstGeom>
          <a:noFill/>
        </p:spPr>
        <p:txBody>
          <a:bodyPr wrap="square" rtlCol="0">
            <a:spAutoFit/>
          </a:bodyPr>
          <a:lstStyle/>
          <a:p>
            <a:r>
              <a:rPr lang="ja-JP" altLang="en-US" sz="2800">
                <a:solidFill>
                  <a:schemeClr val="bg1"/>
                </a:solidFill>
              </a:rPr>
              <a:t>まとめと今後</a:t>
            </a:r>
            <a:endParaRPr lang="ja-JP" altLang="en-US" sz="2800" dirty="0">
              <a:solidFill>
                <a:schemeClr val="bg1"/>
              </a:solidFill>
            </a:endParaRPr>
          </a:p>
        </p:txBody>
      </p:sp>
      <p:sp>
        <p:nvSpPr>
          <p:cNvPr id="7" name="スライド番号プレースホルダー 3">
            <a:extLst>
              <a:ext uri="{FF2B5EF4-FFF2-40B4-BE49-F238E27FC236}">
                <a16:creationId xmlns:a16="http://schemas.microsoft.com/office/drawing/2014/main" id="{5AD69C14-7CE6-90B7-5D2C-8F2A486DB96D}"/>
              </a:ext>
            </a:extLst>
          </p:cNvPr>
          <p:cNvSpPr txBox="1">
            <a:spLocks/>
          </p:cNvSpPr>
          <p:nvPr/>
        </p:nvSpPr>
        <p:spPr>
          <a:xfrm>
            <a:off x="10720926" y="241147"/>
            <a:ext cx="906992" cy="385524"/>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a:t>10</a:t>
            </a:r>
            <a:endParaRPr kumimoji="1" lang="ja-JP" altLang="en-US"/>
          </a:p>
        </p:txBody>
      </p:sp>
      <p:graphicFrame>
        <p:nvGraphicFramePr>
          <p:cNvPr id="8" name="表 7">
            <a:extLst>
              <a:ext uri="{FF2B5EF4-FFF2-40B4-BE49-F238E27FC236}">
                <a16:creationId xmlns:a16="http://schemas.microsoft.com/office/drawing/2014/main" id="{CF511CBF-6310-BFE6-A679-861A8C4DCAFC}"/>
              </a:ext>
            </a:extLst>
          </p:cNvPr>
          <p:cNvGraphicFramePr>
            <a:graphicFrameLocks noGrp="1"/>
          </p:cNvGraphicFramePr>
          <p:nvPr/>
        </p:nvGraphicFramePr>
        <p:xfrm>
          <a:off x="2960370" y="2913561"/>
          <a:ext cx="3866775" cy="1737360"/>
        </p:xfrm>
        <a:graphic>
          <a:graphicData uri="http://schemas.openxmlformats.org/drawingml/2006/table">
            <a:tbl>
              <a:tblPr firstRow="1" bandRow="1">
                <a:tableStyleId>{5C22544A-7EE6-4342-B048-85BDC9FD1C3A}</a:tableStyleId>
              </a:tblPr>
              <a:tblGrid>
                <a:gridCol w="1127874">
                  <a:extLst>
                    <a:ext uri="{9D8B030D-6E8A-4147-A177-3AD203B41FA5}">
                      <a16:colId xmlns:a16="http://schemas.microsoft.com/office/drawing/2014/main" val="3583201031"/>
                    </a:ext>
                  </a:extLst>
                </a:gridCol>
                <a:gridCol w="1561538">
                  <a:extLst>
                    <a:ext uri="{9D8B030D-6E8A-4147-A177-3AD203B41FA5}">
                      <a16:colId xmlns:a16="http://schemas.microsoft.com/office/drawing/2014/main" val="1932976879"/>
                    </a:ext>
                  </a:extLst>
                </a:gridCol>
                <a:gridCol w="1177363">
                  <a:extLst>
                    <a:ext uri="{9D8B030D-6E8A-4147-A177-3AD203B41FA5}">
                      <a16:colId xmlns:a16="http://schemas.microsoft.com/office/drawing/2014/main" val="616012385"/>
                    </a:ext>
                  </a:extLst>
                </a:gridCol>
              </a:tblGrid>
              <a:tr h="562153">
                <a:tc>
                  <a:txBody>
                    <a:bodyPr/>
                    <a:lstStyle/>
                    <a:p>
                      <a:pPr algn="ctr"/>
                      <a:r>
                        <a:rPr kumimoji="1" lang="ja-JP" altLang="en-US"/>
                        <a:t>パターン</a:t>
                      </a:r>
                    </a:p>
                  </a:txBody>
                  <a:tcPr/>
                </a:tc>
                <a:tc>
                  <a:txBody>
                    <a:bodyPr/>
                    <a:lstStyle/>
                    <a:p>
                      <a:pPr algn="ctr"/>
                      <a:r>
                        <a:rPr kumimoji="1" lang="ja-JP" altLang="en-US"/>
                        <a:t>エッジテーパ</a:t>
                      </a:r>
                      <a:r>
                        <a:rPr kumimoji="1" lang="en-US" altLang="ja-JP" dirty="0"/>
                        <a:t> [dB]</a:t>
                      </a:r>
                      <a:endParaRPr kumimoji="1" lang="ja-JP" altLang="en-US"/>
                    </a:p>
                  </a:txBody>
                  <a:tcPr/>
                </a:tc>
                <a:tc>
                  <a:txBody>
                    <a:bodyPr/>
                    <a:lstStyle/>
                    <a:p>
                      <a:pPr algn="ctr"/>
                      <a:r>
                        <a:rPr kumimoji="1" lang="ja-JP" altLang="en-US"/>
                        <a:t>開口能率</a:t>
                      </a:r>
                      <a:r>
                        <a:rPr kumimoji="1" lang="en-US" altLang="ja-JP" dirty="0"/>
                        <a:t> [%]</a:t>
                      </a:r>
                      <a:endParaRPr kumimoji="1" lang="ja-JP" altLang="en-US"/>
                    </a:p>
                  </a:txBody>
                  <a:tcPr/>
                </a:tc>
                <a:extLst>
                  <a:ext uri="{0D108BD9-81ED-4DB2-BD59-A6C34878D82A}">
                    <a16:rowId xmlns:a16="http://schemas.microsoft.com/office/drawing/2014/main" val="4054563705"/>
                  </a:ext>
                </a:extLst>
              </a:tr>
              <a:tr h="362311">
                <a:tc>
                  <a:txBody>
                    <a:bodyPr/>
                    <a:lstStyle/>
                    <a:p>
                      <a:pPr algn="ctr"/>
                      <a:r>
                        <a:rPr kumimoji="1" lang="en-US" altLang="ja-JP" dirty="0"/>
                        <a:t>①</a:t>
                      </a:r>
                      <a:endParaRPr kumimoji="1" lang="ja-JP" altLang="en-US"/>
                    </a:p>
                  </a:txBody>
                  <a:tcPr/>
                </a:tc>
                <a:tc>
                  <a:txBody>
                    <a:bodyPr/>
                    <a:lstStyle/>
                    <a:p>
                      <a:pPr algn="ctr"/>
                      <a:r>
                        <a:rPr kumimoji="1" lang="en-US" altLang="ja-JP" dirty="0"/>
                        <a:t>–30</a:t>
                      </a:r>
                      <a:endParaRPr kumimoji="1" lang="ja-JP" altLang="en-US"/>
                    </a:p>
                  </a:txBody>
                  <a:tcPr/>
                </a:tc>
                <a:tc>
                  <a:txBody>
                    <a:bodyPr/>
                    <a:lstStyle/>
                    <a:p>
                      <a:pPr algn="ctr"/>
                      <a:r>
                        <a:rPr kumimoji="1" lang="en-US" altLang="ja-JP" dirty="0"/>
                        <a:t>60.3</a:t>
                      </a:r>
                      <a:endParaRPr kumimoji="1" lang="ja-JP" altLang="en-US"/>
                    </a:p>
                  </a:txBody>
                  <a:tcPr/>
                </a:tc>
                <a:extLst>
                  <a:ext uri="{0D108BD9-81ED-4DB2-BD59-A6C34878D82A}">
                    <a16:rowId xmlns:a16="http://schemas.microsoft.com/office/drawing/2014/main" val="1130069070"/>
                  </a:ext>
                </a:extLst>
              </a:tr>
              <a:tr h="362311">
                <a:tc>
                  <a:txBody>
                    <a:bodyPr/>
                    <a:lstStyle/>
                    <a:p>
                      <a:pPr algn="ctr"/>
                      <a:r>
                        <a:rPr kumimoji="1" lang="en-US" altLang="ja-JP" dirty="0"/>
                        <a:t>②</a:t>
                      </a:r>
                      <a:endParaRPr kumimoji="1" lang="ja-JP" altLang="en-US"/>
                    </a:p>
                  </a:txBody>
                  <a:tcPr/>
                </a:tc>
                <a:tc>
                  <a:txBody>
                    <a:bodyPr/>
                    <a:lstStyle/>
                    <a:p>
                      <a:pPr algn="ctr"/>
                      <a:r>
                        <a:rPr kumimoji="1" lang="en-US" altLang="ja-JP" dirty="0"/>
                        <a:t>–20</a:t>
                      </a:r>
                      <a:endParaRPr kumimoji="1" lang="ja-JP" altLang="en-US"/>
                    </a:p>
                  </a:txBody>
                  <a:tcPr/>
                </a:tc>
                <a:tc>
                  <a:txBody>
                    <a:bodyPr/>
                    <a:lstStyle/>
                    <a:p>
                      <a:pPr algn="ctr"/>
                      <a:r>
                        <a:rPr kumimoji="1" lang="en-US" altLang="ja-JP" dirty="0"/>
                        <a:t>58.7</a:t>
                      </a:r>
                      <a:endParaRPr kumimoji="1" lang="ja-JP" altLang="en-US"/>
                    </a:p>
                  </a:txBody>
                  <a:tcPr/>
                </a:tc>
                <a:extLst>
                  <a:ext uri="{0D108BD9-81ED-4DB2-BD59-A6C34878D82A}">
                    <a16:rowId xmlns:a16="http://schemas.microsoft.com/office/drawing/2014/main" val="756313477"/>
                  </a:ext>
                </a:extLst>
              </a:tr>
              <a:tr h="362311">
                <a:tc>
                  <a:txBody>
                    <a:bodyPr/>
                    <a:lstStyle/>
                    <a:p>
                      <a:pPr algn="ctr"/>
                      <a:r>
                        <a:rPr kumimoji="1" lang="en-US" altLang="ja-JP" dirty="0"/>
                        <a:t>③</a:t>
                      </a:r>
                      <a:endParaRPr kumimoji="1" lang="ja-JP" altLang="en-US"/>
                    </a:p>
                  </a:txBody>
                  <a:tcPr/>
                </a:tc>
                <a:tc>
                  <a:txBody>
                    <a:bodyPr/>
                    <a:lstStyle/>
                    <a:p>
                      <a:pPr algn="ctr"/>
                      <a:r>
                        <a:rPr kumimoji="1" lang="en-US" altLang="ja-JP" dirty="0"/>
                        <a:t>–22</a:t>
                      </a:r>
                      <a:endParaRPr kumimoji="1" lang="ja-JP" altLang="en-US"/>
                    </a:p>
                  </a:txBody>
                  <a:tcPr/>
                </a:tc>
                <a:tc>
                  <a:txBody>
                    <a:bodyPr/>
                    <a:lstStyle/>
                    <a:p>
                      <a:pPr algn="ctr"/>
                      <a:r>
                        <a:rPr kumimoji="1" lang="en-US" altLang="ja-JP" dirty="0"/>
                        <a:t>61.1</a:t>
                      </a:r>
                      <a:endParaRPr kumimoji="1" lang="ja-JP" altLang="en-US"/>
                    </a:p>
                  </a:txBody>
                  <a:tcPr/>
                </a:tc>
                <a:extLst>
                  <a:ext uri="{0D108BD9-81ED-4DB2-BD59-A6C34878D82A}">
                    <a16:rowId xmlns:a16="http://schemas.microsoft.com/office/drawing/2014/main" val="1677336701"/>
                  </a:ext>
                </a:extLst>
              </a:tr>
            </a:tbl>
          </a:graphicData>
        </a:graphic>
      </p:graphicFrame>
      <p:sp>
        <p:nvSpPr>
          <p:cNvPr id="10" name="テキスト ボックス 9">
            <a:extLst>
              <a:ext uri="{FF2B5EF4-FFF2-40B4-BE49-F238E27FC236}">
                <a16:creationId xmlns:a16="http://schemas.microsoft.com/office/drawing/2014/main" id="{68E112E0-8510-08C5-396C-B2634BFC9CBB}"/>
              </a:ext>
            </a:extLst>
          </p:cNvPr>
          <p:cNvSpPr txBox="1"/>
          <p:nvPr/>
        </p:nvSpPr>
        <p:spPr>
          <a:xfrm>
            <a:off x="2060855" y="4650921"/>
            <a:ext cx="5989839" cy="369332"/>
          </a:xfrm>
          <a:prstGeom prst="rect">
            <a:avLst/>
          </a:prstGeom>
          <a:noFill/>
        </p:spPr>
        <p:txBody>
          <a:bodyPr wrap="square" rtlCol="0">
            <a:spAutoFit/>
          </a:bodyPr>
          <a:lstStyle/>
          <a:p>
            <a:r>
              <a:rPr kumimoji="1" lang="ja-JP" altLang="en-US"/>
              <a:t>それぞれの光学系の</a:t>
            </a:r>
            <a:r>
              <a:rPr kumimoji="1" lang="en-US" altLang="ja-JP" dirty="0"/>
              <a:t>86GHz</a:t>
            </a:r>
            <a:r>
              <a:rPr kumimoji="1" lang="ja-JP" altLang="en-US"/>
              <a:t>でのエッジテーパと開口能率</a:t>
            </a:r>
          </a:p>
        </p:txBody>
      </p:sp>
      <p:graphicFrame>
        <p:nvGraphicFramePr>
          <p:cNvPr id="9" name="表 8">
            <a:extLst>
              <a:ext uri="{FF2B5EF4-FFF2-40B4-BE49-F238E27FC236}">
                <a16:creationId xmlns:a16="http://schemas.microsoft.com/office/drawing/2014/main" id="{20B017D0-3D12-C398-F7E0-66834F8E6A4F}"/>
              </a:ext>
            </a:extLst>
          </p:cNvPr>
          <p:cNvGraphicFramePr>
            <a:graphicFrameLocks noGrp="1"/>
          </p:cNvGraphicFramePr>
          <p:nvPr>
            <p:extLst>
              <p:ext uri="{D42A27DB-BD31-4B8C-83A1-F6EECF244321}">
                <p14:modId xmlns:p14="http://schemas.microsoft.com/office/powerpoint/2010/main" val="1190083942"/>
              </p:ext>
            </p:extLst>
          </p:nvPr>
        </p:nvGraphicFramePr>
        <p:xfrm>
          <a:off x="-4609432" y="-1330732"/>
          <a:ext cx="3656531" cy="754380"/>
        </p:xfrm>
        <a:graphic>
          <a:graphicData uri="http://schemas.openxmlformats.org/drawingml/2006/table">
            <a:tbl>
              <a:tblPr firstRow="1" bandRow="1">
                <a:tableStyleId>{5C22544A-7EE6-4342-B048-85BDC9FD1C3A}</a:tableStyleId>
              </a:tblPr>
              <a:tblGrid>
                <a:gridCol w="865205">
                  <a:extLst>
                    <a:ext uri="{9D8B030D-6E8A-4147-A177-3AD203B41FA5}">
                      <a16:colId xmlns:a16="http://schemas.microsoft.com/office/drawing/2014/main" val="1595936952"/>
                    </a:ext>
                  </a:extLst>
                </a:gridCol>
                <a:gridCol w="895149">
                  <a:extLst>
                    <a:ext uri="{9D8B030D-6E8A-4147-A177-3AD203B41FA5}">
                      <a16:colId xmlns:a16="http://schemas.microsoft.com/office/drawing/2014/main" val="2973315658"/>
                    </a:ext>
                  </a:extLst>
                </a:gridCol>
                <a:gridCol w="972152">
                  <a:extLst>
                    <a:ext uri="{9D8B030D-6E8A-4147-A177-3AD203B41FA5}">
                      <a16:colId xmlns:a16="http://schemas.microsoft.com/office/drawing/2014/main" val="1981488321"/>
                    </a:ext>
                  </a:extLst>
                </a:gridCol>
                <a:gridCol w="924025">
                  <a:extLst>
                    <a:ext uri="{9D8B030D-6E8A-4147-A177-3AD203B41FA5}">
                      <a16:colId xmlns:a16="http://schemas.microsoft.com/office/drawing/2014/main" val="739782180"/>
                    </a:ext>
                  </a:extLst>
                </a:gridCol>
              </a:tblGrid>
              <a:tr h="174407">
                <a:tc>
                  <a:txBody>
                    <a:bodyPr/>
                    <a:lstStyle/>
                    <a:p>
                      <a:pPr algn="ctr"/>
                      <a:endParaRPr kumimoji="1" lang="ja-JP" altLang="en-US" sz="1050"/>
                    </a:p>
                  </a:txBody>
                  <a:tcPr/>
                </a:tc>
                <a:tc>
                  <a:txBody>
                    <a:bodyPr/>
                    <a:lstStyle/>
                    <a:p>
                      <a:pPr algn="ctr"/>
                      <a:r>
                        <a:rPr kumimoji="1" lang="en-US" altLang="ja-JP" sz="1050" dirty="0"/>
                        <a:t>22GHz</a:t>
                      </a:r>
                      <a:endParaRPr kumimoji="1" lang="ja-JP" altLang="en-US" sz="1050"/>
                    </a:p>
                  </a:txBody>
                  <a:tcPr/>
                </a:tc>
                <a:tc>
                  <a:txBody>
                    <a:bodyPr/>
                    <a:lstStyle/>
                    <a:p>
                      <a:pPr algn="ctr"/>
                      <a:r>
                        <a:rPr kumimoji="1" lang="en-US" altLang="ja-JP" sz="1050" dirty="0"/>
                        <a:t>43GHz</a:t>
                      </a:r>
                      <a:endParaRPr kumimoji="1" lang="ja-JP" altLang="en-US" sz="1050"/>
                    </a:p>
                  </a:txBody>
                  <a:tcPr/>
                </a:tc>
                <a:tc>
                  <a:txBody>
                    <a:bodyPr/>
                    <a:lstStyle/>
                    <a:p>
                      <a:pPr algn="ctr"/>
                      <a:r>
                        <a:rPr kumimoji="1" lang="en-US" altLang="ja-JP" sz="1050" dirty="0"/>
                        <a:t>86GHz</a:t>
                      </a:r>
                      <a:endParaRPr kumimoji="1" lang="ja-JP" altLang="en-US" sz="1050"/>
                    </a:p>
                  </a:txBody>
                  <a:tcPr/>
                </a:tc>
                <a:extLst>
                  <a:ext uri="{0D108BD9-81ED-4DB2-BD59-A6C34878D82A}">
                    <a16:rowId xmlns:a16="http://schemas.microsoft.com/office/drawing/2014/main" val="2420352719"/>
                  </a:ext>
                </a:extLst>
              </a:tr>
              <a:tr h="174407">
                <a:tc>
                  <a:txBody>
                    <a:bodyPr/>
                    <a:lstStyle/>
                    <a:p>
                      <a:pPr algn="ctr"/>
                      <a:r>
                        <a:rPr kumimoji="1" lang="ja-JP" altLang="en-US" sz="1050"/>
                        <a:t>光学系</a:t>
                      </a:r>
                      <a:r>
                        <a:rPr kumimoji="1" lang="en-US" altLang="ja-JP" sz="1050" dirty="0"/>
                        <a:t>#1</a:t>
                      </a:r>
                      <a:endParaRPr kumimoji="1" lang="ja-JP" altLang="en-US" sz="1050"/>
                    </a:p>
                  </a:txBody>
                  <a:tcPr/>
                </a:tc>
                <a:tc>
                  <a:txBody>
                    <a:bodyPr/>
                    <a:lstStyle/>
                    <a:p>
                      <a:pPr algn="ctr"/>
                      <a:r>
                        <a:rPr kumimoji="1" lang="en-US" altLang="ja-JP" sz="1050" dirty="0"/>
                        <a:t>81.5015</a:t>
                      </a:r>
                    </a:p>
                  </a:txBody>
                  <a:tcPr/>
                </a:tc>
                <a:tc>
                  <a:txBody>
                    <a:bodyPr/>
                    <a:lstStyle/>
                    <a:p>
                      <a:pPr algn="ctr"/>
                      <a:r>
                        <a:rPr kumimoji="1" lang="en-US" altLang="ja-JP" sz="1050" dirty="0"/>
                        <a:t>87.4387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t>93.208</a:t>
                      </a:r>
                    </a:p>
                  </a:txBody>
                  <a:tcPr/>
                </a:tc>
                <a:extLst>
                  <a:ext uri="{0D108BD9-81ED-4DB2-BD59-A6C34878D82A}">
                    <a16:rowId xmlns:a16="http://schemas.microsoft.com/office/drawing/2014/main" val="19085840"/>
                  </a:ext>
                </a:extLst>
              </a:tr>
              <a:tr h="174407">
                <a:tc>
                  <a:txBody>
                    <a:bodyPr/>
                    <a:lstStyle/>
                    <a:p>
                      <a:pPr algn="ctr"/>
                      <a:r>
                        <a:rPr kumimoji="1" lang="ja-JP" altLang="en-US" sz="1050"/>
                        <a:t>光学系</a:t>
                      </a:r>
                      <a:r>
                        <a:rPr kumimoji="1" lang="en-US" altLang="ja-JP" sz="1050" dirty="0"/>
                        <a:t>#2</a:t>
                      </a:r>
                      <a:endParaRPr kumimoji="1" lang="ja-JP" altLang="en-US" sz="105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t>81.5338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t>87.496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t>93.1744</a:t>
                      </a:r>
                    </a:p>
                  </a:txBody>
                  <a:tcPr/>
                </a:tc>
                <a:extLst>
                  <a:ext uri="{0D108BD9-81ED-4DB2-BD59-A6C34878D82A}">
                    <a16:rowId xmlns:a16="http://schemas.microsoft.com/office/drawing/2014/main" val="4172606960"/>
                  </a:ext>
                </a:extLst>
              </a:tr>
            </a:tbl>
          </a:graphicData>
        </a:graphic>
      </p:graphicFrame>
      <p:graphicFrame>
        <p:nvGraphicFramePr>
          <p:cNvPr id="11" name="表 10">
            <a:extLst>
              <a:ext uri="{FF2B5EF4-FFF2-40B4-BE49-F238E27FC236}">
                <a16:creationId xmlns:a16="http://schemas.microsoft.com/office/drawing/2014/main" id="{3EF203A0-628F-7172-02BA-9B7D53B5ECD8}"/>
              </a:ext>
            </a:extLst>
          </p:cNvPr>
          <p:cNvGraphicFramePr>
            <a:graphicFrameLocks noGrp="1"/>
          </p:cNvGraphicFramePr>
          <p:nvPr>
            <p:extLst>
              <p:ext uri="{D42A27DB-BD31-4B8C-83A1-F6EECF244321}">
                <p14:modId xmlns:p14="http://schemas.microsoft.com/office/powerpoint/2010/main" val="148548094"/>
              </p:ext>
            </p:extLst>
          </p:nvPr>
        </p:nvGraphicFramePr>
        <p:xfrm>
          <a:off x="-4609433" y="-320472"/>
          <a:ext cx="3627656" cy="754380"/>
        </p:xfrm>
        <a:graphic>
          <a:graphicData uri="http://schemas.openxmlformats.org/drawingml/2006/table">
            <a:tbl>
              <a:tblPr firstRow="1" bandRow="1">
                <a:tableStyleId>{5C22544A-7EE6-4342-B048-85BDC9FD1C3A}</a:tableStyleId>
              </a:tblPr>
              <a:tblGrid>
                <a:gridCol w="874831">
                  <a:extLst>
                    <a:ext uri="{9D8B030D-6E8A-4147-A177-3AD203B41FA5}">
                      <a16:colId xmlns:a16="http://schemas.microsoft.com/office/drawing/2014/main" val="1595936952"/>
                    </a:ext>
                  </a:extLst>
                </a:gridCol>
                <a:gridCol w="895149">
                  <a:extLst>
                    <a:ext uri="{9D8B030D-6E8A-4147-A177-3AD203B41FA5}">
                      <a16:colId xmlns:a16="http://schemas.microsoft.com/office/drawing/2014/main" val="2973315658"/>
                    </a:ext>
                  </a:extLst>
                </a:gridCol>
                <a:gridCol w="952901">
                  <a:extLst>
                    <a:ext uri="{9D8B030D-6E8A-4147-A177-3AD203B41FA5}">
                      <a16:colId xmlns:a16="http://schemas.microsoft.com/office/drawing/2014/main" val="1981488321"/>
                    </a:ext>
                  </a:extLst>
                </a:gridCol>
                <a:gridCol w="904775">
                  <a:extLst>
                    <a:ext uri="{9D8B030D-6E8A-4147-A177-3AD203B41FA5}">
                      <a16:colId xmlns:a16="http://schemas.microsoft.com/office/drawing/2014/main" val="739782180"/>
                    </a:ext>
                  </a:extLst>
                </a:gridCol>
              </a:tblGrid>
              <a:tr h="233845">
                <a:tc>
                  <a:txBody>
                    <a:bodyPr/>
                    <a:lstStyle/>
                    <a:p>
                      <a:pPr algn="ctr"/>
                      <a:endParaRPr kumimoji="1" lang="ja-JP" altLang="en-US" sz="1050"/>
                    </a:p>
                  </a:txBody>
                  <a:tcPr/>
                </a:tc>
                <a:tc>
                  <a:txBody>
                    <a:bodyPr/>
                    <a:lstStyle/>
                    <a:p>
                      <a:pPr algn="ctr"/>
                      <a:r>
                        <a:rPr kumimoji="1" lang="en-US" altLang="ja-JP" sz="1050" dirty="0"/>
                        <a:t>22GHz</a:t>
                      </a:r>
                      <a:endParaRPr kumimoji="1" lang="ja-JP" altLang="en-US" sz="1050"/>
                    </a:p>
                  </a:txBody>
                  <a:tcPr/>
                </a:tc>
                <a:tc>
                  <a:txBody>
                    <a:bodyPr/>
                    <a:lstStyle/>
                    <a:p>
                      <a:pPr algn="ctr"/>
                      <a:r>
                        <a:rPr kumimoji="1" lang="en-US" altLang="ja-JP" sz="1050" dirty="0"/>
                        <a:t>43GHz</a:t>
                      </a:r>
                      <a:endParaRPr kumimoji="1" lang="ja-JP" altLang="en-US" sz="1050"/>
                    </a:p>
                  </a:txBody>
                  <a:tcPr/>
                </a:tc>
                <a:tc>
                  <a:txBody>
                    <a:bodyPr/>
                    <a:lstStyle/>
                    <a:p>
                      <a:pPr algn="ctr"/>
                      <a:r>
                        <a:rPr kumimoji="1" lang="en-US" altLang="ja-JP" sz="1050" dirty="0"/>
                        <a:t>86GHz</a:t>
                      </a:r>
                      <a:endParaRPr kumimoji="1" lang="ja-JP" altLang="en-US" sz="1050"/>
                    </a:p>
                  </a:txBody>
                  <a:tcPr/>
                </a:tc>
                <a:extLst>
                  <a:ext uri="{0D108BD9-81ED-4DB2-BD59-A6C34878D82A}">
                    <a16:rowId xmlns:a16="http://schemas.microsoft.com/office/drawing/2014/main" val="2420352719"/>
                  </a:ext>
                </a:extLst>
              </a:tr>
              <a:tr h="194140">
                <a:tc>
                  <a:txBody>
                    <a:bodyPr/>
                    <a:lstStyle/>
                    <a:p>
                      <a:pPr algn="ctr"/>
                      <a:r>
                        <a:rPr kumimoji="1" lang="ja-JP" altLang="en-US" sz="1050"/>
                        <a:t>光学系</a:t>
                      </a:r>
                      <a:r>
                        <a:rPr kumimoji="1" lang="en-US" altLang="ja-JP" sz="1050" dirty="0"/>
                        <a:t>#1</a:t>
                      </a:r>
                      <a:endParaRPr kumimoji="1" lang="ja-JP" altLang="en-US" sz="1050"/>
                    </a:p>
                  </a:txBody>
                  <a:tcPr/>
                </a:tc>
                <a:tc>
                  <a:txBody>
                    <a:bodyPr/>
                    <a:lstStyle/>
                    <a:p>
                      <a:pPr algn="ctr"/>
                      <a:r>
                        <a:rPr kumimoji="1" lang="en-US" altLang="ja-JP" sz="1050" dirty="0"/>
                        <a:t>63.0</a:t>
                      </a:r>
                    </a:p>
                  </a:txBody>
                  <a:tcPr/>
                </a:tc>
                <a:tc>
                  <a:txBody>
                    <a:bodyPr/>
                    <a:lstStyle/>
                    <a:p>
                      <a:pPr algn="ctr"/>
                      <a:r>
                        <a:rPr kumimoji="1" lang="en-US" altLang="ja-JP" sz="1050" dirty="0"/>
                        <a:t>64.6</a:t>
                      </a:r>
                    </a:p>
                  </a:txBody>
                  <a:tcPr/>
                </a:tc>
                <a:tc>
                  <a:txBody>
                    <a:bodyPr/>
                    <a:lstStyle/>
                    <a:p>
                      <a:pPr algn="ctr"/>
                      <a:r>
                        <a:rPr kumimoji="1" lang="en-US" altLang="ja-JP" sz="1050" dirty="0"/>
                        <a:t>61.1</a:t>
                      </a:r>
                    </a:p>
                  </a:txBody>
                  <a:tcPr/>
                </a:tc>
                <a:extLst>
                  <a:ext uri="{0D108BD9-81ED-4DB2-BD59-A6C34878D82A}">
                    <a16:rowId xmlns:a16="http://schemas.microsoft.com/office/drawing/2014/main" val="19085840"/>
                  </a:ext>
                </a:extLst>
              </a:tr>
              <a:tr h="154436">
                <a:tc>
                  <a:txBody>
                    <a:bodyPr/>
                    <a:lstStyle/>
                    <a:p>
                      <a:pPr algn="ctr"/>
                      <a:r>
                        <a:rPr kumimoji="1" lang="ja-JP" altLang="en-US" sz="1050"/>
                        <a:t>光学系</a:t>
                      </a:r>
                      <a:r>
                        <a:rPr kumimoji="1" lang="en-US" altLang="ja-JP" sz="1050" dirty="0"/>
                        <a:t>#2</a:t>
                      </a:r>
                      <a:endParaRPr kumimoji="1" lang="ja-JP" altLang="en-US" sz="1050"/>
                    </a:p>
                  </a:txBody>
                  <a:tcPr/>
                </a:tc>
                <a:tc>
                  <a:txBody>
                    <a:bodyPr/>
                    <a:lstStyle/>
                    <a:p>
                      <a:pPr algn="ctr"/>
                      <a:r>
                        <a:rPr kumimoji="1" lang="en-US" altLang="ja-JP" sz="1050" dirty="0"/>
                        <a:t>63.5</a:t>
                      </a:r>
                      <a:endParaRPr kumimoji="1" lang="ja-JP" altLang="en-US" sz="1050"/>
                    </a:p>
                  </a:txBody>
                  <a:tcPr/>
                </a:tc>
                <a:tc>
                  <a:txBody>
                    <a:bodyPr/>
                    <a:lstStyle/>
                    <a:p>
                      <a:pPr algn="ctr"/>
                      <a:r>
                        <a:rPr kumimoji="1" lang="en-US" altLang="ja-JP" sz="1050" dirty="0"/>
                        <a:t>65.6</a:t>
                      </a:r>
                      <a:endParaRPr kumimoji="1" lang="ja-JP" altLang="en-US" sz="1050"/>
                    </a:p>
                  </a:txBody>
                  <a:tcPr/>
                </a:tc>
                <a:tc>
                  <a:txBody>
                    <a:bodyPr/>
                    <a:lstStyle/>
                    <a:p>
                      <a:pPr algn="ctr"/>
                      <a:r>
                        <a:rPr kumimoji="1" lang="en-US" altLang="ja-JP" sz="1050" dirty="0"/>
                        <a:t>60.6</a:t>
                      </a:r>
                      <a:endParaRPr kumimoji="1" lang="ja-JP" altLang="en-US" sz="1050"/>
                    </a:p>
                  </a:txBody>
                  <a:tcPr/>
                </a:tc>
                <a:extLst>
                  <a:ext uri="{0D108BD9-81ED-4DB2-BD59-A6C34878D82A}">
                    <a16:rowId xmlns:a16="http://schemas.microsoft.com/office/drawing/2014/main" val="4172606960"/>
                  </a:ext>
                </a:extLst>
              </a:tr>
            </a:tbl>
          </a:graphicData>
        </a:graphic>
      </p:graphicFrame>
    </p:spTree>
    <p:extLst>
      <p:ext uri="{BB962C8B-B14F-4D97-AF65-F5344CB8AC3E}">
        <p14:creationId xmlns:p14="http://schemas.microsoft.com/office/powerpoint/2010/main" val="4120123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CE8B02F6-B05D-983C-EE3A-7305A490E17A}"/>
              </a:ext>
            </a:extLst>
          </p:cNvPr>
          <p:cNvSpPr txBox="1"/>
          <p:nvPr/>
        </p:nvSpPr>
        <p:spPr>
          <a:xfrm>
            <a:off x="289560" y="994646"/>
            <a:ext cx="11673840" cy="400110"/>
          </a:xfrm>
          <a:prstGeom prst="rect">
            <a:avLst/>
          </a:prstGeom>
          <a:noFill/>
        </p:spPr>
        <p:txBody>
          <a:bodyPr wrap="square" rtlCol="0">
            <a:spAutoFit/>
          </a:bodyPr>
          <a:lstStyle/>
          <a:p>
            <a:r>
              <a:rPr kumimoji="1" lang="en-US" altLang="ja-JP" sz="2000" dirty="0"/>
              <a:t>VLBI</a:t>
            </a:r>
            <a:r>
              <a:rPr kumimoji="1" lang="ja-JP" altLang="en-US" sz="2000"/>
              <a:t>観測では離れた位置にあるアンテナを複数台用いて、高分解能での観測を行うことが可能である。</a:t>
            </a:r>
            <a:endParaRPr kumimoji="1" lang="en-US" altLang="ja-JP" sz="2000" dirty="0"/>
          </a:p>
        </p:txBody>
      </p:sp>
      <p:pic>
        <p:nvPicPr>
          <p:cNvPr id="8" name="図 7" descr="テーブル, 座る, 写真, カップ が含まれている画像&#10;&#10;自動的に生成された説明">
            <a:extLst>
              <a:ext uri="{FF2B5EF4-FFF2-40B4-BE49-F238E27FC236}">
                <a16:creationId xmlns:a16="http://schemas.microsoft.com/office/drawing/2014/main" id="{9122B987-E9E1-49A1-8D47-A737CC10B4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259" y="1857349"/>
            <a:ext cx="6522006" cy="3143302"/>
          </a:xfrm>
          <a:prstGeom prst="rect">
            <a:avLst/>
          </a:prstGeom>
        </p:spPr>
      </p:pic>
      <p:sp>
        <p:nvSpPr>
          <p:cNvPr id="9" name="テキスト ボックス 8">
            <a:extLst>
              <a:ext uri="{FF2B5EF4-FFF2-40B4-BE49-F238E27FC236}">
                <a16:creationId xmlns:a16="http://schemas.microsoft.com/office/drawing/2014/main" id="{933675B5-ACC9-6FE7-177A-24AAFCEBB08E}"/>
              </a:ext>
            </a:extLst>
          </p:cNvPr>
          <p:cNvSpPr txBox="1"/>
          <p:nvPr/>
        </p:nvSpPr>
        <p:spPr>
          <a:xfrm>
            <a:off x="1573397" y="5217023"/>
            <a:ext cx="3751729" cy="646331"/>
          </a:xfrm>
          <a:prstGeom prst="rect">
            <a:avLst/>
          </a:prstGeom>
          <a:noFill/>
        </p:spPr>
        <p:txBody>
          <a:bodyPr wrap="square" rtlCol="0">
            <a:spAutoFit/>
          </a:bodyPr>
          <a:lstStyle/>
          <a:p>
            <a:pPr algn="ctr"/>
            <a:r>
              <a:rPr kumimoji="1" lang="en-US" altLang="ja-JP" dirty="0"/>
              <a:t>Event Horizon Telescope</a:t>
            </a:r>
          </a:p>
          <a:p>
            <a:pPr algn="ctr"/>
            <a:r>
              <a:rPr kumimoji="1" lang="en-US" altLang="ja-JP" dirty="0"/>
              <a:t>(K Akiyama et al. 2019) </a:t>
            </a:r>
            <a:endParaRPr kumimoji="1" lang="ja-JP" altLang="en-US"/>
          </a:p>
        </p:txBody>
      </p:sp>
      <p:pic>
        <p:nvPicPr>
          <p:cNvPr id="11" name="図 10" descr="黒い背景に白い文字がある&#10;&#10;中程度の精度で自動的に生成された説明">
            <a:extLst>
              <a:ext uri="{FF2B5EF4-FFF2-40B4-BE49-F238E27FC236}">
                <a16:creationId xmlns:a16="http://schemas.microsoft.com/office/drawing/2014/main" id="{5BB490EB-5F62-5DA4-2C3B-2350C223F0D3}"/>
              </a:ext>
            </a:extLst>
          </p:cNvPr>
          <p:cNvPicPr>
            <a:picLocks noChangeAspect="1"/>
          </p:cNvPicPr>
          <p:nvPr/>
        </p:nvPicPr>
        <p:blipFill>
          <a:blip r:embed="rId4">
            <a:extLst>
              <a:ext uri="{28A0092B-C50C-407E-A947-70E740481C1C}">
                <a14:useLocalDpi xmlns:a14="http://schemas.microsoft.com/office/drawing/2010/main" val="0"/>
              </a:ext>
            </a:extLst>
          </a:blip>
          <a:srcRect l="22629" t="-2931"/>
          <a:stretch/>
        </p:blipFill>
        <p:spPr>
          <a:xfrm>
            <a:off x="7069232" y="1751544"/>
            <a:ext cx="4464423" cy="3354910"/>
          </a:xfrm>
          <a:prstGeom prst="rect">
            <a:avLst/>
          </a:prstGeom>
        </p:spPr>
      </p:pic>
      <p:sp>
        <p:nvSpPr>
          <p:cNvPr id="12" name="テキスト ボックス 11">
            <a:extLst>
              <a:ext uri="{FF2B5EF4-FFF2-40B4-BE49-F238E27FC236}">
                <a16:creationId xmlns:a16="http://schemas.microsoft.com/office/drawing/2014/main" id="{28BB1943-D026-32B6-4F7F-6BD5FDA37568}"/>
              </a:ext>
            </a:extLst>
          </p:cNvPr>
          <p:cNvSpPr txBox="1"/>
          <p:nvPr/>
        </p:nvSpPr>
        <p:spPr>
          <a:xfrm>
            <a:off x="6866876" y="5223945"/>
            <a:ext cx="5006228" cy="369332"/>
          </a:xfrm>
          <a:prstGeom prst="rect">
            <a:avLst/>
          </a:prstGeom>
          <a:noFill/>
        </p:spPr>
        <p:txBody>
          <a:bodyPr wrap="square" rtlCol="0">
            <a:spAutoFit/>
          </a:bodyPr>
          <a:lstStyle/>
          <a:p>
            <a:r>
              <a:rPr kumimoji="1" lang="ja-JP" altLang="en-US"/>
              <a:t>撮影された</a:t>
            </a:r>
            <a:r>
              <a:rPr kumimoji="1" lang="en-US" altLang="ja-JP" dirty="0"/>
              <a:t>M87</a:t>
            </a:r>
            <a:r>
              <a:rPr kumimoji="1" lang="ja-JP" altLang="en-US"/>
              <a:t>中心のブラックホールシャドウ</a:t>
            </a:r>
          </a:p>
        </p:txBody>
      </p:sp>
      <p:sp>
        <p:nvSpPr>
          <p:cNvPr id="13" name="テキスト ボックス 12">
            <a:extLst>
              <a:ext uri="{FF2B5EF4-FFF2-40B4-BE49-F238E27FC236}">
                <a16:creationId xmlns:a16="http://schemas.microsoft.com/office/drawing/2014/main" id="{B515A312-4222-9BB8-8977-C19DBA29341E}"/>
              </a:ext>
            </a:extLst>
          </p:cNvPr>
          <p:cNvSpPr txBox="1"/>
          <p:nvPr/>
        </p:nvSpPr>
        <p:spPr>
          <a:xfrm>
            <a:off x="188259" y="162099"/>
            <a:ext cx="4276164" cy="523220"/>
          </a:xfrm>
          <a:prstGeom prst="rect">
            <a:avLst/>
          </a:prstGeom>
          <a:noFill/>
        </p:spPr>
        <p:txBody>
          <a:bodyPr wrap="square" rtlCol="0">
            <a:spAutoFit/>
          </a:bodyPr>
          <a:lstStyle/>
          <a:p>
            <a:r>
              <a:rPr lang="ja-JP" altLang="en-US" sz="2800">
                <a:solidFill>
                  <a:schemeClr val="bg1"/>
                </a:solidFill>
              </a:rPr>
              <a:t>研究目的</a:t>
            </a:r>
            <a:endParaRPr lang="ja-JP" altLang="en-US" sz="2800" dirty="0">
              <a:solidFill>
                <a:schemeClr val="bg1"/>
              </a:solidFill>
            </a:endParaRPr>
          </a:p>
        </p:txBody>
      </p:sp>
      <p:sp>
        <p:nvSpPr>
          <p:cNvPr id="14" name="スライド番号プレースホルダー 3">
            <a:extLst>
              <a:ext uri="{FF2B5EF4-FFF2-40B4-BE49-F238E27FC236}">
                <a16:creationId xmlns:a16="http://schemas.microsoft.com/office/drawing/2014/main" id="{CD0EFD94-0003-1AC1-50E5-FFFC62E798EE}"/>
              </a:ext>
            </a:extLst>
          </p:cNvPr>
          <p:cNvSpPr txBox="1">
            <a:spLocks/>
          </p:cNvSpPr>
          <p:nvPr/>
        </p:nvSpPr>
        <p:spPr>
          <a:xfrm>
            <a:off x="10720926" y="241147"/>
            <a:ext cx="2057400"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a:t>2</a:t>
            </a:r>
            <a:endParaRPr kumimoji="1" lang="ja-JP" altLang="en-US"/>
          </a:p>
        </p:txBody>
      </p:sp>
    </p:spTree>
    <p:extLst>
      <p:ext uri="{BB962C8B-B14F-4D97-AF65-F5344CB8AC3E}">
        <p14:creationId xmlns:p14="http://schemas.microsoft.com/office/powerpoint/2010/main" val="3182644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4BA7796-DE1C-4EF3-B8BF-519531A62230}"/>
              </a:ext>
            </a:extLst>
          </p:cNvPr>
          <p:cNvSpPr txBox="1"/>
          <p:nvPr/>
        </p:nvSpPr>
        <p:spPr>
          <a:xfrm>
            <a:off x="223560" y="158605"/>
            <a:ext cx="4276164" cy="523220"/>
          </a:xfrm>
          <a:prstGeom prst="rect">
            <a:avLst/>
          </a:prstGeom>
          <a:noFill/>
        </p:spPr>
        <p:txBody>
          <a:bodyPr wrap="square" rtlCol="0">
            <a:spAutoFit/>
          </a:bodyPr>
          <a:lstStyle/>
          <a:p>
            <a:r>
              <a:rPr lang="ja-JP" altLang="en-US" sz="2800">
                <a:solidFill>
                  <a:schemeClr val="bg1"/>
                </a:solidFill>
              </a:rPr>
              <a:t>研究目的</a:t>
            </a:r>
            <a:endParaRPr lang="ja-JP" altLang="en-US" sz="2800" dirty="0">
              <a:solidFill>
                <a:schemeClr val="bg1"/>
              </a:solidFill>
            </a:endParaRPr>
          </a:p>
        </p:txBody>
      </p:sp>
      <p:sp>
        <p:nvSpPr>
          <p:cNvPr id="6" name="スライド番号プレースホルダー 3">
            <a:extLst>
              <a:ext uri="{FF2B5EF4-FFF2-40B4-BE49-F238E27FC236}">
                <a16:creationId xmlns:a16="http://schemas.microsoft.com/office/drawing/2014/main" id="{FEEA4A19-2EF1-A084-8FF3-2D4A275E31C8}"/>
              </a:ext>
            </a:extLst>
          </p:cNvPr>
          <p:cNvSpPr txBox="1">
            <a:spLocks/>
          </p:cNvSpPr>
          <p:nvPr/>
        </p:nvSpPr>
        <p:spPr>
          <a:xfrm>
            <a:off x="10720926" y="241147"/>
            <a:ext cx="2057400"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a:t>3</a:t>
            </a:r>
            <a:endParaRPr kumimoji="1" lang="ja-JP" altLang="en-US"/>
          </a:p>
        </p:txBody>
      </p:sp>
      <p:sp>
        <p:nvSpPr>
          <p:cNvPr id="7" name="テキスト ボックス 6">
            <a:extLst>
              <a:ext uri="{FF2B5EF4-FFF2-40B4-BE49-F238E27FC236}">
                <a16:creationId xmlns:a16="http://schemas.microsoft.com/office/drawing/2014/main" id="{056BD546-0C41-1936-48D7-5682F697EBA9}"/>
              </a:ext>
            </a:extLst>
          </p:cNvPr>
          <p:cNvSpPr txBox="1"/>
          <p:nvPr/>
        </p:nvSpPr>
        <p:spPr>
          <a:xfrm>
            <a:off x="249226" y="602251"/>
            <a:ext cx="11582824" cy="2541145"/>
          </a:xfrm>
          <a:prstGeom prst="rect">
            <a:avLst/>
          </a:prstGeom>
          <a:noFill/>
        </p:spPr>
        <p:txBody>
          <a:bodyPr wrap="square" rtlCol="0">
            <a:spAutoFit/>
          </a:bodyPr>
          <a:lstStyle/>
          <a:p>
            <a:pPr>
              <a:lnSpc>
                <a:spcPct val="150000"/>
              </a:lnSpc>
            </a:pPr>
            <a:r>
              <a:rPr kumimoji="1" lang="en-US" altLang="ja-JP" sz="2800" dirty="0"/>
              <a:t>3</a:t>
            </a:r>
            <a:r>
              <a:rPr kumimoji="1" lang="ja-JP" altLang="en-US" sz="2800"/>
              <a:t>周波同時観測</a:t>
            </a:r>
            <a:endParaRPr kumimoji="1" lang="en-US" altLang="ja-JP" sz="2800" dirty="0"/>
          </a:p>
          <a:p>
            <a:pPr>
              <a:lnSpc>
                <a:spcPct val="150000"/>
              </a:lnSpc>
            </a:pPr>
            <a:r>
              <a:rPr kumimoji="1" lang="en-US" altLang="ja-JP" sz="2000" dirty="0"/>
              <a:t>①VLBI</a:t>
            </a:r>
            <a:r>
              <a:rPr kumimoji="1" lang="ja-JP" altLang="en-US" sz="2000"/>
              <a:t>観測では、低周波の位相は比較的決定精度が高く、高周波の位相は大気揺らぎに深刻な影響を受ける。</a:t>
            </a:r>
            <a:endParaRPr kumimoji="1" lang="en-US" altLang="ja-JP" sz="2000" dirty="0"/>
          </a:p>
          <a:p>
            <a:pPr>
              <a:lnSpc>
                <a:spcPct val="150000"/>
              </a:lnSpc>
            </a:pPr>
            <a:r>
              <a:rPr kumimoji="1" lang="ja-JP" altLang="en-US" sz="2000"/>
              <a:t>多周波同時観測により、低周波の位相を参照し、高周波の位相の大気によるズレの補正ができる。</a:t>
            </a:r>
            <a:endParaRPr kumimoji="1" lang="en-US" altLang="ja-JP" sz="2000" dirty="0"/>
          </a:p>
          <a:p>
            <a:pPr>
              <a:lnSpc>
                <a:spcPct val="150000"/>
              </a:lnSpc>
            </a:pPr>
            <a:r>
              <a:rPr kumimoji="1" lang="en-US" altLang="ja-JP" sz="2000" dirty="0"/>
              <a:t>②3</a:t>
            </a:r>
            <a:r>
              <a:rPr kumimoji="1" lang="ja-JP" altLang="en-US" sz="2000"/>
              <a:t>周波同時観測から、</a:t>
            </a:r>
            <a:r>
              <a:rPr kumimoji="1" lang="en-US" altLang="ja-JP" sz="2000" dirty="0"/>
              <a:t>3</a:t>
            </a:r>
            <a:r>
              <a:rPr kumimoji="1" lang="ja-JP" altLang="en-US" sz="2000"/>
              <a:t>輝線の同時マッピングが可能</a:t>
            </a:r>
            <a:endParaRPr kumimoji="1" lang="en-US" altLang="ja-JP" sz="2000" dirty="0"/>
          </a:p>
        </p:txBody>
      </p:sp>
      <p:grpSp>
        <p:nvGrpSpPr>
          <p:cNvPr id="223" name="グループ化 222">
            <a:extLst>
              <a:ext uri="{FF2B5EF4-FFF2-40B4-BE49-F238E27FC236}">
                <a16:creationId xmlns:a16="http://schemas.microsoft.com/office/drawing/2014/main" id="{0E664459-0C59-F2C1-31E0-9AE2CA414327}"/>
              </a:ext>
            </a:extLst>
          </p:cNvPr>
          <p:cNvGrpSpPr>
            <a:grpSpLocks noChangeAspect="1"/>
          </p:cNvGrpSpPr>
          <p:nvPr/>
        </p:nvGrpSpPr>
        <p:grpSpPr>
          <a:xfrm>
            <a:off x="8107161" y="2605414"/>
            <a:ext cx="3686016" cy="4078046"/>
            <a:chOff x="7784008" y="2917405"/>
            <a:chExt cx="3430957" cy="3795860"/>
          </a:xfrm>
        </p:grpSpPr>
        <p:pic>
          <p:nvPicPr>
            <p:cNvPr id="174" name="図 173" descr="グラフ, 散布図&#10;&#10;自動的に生成された説明">
              <a:extLst>
                <a:ext uri="{FF2B5EF4-FFF2-40B4-BE49-F238E27FC236}">
                  <a16:creationId xmlns:a16="http://schemas.microsoft.com/office/drawing/2014/main" id="{1DB83AE4-024E-1E16-9D57-60C30C035707}"/>
                </a:ext>
              </a:extLst>
            </p:cNvPr>
            <p:cNvPicPr>
              <a:picLocks noChangeAspect="1"/>
            </p:cNvPicPr>
            <p:nvPr/>
          </p:nvPicPr>
          <p:blipFill>
            <a:blip r:embed="rId3">
              <a:extLst>
                <a:ext uri="{28A0092B-C50C-407E-A947-70E740481C1C}">
                  <a14:useLocalDpi xmlns:a14="http://schemas.microsoft.com/office/drawing/2010/main" val="0"/>
                </a:ext>
              </a:extLst>
            </a:blip>
            <a:srcRect l="547" t="3559"/>
            <a:stretch/>
          </p:blipFill>
          <p:spPr>
            <a:xfrm>
              <a:off x="7784008" y="2917405"/>
              <a:ext cx="3430957" cy="3194252"/>
            </a:xfrm>
            <a:prstGeom prst="rect">
              <a:avLst/>
            </a:prstGeom>
          </p:spPr>
        </p:pic>
        <p:sp>
          <p:nvSpPr>
            <p:cNvPr id="175" name="テキスト ボックス 174">
              <a:extLst>
                <a:ext uri="{FF2B5EF4-FFF2-40B4-BE49-F238E27FC236}">
                  <a16:creationId xmlns:a16="http://schemas.microsoft.com/office/drawing/2014/main" id="{01D8CDB7-816C-B0BA-411B-053082167CE8}"/>
                </a:ext>
              </a:extLst>
            </p:cNvPr>
            <p:cNvSpPr txBox="1"/>
            <p:nvPr/>
          </p:nvSpPr>
          <p:spPr>
            <a:xfrm>
              <a:off x="8596089" y="6111658"/>
              <a:ext cx="2314223" cy="601607"/>
            </a:xfrm>
            <a:prstGeom prst="rect">
              <a:avLst/>
            </a:prstGeom>
            <a:noFill/>
          </p:spPr>
          <p:txBody>
            <a:bodyPr wrap="square" rtlCol="0">
              <a:spAutoFit/>
            </a:bodyPr>
            <a:lstStyle/>
            <a:p>
              <a:r>
                <a:rPr kumimoji="1" lang="ja-JP" altLang="en-US"/>
                <a:t>多輝線同時マッピング</a:t>
              </a:r>
              <a:endParaRPr kumimoji="1" lang="en-US" altLang="ja-JP" dirty="0"/>
            </a:p>
            <a:p>
              <a:r>
                <a:rPr kumimoji="1" lang="en-US" altLang="ja-JP" dirty="0"/>
                <a:t>(DH Yoon et al. 2018)</a:t>
              </a:r>
              <a:endParaRPr kumimoji="1" lang="ja-JP" altLang="en-US"/>
            </a:p>
          </p:txBody>
        </p:sp>
      </p:grpSp>
      <p:sp>
        <p:nvSpPr>
          <p:cNvPr id="263" name="テキスト ボックス 262">
            <a:extLst>
              <a:ext uri="{FF2B5EF4-FFF2-40B4-BE49-F238E27FC236}">
                <a16:creationId xmlns:a16="http://schemas.microsoft.com/office/drawing/2014/main" id="{378A326B-C886-6B84-E883-9E0889F26BA2}"/>
              </a:ext>
            </a:extLst>
          </p:cNvPr>
          <p:cNvSpPr txBox="1"/>
          <p:nvPr/>
        </p:nvSpPr>
        <p:spPr>
          <a:xfrm>
            <a:off x="1007758" y="6471072"/>
            <a:ext cx="4800872" cy="369332"/>
          </a:xfrm>
          <a:prstGeom prst="rect">
            <a:avLst/>
          </a:prstGeom>
          <a:noFill/>
        </p:spPr>
        <p:txBody>
          <a:bodyPr wrap="square" rtlCol="0">
            <a:spAutoFit/>
          </a:bodyPr>
          <a:lstStyle/>
          <a:p>
            <a:pPr algn="ctr"/>
            <a:r>
              <a:rPr kumimoji="1" lang="ja-JP" altLang="en-US"/>
              <a:t>大気による位相のズレ</a:t>
            </a:r>
            <a:endParaRPr kumimoji="1" lang="en-US" altLang="ja-JP" dirty="0"/>
          </a:p>
        </p:txBody>
      </p:sp>
      <p:grpSp>
        <p:nvGrpSpPr>
          <p:cNvPr id="342" name="グループ化 341">
            <a:extLst>
              <a:ext uri="{FF2B5EF4-FFF2-40B4-BE49-F238E27FC236}">
                <a16:creationId xmlns:a16="http://schemas.microsoft.com/office/drawing/2014/main" id="{955374D7-66C0-9F1C-AF48-17E8EC82608D}"/>
              </a:ext>
            </a:extLst>
          </p:cNvPr>
          <p:cNvGrpSpPr>
            <a:grpSpLocks noChangeAspect="1"/>
          </p:cNvGrpSpPr>
          <p:nvPr/>
        </p:nvGrpSpPr>
        <p:grpSpPr>
          <a:xfrm>
            <a:off x="592860" y="3009421"/>
            <a:ext cx="7514301" cy="3417454"/>
            <a:chOff x="-11000794" y="-2535972"/>
            <a:chExt cx="9473223" cy="4308360"/>
          </a:xfrm>
        </p:grpSpPr>
        <p:grpSp>
          <p:nvGrpSpPr>
            <p:cNvPr id="283" name="グループ化 282">
              <a:extLst>
                <a:ext uri="{FF2B5EF4-FFF2-40B4-BE49-F238E27FC236}">
                  <a16:creationId xmlns:a16="http://schemas.microsoft.com/office/drawing/2014/main" id="{BCEDCE84-C274-00D9-A1A6-BE2312207057}"/>
                </a:ext>
              </a:extLst>
            </p:cNvPr>
            <p:cNvGrpSpPr/>
            <p:nvPr/>
          </p:nvGrpSpPr>
          <p:grpSpPr>
            <a:xfrm>
              <a:off x="-11000794" y="-2535972"/>
              <a:ext cx="2130932" cy="3580886"/>
              <a:chOff x="-10046727" y="-2535237"/>
              <a:chExt cx="2130932" cy="3580886"/>
            </a:xfrm>
          </p:grpSpPr>
          <p:sp>
            <p:nvSpPr>
              <p:cNvPr id="266" name="雲 265">
                <a:extLst>
                  <a:ext uri="{FF2B5EF4-FFF2-40B4-BE49-F238E27FC236}">
                    <a16:creationId xmlns:a16="http://schemas.microsoft.com/office/drawing/2014/main" id="{720AF5AD-4CEE-3A42-20DE-900451979796}"/>
                  </a:ext>
                </a:extLst>
              </p:cNvPr>
              <p:cNvSpPr/>
              <p:nvPr/>
            </p:nvSpPr>
            <p:spPr>
              <a:xfrm>
                <a:off x="-10015846" y="-1677666"/>
                <a:ext cx="1373194" cy="92714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cxnSp>
            <p:nvCxnSpPr>
              <p:cNvPr id="267" name="直線矢印コネクタ 266">
                <a:extLst>
                  <a:ext uri="{FF2B5EF4-FFF2-40B4-BE49-F238E27FC236}">
                    <a16:creationId xmlns:a16="http://schemas.microsoft.com/office/drawing/2014/main" id="{6662855A-0D55-B2DE-4CF3-46A17DB81208}"/>
                  </a:ext>
                </a:extLst>
              </p:cNvPr>
              <p:cNvCxnSpPr>
                <a:cxnSpLocks/>
              </p:cNvCxnSpPr>
              <p:nvPr/>
            </p:nvCxnSpPr>
            <p:spPr>
              <a:xfrm flipH="1">
                <a:off x="-9595190" y="-2153646"/>
                <a:ext cx="329752" cy="189425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68" name="直線矢印コネクタ 267">
                <a:extLst>
                  <a:ext uri="{FF2B5EF4-FFF2-40B4-BE49-F238E27FC236}">
                    <a16:creationId xmlns:a16="http://schemas.microsoft.com/office/drawing/2014/main" id="{79916B37-0C3A-C3B8-92CF-BDF58414D854}"/>
                  </a:ext>
                </a:extLst>
              </p:cNvPr>
              <p:cNvCxnSpPr>
                <a:cxnSpLocks/>
              </p:cNvCxnSpPr>
              <p:nvPr/>
            </p:nvCxnSpPr>
            <p:spPr>
              <a:xfrm flipH="1">
                <a:off x="-9028278" y="-2046106"/>
                <a:ext cx="329752" cy="189425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69" name="テキスト ボックス 268">
                <a:extLst>
                  <a:ext uri="{FF2B5EF4-FFF2-40B4-BE49-F238E27FC236}">
                    <a16:creationId xmlns:a16="http://schemas.microsoft.com/office/drawing/2014/main" id="{25F3D9FE-8CF1-D84C-9A1C-E98E4078BE57}"/>
                  </a:ext>
                </a:extLst>
              </p:cNvPr>
              <p:cNvSpPr txBox="1"/>
              <p:nvPr/>
            </p:nvSpPr>
            <p:spPr>
              <a:xfrm>
                <a:off x="-9652396" y="-2535237"/>
                <a:ext cx="1005073" cy="426813"/>
              </a:xfrm>
              <a:prstGeom prst="rect">
                <a:avLst/>
              </a:prstGeom>
              <a:noFill/>
            </p:spPr>
            <p:txBody>
              <a:bodyPr wrap="square" rtlCol="0">
                <a:spAutoFit/>
              </a:bodyPr>
              <a:lstStyle/>
              <a:p>
                <a:r>
                  <a:rPr kumimoji="1" lang="en-US" altLang="ja-JP" sz="1600" dirty="0" err="1"/>
                  <a:t>f_low</a:t>
                </a:r>
                <a:endParaRPr kumimoji="1" lang="en-US" altLang="ja-JP" sz="1600" dirty="0"/>
              </a:p>
            </p:txBody>
          </p:sp>
          <p:sp>
            <p:nvSpPr>
              <p:cNvPr id="270" name="テキスト ボックス 269">
                <a:extLst>
                  <a:ext uri="{FF2B5EF4-FFF2-40B4-BE49-F238E27FC236}">
                    <a16:creationId xmlns:a16="http://schemas.microsoft.com/office/drawing/2014/main" id="{F64D1F48-E933-8147-B4B4-075A90B8C26E}"/>
                  </a:ext>
                </a:extLst>
              </p:cNvPr>
              <p:cNvSpPr txBox="1"/>
              <p:nvPr/>
            </p:nvSpPr>
            <p:spPr>
              <a:xfrm>
                <a:off x="-8920867" y="-2437981"/>
                <a:ext cx="1005072" cy="426813"/>
              </a:xfrm>
              <a:prstGeom prst="rect">
                <a:avLst/>
              </a:prstGeom>
              <a:noFill/>
            </p:spPr>
            <p:txBody>
              <a:bodyPr wrap="square" rtlCol="0">
                <a:spAutoFit/>
              </a:bodyPr>
              <a:lstStyle/>
              <a:p>
                <a:r>
                  <a:rPr kumimoji="1" lang="en-US" altLang="ja-JP" sz="1600" dirty="0" err="1"/>
                  <a:t>f_high</a:t>
                </a:r>
                <a:endParaRPr kumimoji="1" lang="ja-JP" altLang="en-US" sz="1600"/>
              </a:p>
            </p:txBody>
          </p:sp>
          <p:grpSp>
            <p:nvGrpSpPr>
              <p:cNvPr id="271" name="グループ化 270">
                <a:extLst>
                  <a:ext uri="{FF2B5EF4-FFF2-40B4-BE49-F238E27FC236}">
                    <a16:creationId xmlns:a16="http://schemas.microsoft.com/office/drawing/2014/main" id="{E3895BDD-58C7-858D-3EA4-042F2D56CFA2}"/>
                  </a:ext>
                </a:extLst>
              </p:cNvPr>
              <p:cNvGrpSpPr>
                <a:grpSpLocks noChangeAspect="1"/>
              </p:cNvGrpSpPr>
              <p:nvPr/>
            </p:nvGrpSpPr>
            <p:grpSpPr>
              <a:xfrm>
                <a:off x="-10046727" y="-1180894"/>
                <a:ext cx="1620606" cy="2226543"/>
                <a:chOff x="2318419" y="5156603"/>
                <a:chExt cx="814310" cy="1118777"/>
              </a:xfrm>
            </p:grpSpPr>
            <p:sp>
              <p:nvSpPr>
                <p:cNvPr id="276" name="円弧 275">
                  <a:extLst>
                    <a:ext uri="{FF2B5EF4-FFF2-40B4-BE49-F238E27FC236}">
                      <a16:creationId xmlns:a16="http://schemas.microsoft.com/office/drawing/2014/main" id="{0F920F25-7FFA-54E9-BA71-A0C0D87531B9}"/>
                    </a:ext>
                  </a:extLst>
                </p:cNvPr>
                <p:cNvSpPr>
                  <a:spLocks noChangeAspect="1"/>
                </p:cNvSpPr>
                <p:nvPr/>
              </p:nvSpPr>
              <p:spPr>
                <a:xfrm rot="9973121">
                  <a:off x="2318419" y="5156603"/>
                  <a:ext cx="814310" cy="908891"/>
                </a:xfrm>
                <a:prstGeom prst="arc">
                  <a:avLst/>
                </a:prstGeom>
                <a:ln w="44450"/>
              </p:spPr>
              <p:style>
                <a:lnRef idx="3">
                  <a:schemeClr val="dk1"/>
                </a:lnRef>
                <a:fillRef idx="0">
                  <a:schemeClr val="dk1"/>
                </a:fillRef>
                <a:effectRef idx="2">
                  <a:schemeClr val="dk1"/>
                </a:effectRef>
                <a:fontRef idx="minor">
                  <a:schemeClr val="tx1"/>
                </a:fontRef>
              </p:style>
              <p:txBody>
                <a:bodyPr rtlCol="0" anchor="ctr"/>
                <a:lstStyle/>
                <a:p>
                  <a:pPr algn="ctr"/>
                  <a:endParaRPr kumimoji="1" lang="ja-JP" altLang="en-US">
                    <a:ln w="38100">
                      <a:solidFill>
                        <a:schemeClr val="tx1"/>
                      </a:solidFill>
                    </a:ln>
                  </a:endParaRPr>
                </a:p>
              </p:txBody>
            </p:sp>
            <p:grpSp>
              <p:nvGrpSpPr>
                <p:cNvPr id="277" name="グループ化 276">
                  <a:extLst>
                    <a:ext uri="{FF2B5EF4-FFF2-40B4-BE49-F238E27FC236}">
                      <a16:creationId xmlns:a16="http://schemas.microsoft.com/office/drawing/2014/main" id="{0C6F271D-D401-1DDB-CC10-F047CCD44EDA}"/>
                    </a:ext>
                  </a:extLst>
                </p:cNvPr>
                <p:cNvGrpSpPr/>
                <p:nvPr/>
              </p:nvGrpSpPr>
              <p:grpSpPr>
                <a:xfrm>
                  <a:off x="2376218" y="6006978"/>
                  <a:ext cx="200692" cy="268402"/>
                  <a:chOff x="1230641" y="6149403"/>
                  <a:chExt cx="200692" cy="268402"/>
                </a:xfrm>
              </p:grpSpPr>
              <p:cxnSp>
                <p:nvCxnSpPr>
                  <p:cNvPr id="280" name="直線コネクタ 279">
                    <a:extLst>
                      <a:ext uri="{FF2B5EF4-FFF2-40B4-BE49-F238E27FC236}">
                        <a16:creationId xmlns:a16="http://schemas.microsoft.com/office/drawing/2014/main" id="{B694F630-4EFD-368D-876C-A5B2F8DA757B}"/>
                      </a:ext>
                    </a:extLst>
                  </p:cNvPr>
                  <p:cNvCxnSpPr>
                    <a:cxnSpLocks/>
                  </p:cNvCxnSpPr>
                  <p:nvPr/>
                </p:nvCxnSpPr>
                <p:spPr>
                  <a:xfrm flipH="1">
                    <a:off x="1241034" y="6149403"/>
                    <a:ext cx="142923" cy="255582"/>
                  </a:xfrm>
                  <a:prstGeom prst="line">
                    <a:avLst/>
                  </a:prstGeom>
                </p:spPr>
                <p:style>
                  <a:lnRef idx="1">
                    <a:schemeClr val="dk1"/>
                  </a:lnRef>
                  <a:fillRef idx="0">
                    <a:schemeClr val="dk1"/>
                  </a:fillRef>
                  <a:effectRef idx="0">
                    <a:schemeClr val="dk1"/>
                  </a:effectRef>
                  <a:fontRef idx="minor">
                    <a:schemeClr val="tx1"/>
                  </a:fontRef>
                </p:style>
              </p:cxnSp>
              <p:cxnSp>
                <p:nvCxnSpPr>
                  <p:cNvPr id="281" name="直線コネクタ 280">
                    <a:extLst>
                      <a:ext uri="{FF2B5EF4-FFF2-40B4-BE49-F238E27FC236}">
                        <a16:creationId xmlns:a16="http://schemas.microsoft.com/office/drawing/2014/main" id="{937664C9-0802-F267-CE73-CC8B809C0182}"/>
                      </a:ext>
                    </a:extLst>
                  </p:cNvPr>
                  <p:cNvCxnSpPr>
                    <a:cxnSpLocks/>
                  </p:cNvCxnSpPr>
                  <p:nvPr/>
                </p:nvCxnSpPr>
                <p:spPr>
                  <a:xfrm flipH="1">
                    <a:off x="1230641" y="6404985"/>
                    <a:ext cx="200692" cy="0"/>
                  </a:xfrm>
                  <a:prstGeom prst="line">
                    <a:avLst/>
                  </a:prstGeom>
                </p:spPr>
                <p:style>
                  <a:lnRef idx="1">
                    <a:schemeClr val="dk1"/>
                  </a:lnRef>
                  <a:fillRef idx="0">
                    <a:schemeClr val="dk1"/>
                  </a:fillRef>
                  <a:effectRef idx="0">
                    <a:schemeClr val="dk1"/>
                  </a:effectRef>
                  <a:fontRef idx="minor">
                    <a:schemeClr val="tx1"/>
                  </a:fontRef>
                </p:style>
              </p:cxnSp>
              <p:cxnSp>
                <p:nvCxnSpPr>
                  <p:cNvPr id="282" name="直線コネクタ 281">
                    <a:extLst>
                      <a:ext uri="{FF2B5EF4-FFF2-40B4-BE49-F238E27FC236}">
                        <a16:creationId xmlns:a16="http://schemas.microsoft.com/office/drawing/2014/main" id="{6953FFEE-F34E-447C-F2B3-B59E95F578D4}"/>
                      </a:ext>
                    </a:extLst>
                  </p:cNvPr>
                  <p:cNvCxnSpPr>
                    <a:cxnSpLocks/>
                  </p:cNvCxnSpPr>
                  <p:nvPr/>
                </p:nvCxnSpPr>
                <p:spPr>
                  <a:xfrm>
                    <a:off x="1383957" y="6149403"/>
                    <a:ext cx="31480" cy="268402"/>
                  </a:xfrm>
                  <a:prstGeom prst="line">
                    <a:avLst/>
                  </a:prstGeom>
                </p:spPr>
                <p:style>
                  <a:lnRef idx="1">
                    <a:schemeClr val="dk1"/>
                  </a:lnRef>
                  <a:fillRef idx="0">
                    <a:schemeClr val="dk1"/>
                  </a:fillRef>
                  <a:effectRef idx="0">
                    <a:schemeClr val="dk1"/>
                  </a:effectRef>
                  <a:fontRef idx="minor">
                    <a:schemeClr val="tx1"/>
                  </a:fontRef>
                </p:style>
              </p:cxnSp>
            </p:grpSp>
            <p:cxnSp>
              <p:nvCxnSpPr>
                <p:cNvPr id="278" name="直線コネクタ 277">
                  <a:extLst>
                    <a:ext uri="{FF2B5EF4-FFF2-40B4-BE49-F238E27FC236}">
                      <a16:creationId xmlns:a16="http://schemas.microsoft.com/office/drawing/2014/main" id="{EA98A952-8045-6762-65A9-B18365B1EAFF}"/>
                    </a:ext>
                  </a:extLst>
                </p:cNvPr>
                <p:cNvCxnSpPr>
                  <a:cxnSpLocks/>
                </p:cNvCxnSpPr>
                <p:nvPr/>
              </p:nvCxnSpPr>
              <p:spPr>
                <a:xfrm flipV="1">
                  <a:off x="2386611" y="5755023"/>
                  <a:ext cx="294408" cy="125978"/>
                </a:xfrm>
                <a:prstGeom prst="line">
                  <a:avLst/>
                </a:prstGeom>
              </p:spPr>
              <p:style>
                <a:lnRef idx="1">
                  <a:schemeClr val="dk1"/>
                </a:lnRef>
                <a:fillRef idx="0">
                  <a:schemeClr val="dk1"/>
                </a:fillRef>
                <a:effectRef idx="0">
                  <a:schemeClr val="dk1"/>
                </a:effectRef>
                <a:fontRef idx="minor">
                  <a:schemeClr val="tx1"/>
                </a:fontRef>
              </p:style>
            </p:cxnSp>
            <p:cxnSp>
              <p:nvCxnSpPr>
                <p:cNvPr id="279" name="直線コネクタ 278">
                  <a:extLst>
                    <a:ext uri="{FF2B5EF4-FFF2-40B4-BE49-F238E27FC236}">
                      <a16:creationId xmlns:a16="http://schemas.microsoft.com/office/drawing/2014/main" id="{0F2CFFAA-0FC3-1654-F38C-E40C471E3E38}"/>
                    </a:ext>
                  </a:extLst>
                </p:cNvPr>
                <p:cNvCxnSpPr>
                  <a:cxnSpLocks/>
                </p:cNvCxnSpPr>
                <p:nvPr/>
              </p:nvCxnSpPr>
              <p:spPr>
                <a:xfrm>
                  <a:off x="2681019" y="5755023"/>
                  <a:ext cx="0" cy="307777"/>
                </a:xfrm>
                <a:prstGeom prst="line">
                  <a:avLst/>
                </a:prstGeom>
              </p:spPr>
              <p:style>
                <a:lnRef idx="1">
                  <a:schemeClr val="dk1"/>
                </a:lnRef>
                <a:fillRef idx="0">
                  <a:schemeClr val="dk1"/>
                </a:fillRef>
                <a:effectRef idx="0">
                  <a:schemeClr val="dk1"/>
                </a:effectRef>
                <a:fontRef idx="minor">
                  <a:schemeClr val="tx1"/>
                </a:fontRef>
              </p:style>
            </p:cxnSp>
          </p:grpSp>
        </p:grpSp>
        <p:sp>
          <p:nvSpPr>
            <p:cNvPr id="272" name="テキスト ボックス 271">
              <a:extLst>
                <a:ext uri="{FF2B5EF4-FFF2-40B4-BE49-F238E27FC236}">
                  <a16:creationId xmlns:a16="http://schemas.microsoft.com/office/drawing/2014/main" id="{5B96120E-16E0-98A6-3779-F5FF97A632D5}"/>
                </a:ext>
              </a:extLst>
            </p:cNvPr>
            <p:cNvSpPr txBox="1"/>
            <p:nvPr/>
          </p:nvSpPr>
          <p:spPr>
            <a:xfrm>
              <a:off x="-6487652" y="-1677431"/>
              <a:ext cx="1185923" cy="702694"/>
            </a:xfrm>
            <a:prstGeom prst="rect">
              <a:avLst/>
            </a:prstGeom>
            <a:noFill/>
          </p:spPr>
          <p:txBody>
            <a:bodyPr wrap="square" rtlCol="0">
              <a:spAutoFit/>
            </a:bodyPr>
            <a:lstStyle/>
            <a:p>
              <a:pPr algn="ctr"/>
              <a:r>
                <a:rPr kumimoji="1" lang="ja-JP" altLang="en-US" sz="1600"/>
                <a:t>位相</a:t>
              </a:r>
              <a:r>
                <a:rPr kumimoji="1" lang="en-US" altLang="ja-JP" sz="1600" dirty="0"/>
                <a:t> </a:t>
              </a:r>
              <a:r>
                <a:rPr kumimoji="1" lang="en-US" altLang="ja-JP" sz="1600" dirty="0" err="1"/>
                <a:t>φ_high</a:t>
              </a:r>
              <a:endParaRPr kumimoji="1" lang="ja-JP" altLang="en-US" sz="1600"/>
            </a:p>
          </p:txBody>
        </p:sp>
        <p:sp>
          <p:nvSpPr>
            <p:cNvPr id="273" name="テキスト ボックス 272">
              <a:extLst>
                <a:ext uri="{FF2B5EF4-FFF2-40B4-BE49-F238E27FC236}">
                  <a16:creationId xmlns:a16="http://schemas.microsoft.com/office/drawing/2014/main" id="{64FE55F9-F3D4-2080-97CA-237667B1D50C}"/>
                </a:ext>
              </a:extLst>
            </p:cNvPr>
            <p:cNvSpPr txBox="1"/>
            <p:nvPr/>
          </p:nvSpPr>
          <p:spPr>
            <a:xfrm>
              <a:off x="-6591440" y="-1008273"/>
              <a:ext cx="1316862" cy="406823"/>
            </a:xfrm>
            <a:prstGeom prst="rect">
              <a:avLst/>
            </a:prstGeom>
            <a:noFill/>
          </p:spPr>
          <p:txBody>
            <a:bodyPr wrap="square" rtlCol="0">
              <a:spAutoFit/>
            </a:bodyPr>
            <a:lstStyle/>
            <a:p>
              <a:pPr algn="ctr"/>
              <a:r>
                <a:rPr kumimoji="1" lang="en-US" altLang="ja-JP" sz="1600" dirty="0" err="1"/>
                <a:t>φ_low</a:t>
              </a:r>
              <a:endParaRPr kumimoji="1" lang="ja-JP" altLang="en-US" sz="1600"/>
            </a:p>
          </p:txBody>
        </p:sp>
        <p:sp>
          <p:nvSpPr>
            <p:cNvPr id="275" name="テキスト ボックス 274">
              <a:extLst>
                <a:ext uri="{FF2B5EF4-FFF2-40B4-BE49-F238E27FC236}">
                  <a16:creationId xmlns:a16="http://schemas.microsoft.com/office/drawing/2014/main" id="{7E766953-CBF3-77E6-C5E4-97DBDB33566F}"/>
                </a:ext>
              </a:extLst>
            </p:cNvPr>
            <p:cNvSpPr txBox="1"/>
            <p:nvPr/>
          </p:nvSpPr>
          <p:spPr>
            <a:xfrm>
              <a:off x="-6328441" y="-174305"/>
              <a:ext cx="4800870" cy="814825"/>
            </a:xfrm>
            <a:prstGeom prst="rect">
              <a:avLst/>
            </a:prstGeom>
            <a:noFill/>
          </p:spPr>
          <p:txBody>
            <a:bodyPr wrap="square" rtlCol="0">
              <a:spAutoFit/>
            </a:bodyPr>
            <a:lstStyle/>
            <a:p>
              <a:r>
                <a:rPr kumimoji="1" lang="ja-JP" altLang="en-US">
                  <a:solidFill>
                    <a:srgbClr val="FF0000"/>
                  </a:solidFill>
                </a:rPr>
                <a:t>高周波の大気による位相のズレ</a:t>
              </a:r>
              <a:r>
                <a:rPr kumimoji="1" lang="en-US" altLang="ja-JP" dirty="0">
                  <a:solidFill>
                    <a:srgbClr val="FF0000"/>
                  </a:solidFill>
                </a:rPr>
                <a:t> </a:t>
              </a:r>
              <a:r>
                <a:rPr kumimoji="1" lang="en-US" altLang="ja-JP" dirty="0" err="1">
                  <a:solidFill>
                    <a:srgbClr val="FF0000"/>
                  </a:solidFill>
                </a:rPr>
                <a:t>Δφ</a:t>
              </a:r>
              <a:endParaRPr kumimoji="1" lang="en-US" altLang="ja-JP" dirty="0">
                <a:solidFill>
                  <a:srgbClr val="FF0000"/>
                </a:solidFill>
              </a:endParaRPr>
            </a:p>
            <a:p>
              <a:r>
                <a:rPr kumimoji="1" lang="en-US" altLang="ja-JP" dirty="0"/>
                <a:t>ΔΦ=</a:t>
              </a:r>
              <a:r>
                <a:rPr kumimoji="1" lang="en-US" altLang="ja-JP" dirty="0" err="1"/>
                <a:t>φ_high</a:t>
              </a:r>
              <a:r>
                <a:rPr kumimoji="1" lang="en-US" altLang="ja-JP" dirty="0"/>
                <a:t>-(</a:t>
              </a:r>
              <a:r>
                <a:rPr kumimoji="1" lang="en-US" altLang="ja-JP" dirty="0" err="1"/>
                <a:t>f_high</a:t>
              </a:r>
              <a:r>
                <a:rPr kumimoji="1" lang="en-US" altLang="ja-JP" dirty="0"/>
                <a:t>/</a:t>
              </a:r>
              <a:r>
                <a:rPr kumimoji="1" lang="en-US" altLang="ja-JP" dirty="0" err="1"/>
                <a:t>f_low</a:t>
              </a:r>
              <a:r>
                <a:rPr kumimoji="1" lang="en-US" altLang="ja-JP" dirty="0"/>
                <a:t>)*</a:t>
              </a:r>
              <a:r>
                <a:rPr kumimoji="1" lang="en-US" altLang="ja-JP" dirty="0" err="1"/>
                <a:t>φ_low</a:t>
              </a:r>
              <a:endParaRPr kumimoji="1" lang="ja-JP" altLang="en-US"/>
            </a:p>
          </p:txBody>
        </p:sp>
        <p:grpSp>
          <p:nvGrpSpPr>
            <p:cNvPr id="284" name="グループ化 283">
              <a:extLst>
                <a:ext uri="{FF2B5EF4-FFF2-40B4-BE49-F238E27FC236}">
                  <a16:creationId xmlns:a16="http://schemas.microsoft.com/office/drawing/2014/main" id="{F5366817-3675-584B-432B-890B9074C9F2}"/>
                </a:ext>
              </a:extLst>
            </p:cNvPr>
            <p:cNvGrpSpPr/>
            <p:nvPr/>
          </p:nvGrpSpPr>
          <p:grpSpPr>
            <a:xfrm>
              <a:off x="-9257361" y="-2493628"/>
              <a:ext cx="2198685" cy="3571268"/>
              <a:chOff x="-10046727" y="-2525619"/>
              <a:chExt cx="2198685" cy="3571268"/>
            </a:xfrm>
          </p:grpSpPr>
          <p:sp>
            <p:nvSpPr>
              <p:cNvPr id="285" name="雲 284">
                <a:extLst>
                  <a:ext uri="{FF2B5EF4-FFF2-40B4-BE49-F238E27FC236}">
                    <a16:creationId xmlns:a16="http://schemas.microsoft.com/office/drawing/2014/main" id="{612F321A-27C3-6CF7-14C8-AE0A2755B548}"/>
                  </a:ext>
                </a:extLst>
              </p:cNvPr>
              <p:cNvSpPr/>
              <p:nvPr/>
            </p:nvSpPr>
            <p:spPr>
              <a:xfrm>
                <a:off x="-9913648" y="-1682034"/>
                <a:ext cx="1373194" cy="927144"/>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286" name="直線矢印コネクタ 285">
                <a:extLst>
                  <a:ext uri="{FF2B5EF4-FFF2-40B4-BE49-F238E27FC236}">
                    <a16:creationId xmlns:a16="http://schemas.microsoft.com/office/drawing/2014/main" id="{F46875DF-8D8C-5844-D7CD-BCCEC8377F62}"/>
                  </a:ext>
                </a:extLst>
              </p:cNvPr>
              <p:cNvCxnSpPr>
                <a:cxnSpLocks/>
              </p:cNvCxnSpPr>
              <p:nvPr/>
            </p:nvCxnSpPr>
            <p:spPr>
              <a:xfrm flipH="1">
                <a:off x="-9595190" y="-2153646"/>
                <a:ext cx="329752" cy="189425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87" name="直線矢印コネクタ 286">
                <a:extLst>
                  <a:ext uri="{FF2B5EF4-FFF2-40B4-BE49-F238E27FC236}">
                    <a16:creationId xmlns:a16="http://schemas.microsoft.com/office/drawing/2014/main" id="{8A00445A-6283-6FDD-7C4D-986274B625A1}"/>
                  </a:ext>
                </a:extLst>
              </p:cNvPr>
              <p:cNvCxnSpPr>
                <a:cxnSpLocks/>
              </p:cNvCxnSpPr>
              <p:nvPr/>
            </p:nvCxnSpPr>
            <p:spPr>
              <a:xfrm flipH="1">
                <a:off x="-9028278" y="-2046106"/>
                <a:ext cx="329752" cy="189425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88" name="テキスト ボックス 287">
                <a:extLst>
                  <a:ext uri="{FF2B5EF4-FFF2-40B4-BE49-F238E27FC236}">
                    <a16:creationId xmlns:a16="http://schemas.microsoft.com/office/drawing/2014/main" id="{D192F8DC-EA54-32BE-FB2E-95DD46F308E5}"/>
                  </a:ext>
                </a:extLst>
              </p:cNvPr>
              <p:cNvSpPr txBox="1"/>
              <p:nvPr/>
            </p:nvSpPr>
            <p:spPr>
              <a:xfrm>
                <a:off x="-9652438" y="-2525619"/>
                <a:ext cx="1005073" cy="426813"/>
              </a:xfrm>
              <a:prstGeom prst="rect">
                <a:avLst/>
              </a:prstGeom>
              <a:noFill/>
            </p:spPr>
            <p:txBody>
              <a:bodyPr wrap="square" rtlCol="0">
                <a:spAutoFit/>
              </a:bodyPr>
              <a:lstStyle/>
              <a:p>
                <a:r>
                  <a:rPr kumimoji="1" lang="en-US" altLang="ja-JP" sz="1600" dirty="0" err="1"/>
                  <a:t>f_low</a:t>
                </a:r>
                <a:endParaRPr kumimoji="1" lang="en-US" altLang="ja-JP" sz="1600" dirty="0"/>
              </a:p>
            </p:txBody>
          </p:sp>
          <p:sp>
            <p:nvSpPr>
              <p:cNvPr id="289" name="テキスト ボックス 288">
                <a:extLst>
                  <a:ext uri="{FF2B5EF4-FFF2-40B4-BE49-F238E27FC236}">
                    <a16:creationId xmlns:a16="http://schemas.microsoft.com/office/drawing/2014/main" id="{CE9C46B8-C761-2B55-D613-9BAD44AAA39B}"/>
                  </a:ext>
                </a:extLst>
              </p:cNvPr>
              <p:cNvSpPr txBox="1"/>
              <p:nvPr/>
            </p:nvSpPr>
            <p:spPr>
              <a:xfrm>
                <a:off x="-8853114" y="-2454793"/>
                <a:ext cx="1005072" cy="426813"/>
              </a:xfrm>
              <a:prstGeom prst="rect">
                <a:avLst/>
              </a:prstGeom>
              <a:noFill/>
            </p:spPr>
            <p:txBody>
              <a:bodyPr wrap="square" rtlCol="0">
                <a:spAutoFit/>
              </a:bodyPr>
              <a:lstStyle/>
              <a:p>
                <a:r>
                  <a:rPr kumimoji="1" lang="en-US" altLang="ja-JP" sz="1600" dirty="0" err="1"/>
                  <a:t>f_high</a:t>
                </a:r>
                <a:endParaRPr kumimoji="1" lang="ja-JP" altLang="en-US" sz="1600"/>
              </a:p>
            </p:txBody>
          </p:sp>
          <p:grpSp>
            <p:nvGrpSpPr>
              <p:cNvPr id="290" name="グループ化 289">
                <a:extLst>
                  <a:ext uri="{FF2B5EF4-FFF2-40B4-BE49-F238E27FC236}">
                    <a16:creationId xmlns:a16="http://schemas.microsoft.com/office/drawing/2014/main" id="{017E5938-D7F7-FFF3-4CF8-2A8C8110BB1B}"/>
                  </a:ext>
                </a:extLst>
              </p:cNvPr>
              <p:cNvGrpSpPr>
                <a:grpSpLocks noChangeAspect="1"/>
              </p:cNvGrpSpPr>
              <p:nvPr/>
            </p:nvGrpSpPr>
            <p:grpSpPr>
              <a:xfrm>
                <a:off x="-10046727" y="-1180894"/>
                <a:ext cx="1620606" cy="2226543"/>
                <a:chOff x="2318419" y="5156603"/>
                <a:chExt cx="814310" cy="1118777"/>
              </a:xfrm>
            </p:grpSpPr>
            <p:sp>
              <p:nvSpPr>
                <p:cNvPr id="291" name="円弧 290">
                  <a:extLst>
                    <a:ext uri="{FF2B5EF4-FFF2-40B4-BE49-F238E27FC236}">
                      <a16:creationId xmlns:a16="http://schemas.microsoft.com/office/drawing/2014/main" id="{15B95B3F-BFBD-8C3C-9B34-CE437E22C366}"/>
                    </a:ext>
                  </a:extLst>
                </p:cNvPr>
                <p:cNvSpPr>
                  <a:spLocks noChangeAspect="1"/>
                </p:cNvSpPr>
                <p:nvPr/>
              </p:nvSpPr>
              <p:spPr>
                <a:xfrm rot="9973121">
                  <a:off x="2318419" y="5156603"/>
                  <a:ext cx="814310" cy="908891"/>
                </a:xfrm>
                <a:prstGeom prst="arc">
                  <a:avLst/>
                </a:prstGeom>
                <a:ln w="44450"/>
              </p:spPr>
              <p:style>
                <a:lnRef idx="3">
                  <a:schemeClr val="dk1"/>
                </a:lnRef>
                <a:fillRef idx="0">
                  <a:schemeClr val="dk1"/>
                </a:fillRef>
                <a:effectRef idx="2">
                  <a:schemeClr val="dk1"/>
                </a:effectRef>
                <a:fontRef idx="minor">
                  <a:schemeClr val="tx1"/>
                </a:fontRef>
              </p:style>
              <p:txBody>
                <a:bodyPr rtlCol="0" anchor="ctr"/>
                <a:lstStyle/>
                <a:p>
                  <a:pPr algn="ctr"/>
                  <a:endParaRPr kumimoji="1" lang="ja-JP" altLang="en-US">
                    <a:ln w="38100">
                      <a:solidFill>
                        <a:schemeClr val="tx1"/>
                      </a:solidFill>
                    </a:ln>
                  </a:endParaRPr>
                </a:p>
              </p:txBody>
            </p:sp>
            <p:grpSp>
              <p:nvGrpSpPr>
                <p:cNvPr id="292" name="グループ化 291">
                  <a:extLst>
                    <a:ext uri="{FF2B5EF4-FFF2-40B4-BE49-F238E27FC236}">
                      <a16:creationId xmlns:a16="http://schemas.microsoft.com/office/drawing/2014/main" id="{1D981C5E-6CB2-434F-4A53-F02C8A47CAE0}"/>
                    </a:ext>
                  </a:extLst>
                </p:cNvPr>
                <p:cNvGrpSpPr/>
                <p:nvPr/>
              </p:nvGrpSpPr>
              <p:grpSpPr>
                <a:xfrm>
                  <a:off x="2376218" y="6006978"/>
                  <a:ext cx="200692" cy="268402"/>
                  <a:chOff x="1230641" y="6149403"/>
                  <a:chExt cx="200692" cy="268402"/>
                </a:xfrm>
              </p:grpSpPr>
              <p:cxnSp>
                <p:nvCxnSpPr>
                  <p:cNvPr id="295" name="直線コネクタ 294">
                    <a:extLst>
                      <a:ext uri="{FF2B5EF4-FFF2-40B4-BE49-F238E27FC236}">
                        <a16:creationId xmlns:a16="http://schemas.microsoft.com/office/drawing/2014/main" id="{ACF3E8D0-8ACC-9D9D-CE30-AFFC8AE3A036}"/>
                      </a:ext>
                    </a:extLst>
                  </p:cNvPr>
                  <p:cNvCxnSpPr>
                    <a:cxnSpLocks/>
                  </p:cNvCxnSpPr>
                  <p:nvPr/>
                </p:nvCxnSpPr>
                <p:spPr>
                  <a:xfrm flipH="1">
                    <a:off x="1241034" y="6149403"/>
                    <a:ext cx="142923" cy="255582"/>
                  </a:xfrm>
                  <a:prstGeom prst="line">
                    <a:avLst/>
                  </a:prstGeom>
                </p:spPr>
                <p:style>
                  <a:lnRef idx="1">
                    <a:schemeClr val="dk1"/>
                  </a:lnRef>
                  <a:fillRef idx="0">
                    <a:schemeClr val="dk1"/>
                  </a:fillRef>
                  <a:effectRef idx="0">
                    <a:schemeClr val="dk1"/>
                  </a:effectRef>
                  <a:fontRef idx="minor">
                    <a:schemeClr val="tx1"/>
                  </a:fontRef>
                </p:style>
              </p:cxnSp>
              <p:cxnSp>
                <p:nvCxnSpPr>
                  <p:cNvPr id="296" name="直線コネクタ 295">
                    <a:extLst>
                      <a:ext uri="{FF2B5EF4-FFF2-40B4-BE49-F238E27FC236}">
                        <a16:creationId xmlns:a16="http://schemas.microsoft.com/office/drawing/2014/main" id="{F2BB09C1-8B23-EF62-A5A9-F30AB7099490}"/>
                      </a:ext>
                    </a:extLst>
                  </p:cNvPr>
                  <p:cNvCxnSpPr>
                    <a:cxnSpLocks/>
                  </p:cNvCxnSpPr>
                  <p:nvPr/>
                </p:nvCxnSpPr>
                <p:spPr>
                  <a:xfrm flipH="1">
                    <a:off x="1230641" y="6404985"/>
                    <a:ext cx="200692" cy="0"/>
                  </a:xfrm>
                  <a:prstGeom prst="line">
                    <a:avLst/>
                  </a:prstGeom>
                </p:spPr>
                <p:style>
                  <a:lnRef idx="1">
                    <a:schemeClr val="dk1"/>
                  </a:lnRef>
                  <a:fillRef idx="0">
                    <a:schemeClr val="dk1"/>
                  </a:fillRef>
                  <a:effectRef idx="0">
                    <a:schemeClr val="dk1"/>
                  </a:effectRef>
                  <a:fontRef idx="minor">
                    <a:schemeClr val="tx1"/>
                  </a:fontRef>
                </p:style>
              </p:cxnSp>
              <p:cxnSp>
                <p:nvCxnSpPr>
                  <p:cNvPr id="297" name="直線コネクタ 296">
                    <a:extLst>
                      <a:ext uri="{FF2B5EF4-FFF2-40B4-BE49-F238E27FC236}">
                        <a16:creationId xmlns:a16="http://schemas.microsoft.com/office/drawing/2014/main" id="{93DF35E1-6805-CD34-96D8-71B57D5795CB}"/>
                      </a:ext>
                    </a:extLst>
                  </p:cNvPr>
                  <p:cNvCxnSpPr>
                    <a:cxnSpLocks/>
                  </p:cNvCxnSpPr>
                  <p:nvPr/>
                </p:nvCxnSpPr>
                <p:spPr>
                  <a:xfrm>
                    <a:off x="1383957" y="6149403"/>
                    <a:ext cx="31480" cy="268402"/>
                  </a:xfrm>
                  <a:prstGeom prst="line">
                    <a:avLst/>
                  </a:prstGeom>
                </p:spPr>
                <p:style>
                  <a:lnRef idx="1">
                    <a:schemeClr val="dk1"/>
                  </a:lnRef>
                  <a:fillRef idx="0">
                    <a:schemeClr val="dk1"/>
                  </a:fillRef>
                  <a:effectRef idx="0">
                    <a:schemeClr val="dk1"/>
                  </a:effectRef>
                  <a:fontRef idx="minor">
                    <a:schemeClr val="tx1"/>
                  </a:fontRef>
                </p:style>
              </p:cxnSp>
            </p:grpSp>
            <p:cxnSp>
              <p:nvCxnSpPr>
                <p:cNvPr id="293" name="直線コネクタ 292">
                  <a:extLst>
                    <a:ext uri="{FF2B5EF4-FFF2-40B4-BE49-F238E27FC236}">
                      <a16:creationId xmlns:a16="http://schemas.microsoft.com/office/drawing/2014/main" id="{ED8A66B3-1481-AB2B-0405-402E6E33F288}"/>
                    </a:ext>
                  </a:extLst>
                </p:cNvPr>
                <p:cNvCxnSpPr>
                  <a:cxnSpLocks/>
                </p:cNvCxnSpPr>
                <p:nvPr/>
              </p:nvCxnSpPr>
              <p:spPr>
                <a:xfrm flipV="1">
                  <a:off x="2386611" y="5755023"/>
                  <a:ext cx="294408" cy="125978"/>
                </a:xfrm>
                <a:prstGeom prst="line">
                  <a:avLst/>
                </a:prstGeom>
              </p:spPr>
              <p:style>
                <a:lnRef idx="1">
                  <a:schemeClr val="dk1"/>
                </a:lnRef>
                <a:fillRef idx="0">
                  <a:schemeClr val="dk1"/>
                </a:fillRef>
                <a:effectRef idx="0">
                  <a:schemeClr val="dk1"/>
                </a:effectRef>
                <a:fontRef idx="minor">
                  <a:schemeClr val="tx1"/>
                </a:fontRef>
              </p:style>
            </p:cxnSp>
            <p:cxnSp>
              <p:nvCxnSpPr>
                <p:cNvPr id="294" name="直線コネクタ 293">
                  <a:extLst>
                    <a:ext uri="{FF2B5EF4-FFF2-40B4-BE49-F238E27FC236}">
                      <a16:creationId xmlns:a16="http://schemas.microsoft.com/office/drawing/2014/main" id="{B2731F5D-F38A-EFF5-2D36-B258511DBB56}"/>
                    </a:ext>
                  </a:extLst>
                </p:cNvPr>
                <p:cNvCxnSpPr>
                  <a:cxnSpLocks/>
                </p:cNvCxnSpPr>
                <p:nvPr/>
              </p:nvCxnSpPr>
              <p:spPr>
                <a:xfrm>
                  <a:off x="2681019" y="5755023"/>
                  <a:ext cx="0" cy="307777"/>
                </a:xfrm>
                <a:prstGeom prst="line">
                  <a:avLst/>
                </a:prstGeom>
              </p:spPr>
              <p:style>
                <a:lnRef idx="1">
                  <a:schemeClr val="dk1"/>
                </a:lnRef>
                <a:fillRef idx="0">
                  <a:schemeClr val="dk1"/>
                </a:fillRef>
                <a:effectRef idx="0">
                  <a:schemeClr val="dk1"/>
                </a:effectRef>
                <a:fontRef idx="minor">
                  <a:schemeClr val="tx1"/>
                </a:fontRef>
              </p:style>
            </p:cxnSp>
          </p:grpSp>
        </p:grpSp>
        <p:grpSp>
          <p:nvGrpSpPr>
            <p:cNvPr id="325" name="グループ化 324">
              <a:extLst>
                <a:ext uri="{FF2B5EF4-FFF2-40B4-BE49-F238E27FC236}">
                  <a16:creationId xmlns:a16="http://schemas.microsoft.com/office/drawing/2014/main" id="{1811F28E-0305-9422-A273-E6C095C4D3A0}"/>
                </a:ext>
              </a:extLst>
            </p:cNvPr>
            <p:cNvGrpSpPr/>
            <p:nvPr/>
          </p:nvGrpSpPr>
          <p:grpSpPr>
            <a:xfrm>
              <a:off x="-10499594" y="-1187693"/>
              <a:ext cx="4547864" cy="2789310"/>
              <a:chOff x="-10499594" y="-1187693"/>
              <a:chExt cx="4547864" cy="2789310"/>
            </a:xfrm>
          </p:grpSpPr>
          <p:grpSp>
            <p:nvGrpSpPr>
              <p:cNvPr id="324" name="グループ化 323">
                <a:extLst>
                  <a:ext uri="{FF2B5EF4-FFF2-40B4-BE49-F238E27FC236}">
                    <a16:creationId xmlns:a16="http://schemas.microsoft.com/office/drawing/2014/main" id="{19642365-D04C-E461-5B5B-8AB9FECA9445}"/>
                  </a:ext>
                </a:extLst>
              </p:cNvPr>
              <p:cNvGrpSpPr/>
              <p:nvPr/>
            </p:nvGrpSpPr>
            <p:grpSpPr>
              <a:xfrm>
                <a:off x="-10499594" y="-1174527"/>
                <a:ext cx="4101593" cy="2776144"/>
                <a:chOff x="-10499594" y="-1174527"/>
                <a:chExt cx="4101593" cy="2776144"/>
              </a:xfrm>
            </p:grpSpPr>
            <p:cxnSp>
              <p:nvCxnSpPr>
                <p:cNvPr id="308" name="直線コネクタ 307">
                  <a:extLst>
                    <a:ext uri="{FF2B5EF4-FFF2-40B4-BE49-F238E27FC236}">
                      <a16:creationId xmlns:a16="http://schemas.microsoft.com/office/drawing/2014/main" id="{E80CF304-2D81-844D-774E-811D3A1ABD0F}"/>
                    </a:ext>
                  </a:extLst>
                </p:cNvPr>
                <p:cNvCxnSpPr>
                  <a:cxnSpLocks/>
                </p:cNvCxnSpPr>
                <p:nvPr/>
              </p:nvCxnSpPr>
              <p:spPr>
                <a:xfrm>
                  <a:off x="-10488427" y="1082912"/>
                  <a:ext cx="0" cy="488989"/>
                </a:xfrm>
                <a:prstGeom prst="line">
                  <a:avLst/>
                </a:prstGeom>
              </p:spPr>
              <p:style>
                <a:lnRef idx="3">
                  <a:schemeClr val="accent2"/>
                </a:lnRef>
                <a:fillRef idx="0">
                  <a:schemeClr val="accent2"/>
                </a:fillRef>
                <a:effectRef idx="2">
                  <a:schemeClr val="accent2"/>
                </a:effectRef>
                <a:fontRef idx="minor">
                  <a:schemeClr val="tx1"/>
                </a:fontRef>
              </p:style>
            </p:cxnSp>
            <p:cxnSp>
              <p:nvCxnSpPr>
                <p:cNvPr id="310" name="直線コネクタ 309">
                  <a:extLst>
                    <a:ext uri="{FF2B5EF4-FFF2-40B4-BE49-F238E27FC236}">
                      <a16:creationId xmlns:a16="http://schemas.microsoft.com/office/drawing/2014/main" id="{6134D27D-101F-E113-53BF-B600EDE02468}"/>
                    </a:ext>
                  </a:extLst>
                </p:cNvPr>
                <p:cNvCxnSpPr>
                  <a:cxnSpLocks/>
                </p:cNvCxnSpPr>
                <p:nvPr/>
              </p:nvCxnSpPr>
              <p:spPr>
                <a:xfrm>
                  <a:off x="-8869862" y="1082912"/>
                  <a:ext cx="0" cy="488989"/>
                </a:xfrm>
                <a:prstGeom prst="line">
                  <a:avLst/>
                </a:prstGeom>
              </p:spPr>
              <p:style>
                <a:lnRef idx="3">
                  <a:schemeClr val="accent2"/>
                </a:lnRef>
                <a:fillRef idx="0">
                  <a:schemeClr val="accent2"/>
                </a:fillRef>
                <a:effectRef idx="2">
                  <a:schemeClr val="accent2"/>
                </a:effectRef>
                <a:fontRef idx="minor">
                  <a:schemeClr val="tx1"/>
                </a:fontRef>
              </p:style>
            </p:cxnSp>
            <p:cxnSp>
              <p:nvCxnSpPr>
                <p:cNvPr id="315" name="直線コネクタ 314">
                  <a:extLst>
                    <a:ext uri="{FF2B5EF4-FFF2-40B4-BE49-F238E27FC236}">
                      <a16:creationId xmlns:a16="http://schemas.microsoft.com/office/drawing/2014/main" id="{A4DFD9E9-96B0-819A-AE27-2A657681BAD9}"/>
                    </a:ext>
                  </a:extLst>
                </p:cNvPr>
                <p:cNvCxnSpPr>
                  <a:cxnSpLocks/>
                </p:cNvCxnSpPr>
                <p:nvPr/>
              </p:nvCxnSpPr>
              <p:spPr>
                <a:xfrm>
                  <a:off x="-10499594" y="1580515"/>
                  <a:ext cx="329640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18" name="直線コネクタ 317">
                  <a:extLst>
                    <a:ext uri="{FF2B5EF4-FFF2-40B4-BE49-F238E27FC236}">
                      <a16:creationId xmlns:a16="http://schemas.microsoft.com/office/drawing/2014/main" id="{F5C1B109-9A4B-928B-2956-F2B07D2E0B06}"/>
                    </a:ext>
                  </a:extLst>
                </p:cNvPr>
                <p:cNvCxnSpPr>
                  <a:cxnSpLocks/>
                </p:cNvCxnSpPr>
                <p:nvPr/>
              </p:nvCxnSpPr>
              <p:spPr>
                <a:xfrm flipV="1">
                  <a:off x="-7198021" y="-1174527"/>
                  <a:ext cx="71592" cy="2776144"/>
                </a:xfrm>
                <a:prstGeom prst="line">
                  <a:avLst/>
                </a:prstGeom>
              </p:spPr>
              <p:style>
                <a:lnRef idx="3">
                  <a:schemeClr val="accent2"/>
                </a:lnRef>
                <a:fillRef idx="0">
                  <a:schemeClr val="accent2"/>
                </a:fillRef>
                <a:effectRef idx="2">
                  <a:schemeClr val="accent2"/>
                </a:effectRef>
                <a:fontRef idx="minor">
                  <a:schemeClr val="tx1"/>
                </a:fontRef>
              </p:style>
            </p:cxnSp>
            <p:cxnSp>
              <p:nvCxnSpPr>
                <p:cNvPr id="322" name="直線矢印コネクタ 321">
                  <a:extLst>
                    <a:ext uri="{FF2B5EF4-FFF2-40B4-BE49-F238E27FC236}">
                      <a16:creationId xmlns:a16="http://schemas.microsoft.com/office/drawing/2014/main" id="{E6B54083-4224-74F1-15D2-84984AA6E6F1}"/>
                    </a:ext>
                  </a:extLst>
                </p:cNvPr>
                <p:cNvCxnSpPr/>
                <p:nvPr/>
              </p:nvCxnSpPr>
              <p:spPr>
                <a:xfrm>
                  <a:off x="-7126429" y="-1174527"/>
                  <a:ext cx="728428" cy="0"/>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323" name="テキスト ボックス 322">
                <a:extLst>
                  <a:ext uri="{FF2B5EF4-FFF2-40B4-BE49-F238E27FC236}">
                    <a16:creationId xmlns:a16="http://schemas.microsoft.com/office/drawing/2014/main" id="{3224E600-986B-8F6F-3A8C-477594E202FE}"/>
                  </a:ext>
                </a:extLst>
              </p:cNvPr>
              <p:cNvSpPr txBox="1"/>
              <p:nvPr/>
            </p:nvSpPr>
            <p:spPr>
              <a:xfrm>
                <a:off x="-7072025" y="-1187693"/>
                <a:ext cx="1120295" cy="338554"/>
              </a:xfrm>
              <a:prstGeom prst="rect">
                <a:avLst/>
              </a:prstGeom>
              <a:noFill/>
            </p:spPr>
            <p:txBody>
              <a:bodyPr wrap="square" rtlCol="0">
                <a:spAutoFit/>
              </a:bodyPr>
              <a:lstStyle/>
              <a:p>
                <a:r>
                  <a:rPr kumimoji="1" lang="ja-JP" altLang="en-US" sz="1600"/>
                  <a:t>相関</a:t>
                </a:r>
              </a:p>
            </p:txBody>
          </p:sp>
        </p:grpSp>
        <p:grpSp>
          <p:nvGrpSpPr>
            <p:cNvPr id="336" name="グループ化 335">
              <a:extLst>
                <a:ext uri="{FF2B5EF4-FFF2-40B4-BE49-F238E27FC236}">
                  <a16:creationId xmlns:a16="http://schemas.microsoft.com/office/drawing/2014/main" id="{BAADC45A-EF48-6CCB-D2D4-8068F73BD568}"/>
                </a:ext>
              </a:extLst>
            </p:cNvPr>
            <p:cNvGrpSpPr/>
            <p:nvPr/>
          </p:nvGrpSpPr>
          <p:grpSpPr>
            <a:xfrm>
              <a:off x="-10650780" y="-857193"/>
              <a:ext cx="4233859" cy="2629581"/>
              <a:chOff x="-10384381" y="-597945"/>
              <a:chExt cx="4233859" cy="2629581"/>
            </a:xfrm>
          </p:grpSpPr>
          <p:cxnSp>
            <p:nvCxnSpPr>
              <p:cNvPr id="329" name="直線コネクタ 328">
                <a:extLst>
                  <a:ext uri="{FF2B5EF4-FFF2-40B4-BE49-F238E27FC236}">
                    <a16:creationId xmlns:a16="http://schemas.microsoft.com/office/drawing/2014/main" id="{1AEFAB96-A45B-C101-40D5-1A2B06A61C4B}"/>
                  </a:ext>
                </a:extLst>
              </p:cNvPr>
              <p:cNvCxnSpPr>
                <a:cxnSpLocks/>
              </p:cNvCxnSpPr>
              <p:nvPr/>
            </p:nvCxnSpPr>
            <p:spPr>
              <a:xfrm>
                <a:off x="-10351356" y="1381774"/>
                <a:ext cx="0" cy="649862"/>
              </a:xfrm>
              <a:prstGeom prst="line">
                <a:avLst/>
              </a:prstGeom>
            </p:spPr>
            <p:style>
              <a:lnRef idx="3">
                <a:schemeClr val="accent6"/>
              </a:lnRef>
              <a:fillRef idx="0">
                <a:schemeClr val="accent6"/>
              </a:fillRef>
              <a:effectRef idx="2">
                <a:schemeClr val="accent6"/>
              </a:effectRef>
              <a:fontRef idx="minor">
                <a:schemeClr val="tx1"/>
              </a:fontRef>
            </p:style>
          </p:cxnSp>
          <p:cxnSp>
            <p:nvCxnSpPr>
              <p:cNvPr id="330" name="直線コネクタ 329">
                <a:extLst>
                  <a:ext uri="{FF2B5EF4-FFF2-40B4-BE49-F238E27FC236}">
                    <a16:creationId xmlns:a16="http://schemas.microsoft.com/office/drawing/2014/main" id="{DDA710C4-EF6D-AF2C-A3DC-B5AC98847115}"/>
                  </a:ext>
                </a:extLst>
              </p:cNvPr>
              <p:cNvCxnSpPr>
                <a:cxnSpLocks/>
              </p:cNvCxnSpPr>
              <p:nvPr/>
            </p:nvCxnSpPr>
            <p:spPr>
              <a:xfrm>
                <a:off x="-8732791" y="1381774"/>
                <a:ext cx="0" cy="638816"/>
              </a:xfrm>
              <a:prstGeom prst="line">
                <a:avLst/>
              </a:prstGeom>
            </p:spPr>
            <p:style>
              <a:lnRef idx="3">
                <a:schemeClr val="accent6"/>
              </a:lnRef>
              <a:fillRef idx="0">
                <a:schemeClr val="accent6"/>
              </a:fillRef>
              <a:effectRef idx="2">
                <a:schemeClr val="accent6"/>
              </a:effectRef>
              <a:fontRef idx="minor">
                <a:schemeClr val="tx1"/>
              </a:fontRef>
            </p:style>
          </p:cxnSp>
          <p:cxnSp>
            <p:nvCxnSpPr>
              <p:cNvPr id="331" name="直線コネクタ 330">
                <a:extLst>
                  <a:ext uri="{FF2B5EF4-FFF2-40B4-BE49-F238E27FC236}">
                    <a16:creationId xmlns:a16="http://schemas.microsoft.com/office/drawing/2014/main" id="{1CBD2238-6CF5-DE96-1DE6-9F8DF57F4C37}"/>
                  </a:ext>
                </a:extLst>
              </p:cNvPr>
              <p:cNvCxnSpPr>
                <a:cxnSpLocks/>
              </p:cNvCxnSpPr>
              <p:nvPr/>
            </p:nvCxnSpPr>
            <p:spPr>
              <a:xfrm>
                <a:off x="-10384381" y="2020191"/>
                <a:ext cx="363260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332" name="直線コネクタ 331">
                <a:extLst>
                  <a:ext uri="{FF2B5EF4-FFF2-40B4-BE49-F238E27FC236}">
                    <a16:creationId xmlns:a16="http://schemas.microsoft.com/office/drawing/2014/main" id="{99CA9DEC-03B9-BFA2-2379-71EA3C3C398F}"/>
                  </a:ext>
                </a:extLst>
              </p:cNvPr>
              <p:cNvCxnSpPr>
                <a:cxnSpLocks/>
              </p:cNvCxnSpPr>
              <p:nvPr/>
            </p:nvCxnSpPr>
            <p:spPr>
              <a:xfrm flipV="1">
                <a:off x="-6747384" y="-597945"/>
                <a:ext cx="67321" cy="2610523"/>
              </a:xfrm>
              <a:prstGeom prst="line">
                <a:avLst/>
              </a:prstGeom>
            </p:spPr>
            <p:style>
              <a:lnRef idx="3">
                <a:schemeClr val="accent6"/>
              </a:lnRef>
              <a:fillRef idx="0">
                <a:schemeClr val="accent6"/>
              </a:fillRef>
              <a:effectRef idx="2">
                <a:schemeClr val="accent6"/>
              </a:effectRef>
              <a:fontRef idx="minor">
                <a:schemeClr val="tx1"/>
              </a:fontRef>
            </p:style>
          </p:cxnSp>
          <p:cxnSp>
            <p:nvCxnSpPr>
              <p:cNvPr id="333" name="直線矢印コネクタ 332">
                <a:extLst>
                  <a:ext uri="{FF2B5EF4-FFF2-40B4-BE49-F238E27FC236}">
                    <a16:creationId xmlns:a16="http://schemas.microsoft.com/office/drawing/2014/main" id="{934D72A0-647E-E518-0A26-03FA2E2D6825}"/>
                  </a:ext>
                </a:extLst>
              </p:cNvPr>
              <p:cNvCxnSpPr>
                <a:cxnSpLocks/>
              </p:cNvCxnSpPr>
              <p:nvPr/>
            </p:nvCxnSpPr>
            <p:spPr>
              <a:xfrm>
                <a:off x="-6680063" y="-597945"/>
                <a:ext cx="529541" cy="0"/>
              </a:xfrm>
              <a:prstGeom prst="straightConnector1">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grpSp>
        <p:nvGrpSpPr>
          <p:cNvPr id="2" name="グループ化 1">
            <a:extLst>
              <a:ext uri="{FF2B5EF4-FFF2-40B4-BE49-F238E27FC236}">
                <a16:creationId xmlns:a16="http://schemas.microsoft.com/office/drawing/2014/main" id="{388C2FB8-F3CF-C303-CB14-24108624CF2E}"/>
              </a:ext>
            </a:extLst>
          </p:cNvPr>
          <p:cNvGrpSpPr>
            <a:grpSpLocks noChangeAspect="1"/>
          </p:cNvGrpSpPr>
          <p:nvPr/>
        </p:nvGrpSpPr>
        <p:grpSpPr>
          <a:xfrm>
            <a:off x="-9008304" y="1862623"/>
            <a:ext cx="7514301" cy="3699059"/>
            <a:chOff x="-11000794" y="-2535972"/>
            <a:chExt cx="9473223" cy="4663377"/>
          </a:xfrm>
        </p:grpSpPr>
        <p:grpSp>
          <p:nvGrpSpPr>
            <p:cNvPr id="4" name="グループ化 3">
              <a:extLst>
                <a:ext uri="{FF2B5EF4-FFF2-40B4-BE49-F238E27FC236}">
                  <a16:creationId xmlns:a16="http://schemas.microsoft.com/office/drawing/2014/main" id="{892B27F7-9DEE-985E-5160-70FA821C25DE}"/>
                </a:ext>
              </a:extLst>
            </p:cNvPr>
            <p:cNvGrpSpPr/>
            <p:nvPr/>
          </p:nvGrpSpPr>
          <p:grpSpPr>
            <a:xfrm>
              <a:off x="-11000794" y="-2535972"/>
              <a:ext cx="2130932" cy="3580886"/>
              <a:chOff x="-10046727" y="-2535237"/>
              <a:chExt cx="2130932" cy="3580886"/>
            </a:xfrm>
          </p:grpSpPr>
          <p:sp>
            <p:nvSpPr>
              <p:cNvPr id="38" name="雲 37">
                <a:extLst>
                  <a:ext uri="{FF2B5EF4-FFF2-40B4-BE49-F238E27FC236}">
                    <a16:creationId xmlns:a16="http://schemas.microsoft.com/office/drawing/2014/main" id="{56959E7C-2876-D2BF-C131-DA2253037C2B}"/>
                  </a:ext>
                </a:extLst>
              </p:cNvPr>
              <p:cNvSpPr/>
              <p:nvPr/>
            </p:nvSpPr>
            <p:spPr>
              <a:xfrm>
                <a:off x="-10015846" y="-1677666"/>
                <a:ext cx="1373194" cy="92714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cxnSp>
            <p:nvCxnSpPr>
              <p:cNvPr id="39" name="直線矢印コネクタ 38">
                <a:extLst>
                  <a:ext uri="{FF2B5EF4-FFF2-40B4-BE49-F238E27FC236}">
                    <a16:creationId xmlns:a16="http://schemas.microsoft.com/office/drawing/2014/main" id="{04BAF0D8-27E8-3E3D-72E0-9F6714A307F9}"/>
                  </a:ext>
                </a:extLst>
              </p:cNvPr>
              <p:cNvCxnSpPr>
                <a:cxnSpLocks/>
              </p:cNvCxnSpPr>
              <p:nvPr/>
            </p:nvCxnSpPr>
            <p:spPr>
              <a:xfrm flipH="1">
                <a:off x="-9595190" y="-2153646"/>
                <a:ext cx="329752" cy="189425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40" name="直線矢印コネクタ 39">
                <a:extLst>
                  <a:ext uri="{FF2B5EF4-FFF2-40B4-BE49-F238E27FC236}">
                    <a16:creationId xmlns:a16="http://schemas.microsoft.com/office/drawing/2014/main" id="{8F2EA1B9-8CF2-4251-CE1D-5CFA8FB4864A}"/>
                  </a:ext>
                </a:extLst>
              </p:cNvPr>
              <p:cNvCxnSpPr>
                <a:cxnSpLocks/>
              </p:cNvCxnSpPr>
              <p:nvPr/>
            </p:nvCxnSpPr>
            <p:spPr>
              <a:xfrm flipH="1">
                <a:off x="-9028278" y="-2046106"/>
                <a:ext cx="329752" cy="189425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41" name="テキスト ボックス 40">
                <a:extLst>
                  <a:ext uri="{FF2B5EF4-FFF2-40B4-BE49-F238E27FC236}">
                    <a16:creationId xmlns:a16="http://schemas.microsoft.com/office/drawing/2014/main" id="{B7BBECDF-BBEC-99BA-CC46-991A07D637D2}"/>
                  </a:ext>
                </a:extLst>
              </p:cNvPr>
              <p:cNvSpPr txBox="1"/>
              <p:nvPr/>
            </p:nvSpPr>
            <p:spPr>
              <a:xfrm>
                <a:off x="-9652396" y="-2535237"/>
                <a:ext cx="1005073" cy="426813"/>
              </a:xfrm>
              <a:prstGeom prst="rect">
                <a:avLst/>
              </a:prstGeom>
              <a:noFill/>
            </p:spPr>
            <p:txBody>
              <a:bodyPr wrap="square" rtlCol="0">
                <a:spAutoFit/>
              </a:bodyPr>
              <a:lstStyle/>
              <a:p>
                <a:r>
                  <a:rPr kumimoji="1" lang="en-US" altLang="ja-JP" sz="1600" dirty="0" err="1"/>
                  <a:t>f_low</a:t>
                </a:r>
                <a:endParaRPr kumimoji="1" lang="en-US" altLang="ja-JP" sz="1600" dirty="0"/>
              </a:p>
            </p:txBody>
          </p:sp>
          <p:sp>
            <p:nvSpPr>
              <p:cNvPr id="42" name="テキスト ボックス 41">
                <a:extLst>
                  <a:ext uri="{FF2B5EF4-FFF2-40B4-BE49-F238E27FC236}">
                    <a16:creationId xmlns:a16="http://schemas.microsoft.com/office/drawing/2014/main" id="{E2C4C5A0-DE56-E380-2B73-F8697F3C7FA3}"/>
                  </a:ext>
                </a:extLst>
              </p:cNvPr>
              <p:cNvSpPr txBox="1"/>
              <p:nvPr/>
            </p:nvSpPr>
            <p:spPr>
              <a:xfrm>
                <a:off x="-8920867" y="-2437981"/>
                <a:ext cx="1005072" cy="426813"/>
              </a:xfrm>
              <a:prstGeom prst="rect">
                <a:avLst/>
              </a:prstGeom>
              <a:noFill/>
            </p:spPr>
            <p:txBody>
              <a:bodyPr wrap="square" rtlCol="0">
                <a:spAutoFit/>
              </a:bodyPr>
              <a:lstStyle/>
              <a:p>
                <a:r>
                  <a:rPr kumimoji="1" lang="en-US" altLang="ja-JP" sz="1600" dirty="0" err="1"/>
                  <a:t>f_high</a:t>
                </a:r>
                <a:endParaRPr kumimoji="1" lang="ja-JP" altLang="en-US" sz="1600"/>
              </a:p>
            </p:txBody>
          </p:sp>
          <p:grpSp>
            <p:nvGrpSpPr>
              <p:cNvPr id="43" name="グループ化 42">
                <a:extLst>
                  <a:ext uri="{FF2B5EF4-FFF2-40B4-BE49-F238E27FC236}">
                    <a16:creationId xmlns:a16="http://schemas.microsoft.com/office/drawing/2014/main" id="{B06A94DB-FBEC-D7E5-ACE6-73C7E46B70E0}"/>
                  </a:ext>
                </a:extLst>
              </p:cNvPr>
              <p:cNvGrpSpPr>
                <a:grpSpLocks noChangeAspect="1"/>
              </p:cNvGrpSpPr>
              <p:nvPr/>
            </p:nvGrpSpPr>
            <p:grpSpPr>
              <a:xfrm>
                <a:off x="-10046727" y="-1180894"/>
                <a:ext cx="1620606" cy="2226543"/>
                <a:chOff x="2318419" y="5156603"/>
                <a:chExt cx="814310" cy="1118777"/>
              </a:xfrm>
            </p:grpSpPr>
            <p:sp>
              <p:nvSpPr>
                <p:cNvPr id="44" name="円弧 43">
                  <a:extLst>
                    <a:ext uri="{FF2B5EF4-FFF2-40B4-BE49-F238E27FC236}">
                      <a16:creationId xmlns:a16="http://schemas.microsoft.com/office/drawing/2014/main" id="{ADC24C29-D89C-5E27-0E7F-EFEC593865AA}"/>
                    </a:ext>
                  </a:extLst>
                </p:cNvPr>
                <p:cNvSpPr>
                  <a:spLocks noChangeAspect="1"/>
                </p:cNvSpPr>
                <p:nvPr/>
              </p:nvSpPr>
              <p:spPr>
                <a:xfrm rot="9973121">
                  <a:off x="2318419" y="5156603"/>
                  <a:ext cx="814310" cy="908891"/>
                </a:xfrm>
                <a:prstGeom prst="arc">
                  <a:avLst/>
                </a:prstGeom>
                <a:ln w="44450"/>
              </p:spPr>
              <p:style>
                <a:lnRef idx="3">
                  <a:schemeClr val="dk1"/>
                </a:lnRef>
                <a:fillRef idx="0">
                  <a:schemeClr val="dk1"/>
                </a:fillRef>
                <a:effectRef idx="2">
                  <a:schemeClr val="dk1"/>
                </a:effectRef>
                <a:fontRef idx="minor">
                  <a:schemeClr val="tx1"/>
                </a:fontRef>
              </p:style>
              <p:txBody>
                <a:bodyPr rtlCol="0" anchor="ctr"/>
                <a:lstStyle/>
                <a:p>
                  <a:pPr algn="ctr"/>
                  <a:endParaRPr kumimoji="1" lang="ja-JP" altLang="en-US">
                    <a:ln w="38100">
                      <a:solidFill>
                        <a:schemeClr val="tx1"/>
                      </a:solidFill>
                    </a:ln>
                  </a:endParaRPr>
                </a:p>
              </p:txBody>
            </p:sp>
            <p:grpSp>
              <p:nvGrpSpPr>
                <p:cNvPr id="45" name="グループ化 44">
                  <a:extLst>
                    <a:ext uri="{FF2B5EF4-FFF2-40B4-BE49-F238E27FC236}">
                      <a16:creationId xmlns:a16="http://schemas.microsoft.com/office/drawing/2014/main" id="{CCDFF00E-11E2-B6F9-CF62-8C003DCCE2E1}"/>
                    </a:ext>
                  </a:extLst>
                </p:cNvPr>
                <p:cNvGrpSpPr/>
                <p:nvPr/>
              </p:nvGrpSpPr>
              <p:grpSpPr>
                <a:xfrm>
                  <a:off x="2376218" y="6006978"/>
                  <a:ext cx="200692" cy="268402"/>
                  <a:chOff x="1230641" y="6149403"/>
                  <a:chExt cx="200692" cy="268402"/>
                </a:xfrm>
              </p:grpSpPr>
              <p:cxnSp>
                <p:nvCxnSpPr>
                  <p:cNvPr id="48" name="直線コネクタ 47">
                    <a:extLst>
                      <a:ext uri="{FF2B5EF4-FFF2-40B4-BE49-F238E27FC236}">
                        <a16:creationId xmlns:a16="http://schemas.microsoft.com/office/drawing/2014/main" id="{3DEAB998-F54B-3230-5AFF-E59CD7D592C3}"/>
                      </a:ext>
                    </a:extLst>
                  </p:cNvPr>
                  <p:cNvCxnSpPr>
                    <a:cxnSpLocks/>
                  </p:cNvCxnSpPr>
                  <p:nvPr/>
                </p:nvCxnSpPr>
                <p:spPr>
                  <a:xfrm flipH="1">
                    <a:off x="1241034" y="6149403"/>
                    <a:ext cx="142923" cy="255582"/>
                  </a:xfrm>
                  <a:prstGeom prst="line">
                    <a:avLst/>
                  </a:prstGeom>
                </p:spPr>
                <p:style>
                  <a:lnRef idx="1">
                    <a:schemeClr val="dk1"/>
                  </a:lnRef>
                  <a:fillRef idx="0">
                    <a:schemeClr val="dk1"/>
                  </a:fillRef>
                  <a:effectRef idx="0">
                    <a:schemeClr val="dk1"/>
                  </a:effectRef>
                  <a:fontRef idx="minor">
                    <a:schemeClr val="tx1"/>
                  </a:fontRef>
                </p:style>
              </p:cxnSp>
              <p:cxnSp>
                <p:nvCxnSpPr>
                  <p:cNvPr id="49" name="直線コネクタ 48">
                    <a:extLst>
                      <a:ext uri="{FF2B5EF4-FFF2-40B4-BE49-F238E27FC236}">
                        <a16:creationId xmlns:a16="http://schemas.microsoft.com/office/drawing/2014/main" id="{A25B63B8-1967-0493-FB04-E2E6B8C71714}"/>
                      </a:ext>
                    </a:extLst>
                  </p:cNvPr>
                  <p:cNvCxnSpPr>
                    <a:cxnSpLocks/>
                  </p:cNvCxnSpPr>
                  <p:nvPr/>
                </p:nvCxnSpPr>
                <p:spPr>
                  <a:xfrm flipH="1">
                    <a:off x="1230641" y="6404985"/>
                    <a:ext cx="200692" cy="0"/>
                  </a:xfrm>
                  <a:prstGeom prst="line">
                    <a:avLst/>
                  </a:prstGeom>
                </p:spPr>
                <p:style>
                  <a:lnRef idx="1">
                    <a:schemeClr val="dk1"/>
                  </a:lnRef>
                  <a:fillRef idx="0">
                    <a:schemeClr val="dk1"/>
                  </a:fillRef>
                  <a:effectRef idx="0">
                    <a:schemeClr val="dk1"/>
                  </a:effectRef>
                  <a:fontRef idx="minor">
                    <a:schemeClr val="tx1"/>
                  </a:fontRef>
                </p:style>
              </p:cxnSp>
              <p:cxnSp>
                <p:nvCxnSpPr>
                  <p:cNvPr id="50" name="直線コネクタ 49">
                    <a:extLst>
                      <a:ext uri="{FF2B5EF4-FFF2-40B4-BE49-F238E27FC236}">
                        <a16:creationId xmlns:a16="http://schemas.microsoft.com/office/drawing/2014/main" id="{32A6ED05-F598-FB57-AFE2-FC1EC0D46B6A}"/>
                      </a:ext>
                    </a:extLst>
                  </p:cNvPr>
                  <p:cNvCxnSpPr>
                    <a:cxnSpLocks/>
                  </p:cNvCxnSpPr>
                  <p:nvPr/>
                </p:nvCxnSpPr>
                <p:spPr>
                  <a:xfrm>
                    <a:off x="1383957" y="6149403"/>
                    <a:ext cx="31480" cy="268402"/>
                  </a:xfrm>
                  <a:prstGeom prst="line">
                    <a:avLst/>
                  </a:prstGeom>
                </p:spPr>
                <p:style>
                  <a:lnRef idx="1">
                    <a:schemeClr val="dk1"/>
                  </a:lnRef>
                  <a:fillRef idx="0">
                    <a:schemeClr val="dk1"/>
                  </a:fillRef>
                  <a:effectRef idx="0">
                    <a:schemeClr val="dk1"/>
                  </a:effectRef>
                  <a:fontRef idx="minor">
                    <a:schemeClr val="tx1"/>
                  </a:fontRef>
                </p:style>
              </p:cxnSp>
            </p:grpSp>
            <p:cxnSp>
              <p:nvCxnSpPr>
                <p:cNvPr id="46" name="直線コネクタ 45">
                  <a:extLst>
                    <a:ext uri="{FF2B5EF4-FFF2-40B4-BE49-F238E27FC236}">
                      <a16:creationId xmlns:a16="http://schemas.microsoft.com/office/drawing/2014/main" id="{A9A64FF5-65D0-D9FB-7FBC-F97E1DA19FAE}"/>
                    </a:ext>
                  </a:extLst>
                </p:cNvPr>
                <p:cNvCxnSpPr>
                  <a:cxnSpLocks/>
                </p:cNvCxnSpPr>
                <p:nvPr/>
              </p:nvCxnSpPr>
              <p:spPr>
                <a:xfrm flipV="1">
                  <a:off x="2386611" y="5755023"/>
                  <a:ext cx="294408" cy="125978"/>
                </a:xfrm>
                <a:prstGeom prst="line">
                  <a:avLst/>
                </a:prstGeom>
              </p:spPr>
              <p:style>
                <a:lnRef idx="1">
                  <a:schemeClr val="dk1"/>
                </a:lnRef>
                <a:fillRef idx="0">
                  <a:schemeClr val="dk1"/>
                </a:fillRef>
                <a:effectRef idx="0">
                  <a:schemeClr val="dk1"/>
                </a:effectRef>
                <a:fontRef idx="minor">
                  <a:schemeClr val="tx1"/>
                </a:fontRef>
              </p:style>
            </p:cxnSp>
            <p:cxnSp>
              <p:nvCxnSpPr>
                <p:cNvPr id="47" name="直線コネクタ 46">
                  <a:extLst>
                    <a:ext uri="{FF2B5EF4-FFF2-40B4-BE49-F238E27FC236}">
                      <a16:creationId xmlns:a16="http://schemas.microsoft.com/office/drawing/2014/main" id="{B4A279A8-2E41-62D2-C02C-0BD6503C4EFC}"/>
                    </a:ext>
                  </a:extLst>
                </p:cNvPr>
                <p:cNvCxnSpPr>
                  <a:cxnSpLocks/>
                </p:cNvCxnSpPr>
                <p:nvPr/>
              </p:nvCxnSpPr>
              <p:spPr>
                <a:xfrm>
                  <a:off x="2681019" y="5755023"/>
                  <a:ext cx="0" cy="307777"/>
                </a:xfrm>
                <a:prstGeom prst="line">
                  <a:avLst/>
                </a:prstGeom>
              </p:spPr>
              <p:style>
                <a:lnRef idx="1">
                  <a:schemeClr val="dk1"/>
                </a:lnRef>
                <a:fillRef idx="0">
                  <a:schemeClr val="dk1"/>
                </a:fillRef>
                <a:effectRef idx="0">
                  <a:schemeClr val="dk1"/>
                </a:effectRef>
                <a:fontRef idx="minor">
                  <a:schemeClr val="tx1"/>
                </a:fontRef>
              </p:style>
            </p:cxnSp>
          </p:grpSp>
        </p:grpSp>
        <p:sp>
          <p:nvSpPr>
            <p:cNvPr id="5" name="テキスト ボックス 4">
              <a:extLst>
                <a:ext uri="{FF2B5EF4-FFF2-40B4-BE49-F238E27FC236}">
                  <a16:creationId xmlns:a16="http://schemas.microsoft.com/office/drawing/2014/main" id="{A334D88D-BA8A-2107-AAD5-B41ABD99489B}"/>
                </a:ext>
              </a:extLst>
            </p:cNvPr>
            <p:cNvSpPr txBox="1"/>
            <p:nvPr/>
          </p:nvSpPr>
          <p:spPr>
            <a:xfrm>
              <a:off x="-6487652" y="-1677431"/>
              <a:ext cx="1185923" cy="702694"/>
            </a:xfrm>
            <a:prstGeom prst="rect">
              <a:avLst/>
            </a:prstGeom>
            <a:noFill/>
          </p:spPr>
          <p:txBody>
            <a:bodyPr wrap="square" rtlCol="0">
              <a:spAutoFit/>
            </a:bodyPr>
            <a:lstStyle/>
            <a:p>
              <a:pPr algn="ctr"/>
              <a:r>
                <a:rPr kumimoji="1" lang="ja-JP" altLang="en-US" sz="1600"/>
                <a:t>位相</a:t>
              </a:r>
              <a:r>
                <a:rPr kumimoji="1" lang="en-US" altLang="ja-JP" sz="1600" dirty="0"/>
                <a:t> </a:t>
              </a:r>
              <a:r>
                <a:rPr kumimoji="1" lang="en-US" altLang="ja-JP" sz="1600" dirty="0" err="1"/>
                <a:t>φ_high</a:t>
              </a:r>
              <a:endParaRPr kumimoji="1" lang="ja-JP" altLang="en-US" sz="1600"/>
            </a:p>
          </p:txBody>
        </p:sp>
        <p:sp>
          <p:nvSpPr>
            <p:cNvPr id="8" name="テキスト ボックス 7">
              <a:extLst>
                <a:ext uri="{FF2B5EF4-FFF2-40B4-BE49-F238E27FC236}">
                  <a16:creationId xmlns:a16="http://schemas.microsoft.com/office/drawing/2014/main" id="{B00B6D58-08CD-22DE-D19A-7BAF2B97C955}"/>
                </a:ext>
              </a:extLst>
            </p:cNvPr>
            <p:cNvSpPr txBox="1"/>
            <p:nvPr/>
          </p:nvSpPr>
          <p:spPr>
            <a:xfrm>
              <a:off x="-6591440" y="-1008273"/>
              <a:ext cx="1316862" cy="406823"/>
            </a:xfrm>
            <a:prstGeom prst="rect">
              <a:avLst/>
            </a:prstGeom>
            <a:noFill/>
          </p:spPr>
          <p:txBody>
            <a:bodyPr wrap="square" rtlCol="0">
              <a:spAutoFit/>
            </a:bodyPr>
            <a:lstStyle/>
            <a:p>
              <a:pPr algn="ctr"/>
              <a:r>
                <a:rPr kumimoji="1" lang="en-US" altLang="ja-JP" sz="1600" dirty="0" err="1"/>
                <a:t>φ_low</a:t>
              </a:r>
              <a:endParaRPr kumimoji="1" lang="ja-JP" altLang="en-US" sz="1600"/>
            </a:p>
          </p:txBody>
        </p:sp>
        <p:sp>
          <p:nvSpPr>
            <p:cNvPr id="9" name="テキスト ボックス 8">
              <a:extLst>
                <a:ext uri="{FF2B5EF4-FFF2-40B4-BE49-F238E27FC236}">
                  <a16:creationId xmlns:a16="http://schemas.microsoft.com/office/drawing/2014/main" id="{F7B7AC08-42F9-58A5-39FA-F15B5F9B952F}"/>
                </a:ext>
              </a:extLst>
            </p:cNvPr>
            <p:cNvSpPr txBox="1"/>
            <p:nvPr/>
          </p:nvSpPr>
          <p:spPr>
            <a:xfrm>
              <a:off x="-6328441" y="-174305"/>
              <a:ext cx="4800870" cy="814825"/>
            </a:xfrm>
            <a:prstGeom prst="rect">
              <a:avLst/>
            </a:prstGeom>
            <a:noFill/>
          </p:spPr>
          <p:txBody>
            <a:bodyPr wrap="square" rtlCol="0">
              <a:spAutoFit/>
            </a:bodyPr>
            <a:lstStyle/>
            <a:p>
              <a:r>
                <a:rPr kumimoji="1" lang="ja-JP" altLang="en-US">
                  <a:solidFill>
                    <a:srgbClr val="FF0000"/>
                  </a:solidFill>
                </a:rPr>
                <a:t>高周波の大気による位相のズレ</a:t>
              </a:r>
              <a:r>
                <a:rPr kumimoji="1" lang="en-US" altLang="ja-JP" dirty="0">
                  <a:solidFill>
                    <a:srgbClr val="FF0000"/>
                  </a:solidFill>
                </a:rPr>
                <a:t> </a:t>
              </a:r>
              <a:r>
                <a:rPr kumimoji="1" lang="en-US" altLang="ja-JP" dirty="0" err="1">
                  <a:solidFill>
                    <a:srgbClr val="FF0000"/>
                  </a:solidFill>
                </a:rPr>
                <a:t>Δφ</a:t>
              </a:r>
              <a:endParaRPr kumimoji="1" lang="en-US" altLang="ja-JP" dirty="0">
                <a:solidFill>
                  <a:srgbClr val="FF0000"/>
                </a:solidFill>
              </a:endParaRPr>
            </a:p>
            <a:p>
              <a:r>
                <a:rPr kumimoji="1" lang="en-US" altLang="ja-JP" dirty="0"/>
                <a:t>ΔΦ=</a:t>
              </a:r>
              <a:r>
                <a:rPr kumimoji="1" lang="en-US" altLang="ja-JP" dirty="0" err="1"/>
                <a:t>φ_high</a:t>
              </a:r>
              <a:r>
                <a:rPr kumimoji="1" lang="en-US" altLang="ja-JP" dirty="0"/>
                <a:t>-(</a:t>
              </a:r>
              <a:r>
                <a:rPr kumimoji="1" lang="en-US" altLang="ja-JP" dirty="0" err="1"/>
                <a:t>f_high</a:t>
              </a:r>
              <a:r>
                <a:rPr kumimoji="1" lang="en-US" altLang="ja-JP" dirty="0"/>
                <a:t>/</a:t>
              </a:r>
              <a:r>
                <a:rPr kumimoji="1" lang="en-US" altLang="ja-JP" dirty="0" err="1"/>
                <a:t>f_low</a:t>
              </a:r>
              <a:r>
                <a:rPr kumimoji="1" lang="en-US" altLang="ja-JP" dirty="0"/>
                <a:t>)*</a:t>
              </a:r>
              <a:r>
                <a:rPr kumimoji="1" lang="en-US" altLang="ja-JP" dirty="0" err="1"/>
                <a:t>φ_low</a:t>
              </a:r>
              <a:endParaRPr kumimoji="1" lang="ja-JP" altLang="en-US"/>
            </a:p>
          </p:txBody>
        </p:sp>
        <p:grpSp>
          <p:nvGrpSpPr>
            <p:cNvPr id="10" name="グループ化 9">
              <a:extLst>
                <a:ext uri="{FF2B5EF4-FFF2-40B4-BE49-F238E27FC236}">
                  <a16:creationId xmlns:a16="http://schemas.microsoft.com/office/drawing/2014/main" id="{C5AE5E24-73D0-DFFD-06E6-838AAD4CFA8B}"/>
                </a:ext>
              </a:extLst>
            </p:cNvPr>
            <p:cNvGrpSpPr/>
            <p:nvPr/>
          </p:nvGrpSpPr>
          <p:grpSpPr>
            <a:xfrm>
              <a:off x="-9257361" y="-2493628"/>
              <a:ext cx="2198685" cy="3571268"/>
              <a:chOff x="-10046727" y="-2525619"/>
              <a:chExt cx="2198685" cy="3571268"/>
            </a:xfrm>
          </p:grpSpPr>
          <p:sp>
            <p:nvSpPr>
              <p:cNvPr id="25" name="雲 24">
                <a:extLst>
                  <a:ext uri="{FF2B5EF4-FFF2-40B4-BE49-F238E27FC236}">
                    <a16:creationId xmlns:a16="http://schemas.microsoft.com/office/drawing/2014/main" id="{8682D48F-653C-5850-5E32-A01476370660}"/>
                  </a:ext>
                </a:extLst>
              </p:cNvPr>
              <p:cNvSpPr/>
              <p:nvPr/>
            </p:nvSpPr>
            <p:spPr>
              <a:xfrm>
                <a:off x="-9913648" y="-1682034"/>
                <a:ext cx="1373194" cy="927144"/>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26" name="直線矢印コネクタ 25">
                <a:extLst>
                  <a:ext uri="{FF2B5EF4-FFF2-40B4-BE49-F238E27FC236}">
                    <a16:creationId xmlns:a16="http://schemas.microsoft.com/office/drawing/2014/main" id="{956A737B-24D9-BACB-C078-36FCC1614496}"/>
                  </a:ext>
                </a:extLst>
              </p:cNvPr>
              <p:cNvCxnSpPr>
                <a:cxnSpLocks/>
              </p:cNvCxnSpPr>
              <p:nvPr/>
            </p:nvCxnSpPr>
            <p:spPr>
              <a:xfrm flipH="1">
                <a:off x="-9595190" y="-2153646"/>
                <a:ext cx="329752" cy="189425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7" name="直線矢印コネクタ 26">
                <a:extLst>
                  <a:ext uri="{FF2B5EF4-FFF2-40B4-BE49-F238E27FC236}">
                    <a16:creationId xmlns:a16="http://schemas.microsoft.com/office/drawing/2014/main" id="{996102FD-58D2-0660-995B-9EC501BE5DFB}"/>
                  </a:ext>
                </a:extLst>
              </p:cNvPr>
              <p:cNvCxnSpPr>
                <a:cxnSpLocks/>
              </p:cNvCxnSpPr>
              <p:nvPr/>
            </p:nvCxnSpPr>
            <p:spPr>
              <a:xfrm flipH="1">
                <a:off x="-9028278" y="-2046106"/>
                <a:ext cx="329752" cy="189425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8" name="テキスト ボックス 27">
                <a:extLst>
                  <a:ext uri="{FF2B5EF4-FFF2-40B4-BE49-F238E27FC236}">
                    <a16:creationId xmlns:a16="http://schemas.microsoft.com/office/drawing/2014/main" id="{F0DAD19A-8EAE-7E0D-232B-451D81FB7A43}"/>
                  </a:ext>
                </a:extLst>
              </p:cNvPr>
              <p:cNvSpPr txBox="1"/>
              <p:nvPr/>
            </p:nvSpPr>
            <p:spPr>
              <a:xfrm>
                <a:off x="-9652438" y="-2525619"/>
                <a:ext cx="1005073" cy="426813"/>
              </a:xfrm>
              <a:prstGeom prst="rect">
                <a:avLst/>
              </a:prstGeom>
              <a:noFill/>
            </p:spPr>
            <p:txBody>
              <a:bodyPr wrap="square" rtlCol="0">
                <a:spAutoFit/>
              </a:bodyPr>
              <a:lstStyle/>
              <a:p>
                <a:r>
                  <a:rPr kumimoji="1" lang="en-US" altLang="ja-JP" sz="1600" dirty="0" err="1"/>
                  <a:t>f_low</a:t>
                </a:r>
                <a:endParaRPr kumimoji="1" lang="en-US" altLang="ja-JP" sz="1600" dirty="0"/>
              </a:p>
            </p:txBody>
          </p:sp>
          <p:sp>
            <p:nvSpPr>
              <p:cNvPr id="29" name="テキスト ボックス 28">
                <a:extLst>
                  <a:ext uri="{FF2B5EF4-FFF2-40B4-BE49-F238E27FC236}">
                    <a16:creationId xmlns:a16="http://schemas.microsoft.com/office/drawing/2014/main" id="{1D496D92-31DB-A6DF-DF3C-2A9C155590A8}"/>
                  </a:ext>
                </a:extLst>
              </p:cNvPr>
              <p:cNvSpPr txBox="1"/>
              <p:nvPr/>
            </p:nvSpPr>
            <p:spPr>
              <a:xfrm>
                <a:off x="-8853114" y="-2454793"/>
                <a:ext cx="1005072" cy="426813"/>
              </a:xfrm>
              <a:prstGeom prst="rect">
                <a:avLst/>
              </a:prstGeom>
              <a:noFill/>
            </p:spPr>
            <p:txBody>
              <a:bodyPr wrap="square" rtlCol="0">
                <a:spAutoFit/>
              </a:bodyPr>
              <a:lstStyle/>
              <a:p>
                <a:r>
                  <a:rPr kumimoji="1" lang="en-US" altLang="ja-JP" sz="1600" dirty="0" err="1"/>
                  <a:t>f_high</a:t>
                </a:r>
                <a:endParaRPr kumimoji="1" lang="ja-JP" altLang="en-US" sz="1600"/>
              </a:p>
            </p:txBody>
          </p:sp>
          <p:grpSp>
            <p:nvGrpSpPr>
              <p:cNvPr id="30" name="グループ化 29">
                <a:extLst>
                  <a:ext uri="{FF2B5EF4-FFF2-40B4-BE49-F238E27FC236}">
                    <a16:creationId xmlns:a16="http://schemas.microsoft.com/office/drawing/2014/main" id="{24CEC98C-9DF8-AA82-26C8-4AFFACF109B6}"/>
                  </a:ext>
                </a:extLst>
              </p:cNvPr>
              <p:cNvGrpSpPr>
                <a:grpSpLocks noChangeAspect="1"/>
              </p:cNvGrpSpPr>
              <p:nvPr/>
            </p:nvGrpSpPr>
            <p:grpSpPr>
              <a:xfrm>
                <a:off x="-10046727" y="-1180894"/>
                <a:ext cx="1620606" cy="2226543"/>
                <a:chOff x="2318419" y="5156603"/>
                <a:chExt cx="814310" cy="1118777"/>
              </a:xfrm>
            </p:grpSpPr>
            <p:sp>
              <p:nvSpPr>
                <p:cNvPr id="31" name="円弧 30">
                  <a:extLst>
                    <a:ext uri="{FF2B5EF4-FFF2-40B4-BE49-F238E27FC236}">
                      <a16:creationId xmlns:a16="http://schemas.microsoft.com/office/drawing/2014/main" id="{097FDEDB-534F-1C11-4802-CAAED03303EF}"/>
                    </a:ext>
                  </a:extLst>
                </p:cNvPr>
                <p:cNvSpPr>
                  <a:spLocks noChangeAspect="1"/>
                </p:cNvSpPr>
                <p:nvPr/>
              </p:nvSpPr>
              <p:spPr>
                <a:xfrm rot="9973121">
                  <a:off x="2318419" y="5156603"/>
                  <a:ext cx="814310" cy="908891"/>
                </a:xfrm>
                <a:prstGeom prst="arc">
                  <a:avLst/>
                </a:prstGeom>
                <a:ln w="44450"/>
              </p:spPr>
              <p:style>
                <a:lnRef idx="3">
                  <a:schemeClr val="dk1"/>
                </a:lnRef>
                <a:fillRef idx="0">
                  <a:schemeClr val="dk1"/>
                </a:fillRef>
                <a:effectRef idx="2">
                  <a:schemeClr val="dk1"/>
                </a:effectRef>
                <a:fontRef idx="minor">
                  <a:schemeClr val="tx1"/>
                </a:fontRef>
              </p:style>
              <p:txBody>
                <a:bodyPr rtlCol="0" anchor="ctr"/>
                <a:lstStyle/>
                <a:p>
                  <a:pPr algn="ctr"/>
                  <a:endParaRPr kumimoji="1" lang="ja-JP" altLang="en-US">
                    <a:ln w="38100">
                      <a:solidFill>
                        <a:schemeClr val="tx1"/>
                      </a:solidFill>
                    </a:ln>
                  </a:endParaRPr>
                </a:p>
              </p:txBody>
            </p:sp>
            <p:grpSp>
              <p:nvGrpSpPr>
                <p:cNvPr id="32" name="グループ化 31">
                  <a:extLst>
                    <a:ext uri="{FF2B5EF4-FFF2-40B4-BE49-F238E27FC236}">
                      <a16:creationId xmlns:a16="http://schemas.microsoft.com/office/drawing/2014/main" id="{E1057DB7-A56B-B139-71FA-BE560BDDA34D}"/>
                    </a:ext>
                  </a:extLst>
                </p:cNvPr>
                <p:cNvGrpSpPr/>
                <p:nvPr/>
              </p:nvGrpSpPr>
              <p:grpSpPr>
                <a:xfrm>
                  <a:off x="2376218" y="6006978"/>
                  <a:ext cx="200692" cy="268402"/>
                  <a:chOff x="1230641" y="6149403"/>
                  <a:chExt cx="200692" cy="268402"/>
                </a:xfrm>
              </p:grpSpPr>
              <p:cxnSp>
                <p:nvCxnSpPr>
                  <p:cNvPr id="35" name="直線コネクタ 34">
                    <a:extLst>
                      <a:ext uri="{FF2B5EF4-FFF2-40B4-BE49-F238E27FC236}">
                        <a16:creationId xmlns:a16="http://schemas.microsoft.com/office/drawing/2014/main" id="{06435FCD-14B4-6995-8EDD-6556B43A2914}"/>
                      </a:ext>
                    </a:extLst>
                  </p:cNvPr>
                  <p:cNvCxnSpPr>
                    <a:cxnSpLocks/>
                  </p:cNvCxnSpPr>
                  <p:nvPr/>
                </p:nvCxnSpPr>
                <p:spPr>
                  <a:xfrm flipH="1">
                    <a:off x="1241034" y="6149403"/>
                    <a:ext cx="142923" cy="255582"/>
                  </a:xfrm>
                  <a:prstGeom prst="line">
                    <a:avLst/>
                  </a:prstGeom>
                </p:spPr>
                <p:style>
                  <a:lnRef idx="1">
                    <a:schemeClr val="dk1"/>
                  </a:lnRef>
                  <a:fillRef idx="0">
                    <a:schemeClr val="dk1"/>
                  </a:fillRef>
                  <a:effectRef idx="0">
                    <a:schemeClr val="dk1"/>
                  </a:effectRef>
                  <a:fontRef idx="minor">
                    <a:schemeClr val="tx1"/>
                  </a:fontRef>
                </p:style>
              </p:cxnSp>
              <p:cxnSp>
                <p:nvCxnSpPr>
                  <p:cNvPr id="36" name="直線コネクタ 35">
                    <a:extLst>
                      <a:ext uri="{FF2B5EF4-FFF2-40B4-BE49-F238E27FC236}">
                        <a16:creationId xmlns:a16="http://schemas.microsoft.com/office/drawing/2014/main" id="{E0B06697-E5B4-91E3-9745-4406FDD7CCC4}"/>
                      </a:ext>
                    </a:extLst>
                  </p:cNvPr>
                  <p:cNvCxnSpPr>
                    <a:cxnSpLocks/>
                  </p:cNvCxnSpPr>
                  <p:nvPr/>
                </p:nvCxnSpPr>
                <p:spPr>
                  <a:xfrm flipH="1">
                    <a:off x="1230641" y="6404985"/>
                    <a:ext cx="200692" cy="0"/>
                  </a:xfrm>
                  <a:prstGeom prst="line">
                    <a:avLst/>
                  </a:prstGeom>
                </p:spPr>
                <p:style>
                  <a:lnRef idx="1">
                    <a:schemeClr val="dk1"/>
                  </a:lnRef>
                  <a:fillRef idx="0">
                    <a:schemeClr val="dk1"/>
                  </a:fillRef>
                  <a:effectRef idx="0">
                    <a:schemeClr val="dk1"/>
                  </a:effectRef>
                  <a:fontRef idx="minor">
                    <a:schemeClr val="tx1"/>
                  </a:fontRef>
                </p:style>
              </p:cxnSp>
              <p:cxnSp>
                <p:nvCxnSpPr>
                  <p:cNvPr id="37" name="直線コネクタ 36">
                    <a:extLst>
                      <a:ext uri="{FF2B5EF4-FFF2-40B4-BE49-F238E27FC236}">
                        <a16:creationId xmlns:a16="http://schemas.microsoft.com/office/drawing/2014/main" id="{A0B1ECDE-5522-4623-DEF3-2332208EE214}"/>
                      </a:ext>
                    </a:extLst>
                  </p:cNvPr>
                  <p:cNvCxnSpPr>
                    <a:cxnSpLocks/>
                  </p:cNvCxnSpPr>
                  <p:nvPr/>
                </p:nvCxnSpPr>
                <p:spPr>
                  <a:xfrm>
                    <a:off x="1383957" y="6149403"/>
                    <a:ext cx="31480" cy="268402"/>
                  </a:xfrm>
                  <a:prstGeom prst="line">
                    <a:avLst/>
                  </a:prstGeom>
                </p:spPr>
                <p:style>
                  <a:lnRef idx="1">
                    <a:schemeClr val="dk1"/>
                  </a:lnRef>
                  <a:fillRef idx="0">
                    <a:schemeClr val="dk1"/>
                  </a:fillRef>
                  <a:effectRef idx="0">
                    <a:schemeClr val="dk1"/>
                  </a:effectRef>
                  <a:fontRef idx="minor">
                    <a:schemeClr val="tx1"/>
                  </a:fontRef>
                </p:style>
              </p:cxnSp>
            </p:grpSp>
            <p:cxnSp>
              <p:nvCxnSpPr>
                <p:cNvPr id="33" name="直線コネクタ 32">
                  <a:extLst>
                    <a:ext uri="{FF2B5EF4-FFF2-40B4-BE49-F238E27FC236}">
                      <a16:creationId xmlns:a16="http://schemas.microsoft.com/office/drawing/2014/main" id="{F18B3E4D-7959-AF42-4181-572080F05CF5}"/>
                    </a:ext>
                  </a:extLst>
                </p:cNvPr>
                <p:cNvCxnSpPr>
                  <a:cxnSpLocks/>
                </p:cNvCxnSpPr>
                <p:nvPr/>
              </p:nvCxnSpPr>
              <p:spPr>
                <a:xfrm flipV="1">
                  <a:off x="2386611" y="5755023"/>
                  <a:ext cx="294408" cy="125978"/>
                </a:xfrm>
                <a:prstGeom prst="line">
                  <a:avLst/>
                </a:prstGeom>
              </p:spPr>
              <p:style>
                <a:lnRef idx="1">
                  <a:schemeClr val="dk1"/>
                </a:lnRef>
                <a:fillRef idx="0">
                  <a:schemeClr val="dk1"/>
                </a:fillRef>
                <a:effectRef idx="0">
                  <a:schemeClr val="dk1"/>
                </a:effectRef>
                <a:fontRef idx="minor">
                  <a:schemeClr val="tx1"/>
                </a:fontRef>
              </p:style>
            </p:cxnSp>
            <p:cxnSp>
              <p:nvCxnSpPr>
                <p:cNvPr id="34" name="直線コネクタ 33">
                  <a:extLst>
                    <a:ext uri="{FF2B5EF4-FFF2-40B4-BE49-F238E27FC236}">
                      <a16:creationId xmlns:a16="http://schemas.microsoft.com/office/drawing/2014/main" id="{C5661197-A737-2E80-100F-A7019DEECFB4}"/>
                    </a:ext>
                  </a:extLst>
                </p:cNvPr>
                <p:cNvCxnSpPr>
                  <a:cxnSpLocks/>
                </p:cNvCxnSpPr>
                <p:nvPr/>
              </p:nvCxnSpPr>
              <p:spPr>
                <a:xfrm>
                  <a:off x="2681019" y="5755023"/>
                  <a:ext cx="0" cy="307777"/>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1" name="グループ化 10">
              <a:extLst>
                <a:ext uri="{FF2B5EF4-FFF2-40B4-BE49-F238E27FC236}">
                  <a16:creationId xmlns:a16="http://schemas.microsoft.com/office/drawing/2014/main" id="{437089B0-894F-4127-BFBC-E7B347A02379}"/>
                </a:ext>
              </a:extLst>
            </p:cNvPr>
            <p:cNvGrpSpPr/>
            <p:nvPr/>
          </p:nvGrpSpPr>
          <p:grpSpPr>
            <a:xfrm>
              <a:off x="-10499594" y="-1174527"/>
              <a:ext cx="4101593" cy="3301932"/>
              <a:chOff x="-10499594" y="-1174527"/>
              <a:chExt cx="4101593" cy="3301932"/>
            </a:xfrm>
          </p:grpSpPr>
          <p:grpSp>
            <p:nvGrpSpPr>
              <p:cNvPr id="18" name="グループ化 17">
                <a:extLst>
                  <a:ext uri="{FF2B5EF4-FFF2-40B4-BE49-F238E27FC236}">
                    <a16:creationId xmlns:a16="http://schemas.microsoft.com/office/drawing/2014/main" id="{842958D6-1D2E-54D1-F8A1-0544986C8EB2}"/>
                  </a:ext>
                </a:extLst>
              </p:cNvPr>
              <p:cNvGrpSpPr/>
              <p:nvPr/>
            </p:nvGrpSpPr>
            <p:grpSpPr>
              <a:xfrm>
                <a:off x="-10499594" y="-1174527"/>
                <a:ext cx="4101593" cy="2776144"/>
                <a:chOff x="-10499594" y="-1174527"/>
                <a:chExt cx="4101593" cy="2776144"/>
              </a:xfrm>
            </p:grpSpPr>
            <p:cxnSp>
              <p:nvCxnSpPr>
                <p:cNvPr id="20" name="直線コネクタ 19">
                  <a:extLst>
                    <a:ext uri="{FF2B5EF4-FFF2-40B4-BE49-F238E27FC236}">
                      <a16:creationId xmlns:a16="http://schemas.microsoft.com/office/drawing/2014/main" id="{8D249166-F193-CE1E-B5F1-72B74E5C4F37}"/>
                    </a:ext>
                  </a:extLst>
                </p:cNvPr>
                <p:cNvCxnSpPr>
                  <a:cxnSpLocks/>
                </p:cNvCxnSpPr>
                <p:nvPr/>
              </p:nvCxnSpPr>
              <p:spPr>
                <a:xfrm>
                  <a:off x="-10488427" y="1082912"/>
                  <a:ext cx="0" cy="488989"/>
                </a:xfrm>
                <a:prstGeom prst="line">
                  <a:avLst/>
                </a:prstGeom>
              </p:spPr>
              <p:style>
                <a:lnRef idx="3">
                  <a:schemeClr val="accent2"/>
                </a:lnRef>
                <a:fillRef idx="0">
                  <a:schemeClr val="accent2"/>
                </a:fillRef>
                <a:effectRef idx="2">
                  <a:schemeClr val="accent2"/>
                </a:effectRef>
                <a:fontRef idx="minor">
                  <a:schemeClr val="tx1"/>
                </a:fontRef>
              </p:style>
            </p:cxnSp>
            <p:cxnSp>
              <p:nvCxnSpPr>
                <p:cNvPr id="21" name="直線コネクタ 20">
                  <a:extLst>
                    <a:ext uri="{FF2B5EF4-FFF2-40B4-BE49-F238E27FC236}">
                      <a16:creationId xmlns:a16="http://schemas.microsoft.com/office/drawing/2014/main" id="{22CB9F9B-67D9-EF0C-77FD-A0C02F3912F2}"/>
                    </a:ext>
                  </a:extLst>
                </p:cNvPr>
                <p:cNvCxnSpPr>
                  <a:cxnSpLocks/>
                </p:cNvCxnSpPr>
                <p:nvPr/>
              </p:nvCxnSpPr>
              <p:spPr>
                <a:xfrm>
                  <a:off x="-8869862" y="1082912"/>
                  <a:ext cx="0" cy="488989"/>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直線コネクタ 21">
                  <a:extLst>
                    <a:ext uri="{FF2B5EF4-FFF2-40B4-BE49-F238E27FC236}">
                      <a16:creationId xmlns:a16="http://schemas.microsoft.com/office/drawing/2014/main" id="{1BD33E46-EC25-EB94-F76D-A87BB9E26B92}"/>
                    </a:ext>
                  </a:extLst>
                </p:cNvPr>
                <p:cNvCxnSpPr>
                  <a:cxnSpLocks/>
                </p:cNvCxnSpPr>
                <p:nvPr/>
              </p:nvCxnSpPr>
              <p:spPr>
                <a:xfrm>
                  <a:off x="-10499594" y="1580515"/>
                  <a:ext cx="329640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直線コネクタ 22">
                  <a:extLst>
                    <a:ext uri="{FF2B5EF4-FFF2-40B4-BE49-F238E27FC236}">
                      <a16:creationId xmlns:a16="http://schemas.microsoft.com/office/drawing/2014/main" id="{96C5FF75-40A0-B8AD-A5CF-52ED5AEDE4DA}"/>
                    </a:ext>
                  </a:extLst>
                </p:cNvPr>
                <p:cNvCxnSpPr>
                  <a:cxnSpLocks/>
                </p:cNvCxnSpPr>
                <p:nvPr/>
              </p:nvCxnSpPr>
              <p:spPr>
                <a:xfrm flipV="1">
                  <a:off x="-7198021" y="-1174527"/>
                  <a:ext cx="71592" cy="2776144"/>
                </a:xfrm>
                <a:prstGeom prst="line">
                  <a:avLst/>
                </a:prstGeom>
              </p:spPr>
              <p:style>
                <a:lnRef idx="3">
                  <a:schemeClr val="accent2"/>
                </a:lnRef>
                <a:fillRef idx="0">
                  <a:schemeClr val="accent2"/>
                </a:fillRef>
                <a:effectRef idx="2">
                  <a:schemeClr val="accent2"/>
                </a:effectRef>
                <a:fontRef idx="minor">
                  <a:schemeClr val="tx1"/>
                </a:fontRef>
              </p:style>
            </p:cxnSp>
            <p:cxnSp>
              <p:nvCxnSpPr>
                <p:cNvPr id="24" name="直線矢印コネクタ 23">
                  <a:extLst>
                    <a:ext uri="{FF2B5EF4-FFF2-40B4-BE49-F238E27FC236}">
                      <a16:creationId xmlns:a16="http://schemas.microsoft.com/office/drawing/2014/main" id="{4D3891BE-1D79-B28F-D2CC-9F40ED84E5B5}"/>
                    </a:ext>
                  </a:extLst>
                </p:cNvPr>
                <p:cNvCxnSpPr/>
                <p:nvPr/>
              </p:nvCxnSpPr>
              <p:spPr>
                <a:xfrm>
                  <a:off x="-7126429" y="-1174527"/>
                  <a:ext cx="728428" cy="0"/>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19" name="テキスト ボックス 18">
                <a:extLst>
                  <a:ext uri="{FF2B5EF4-FFF2-40B4-BE49-F238E27FC236}">
                    <a16:creationId xmlns:a16="http://schemas.microsoft.com/office/drawing/2014/main" id="{61B699D5-A178-7496-9668-8E0E63725AB5}"/>
                  </a:ext>
                </a:extLst>
              </p:cNvPr>
              <p:cNvSpPr txBox="1"/>
              <p:nvPr/>
            </p:nvSpPr>
            <p:spPr>
              <a:xfrm>
                <a:off x="-9303071" y="1788851"/>
                <a:ext cx="1120296" cy="338554"/>
              </a:xfrm>
              <a:prstGeom prst="rect">
                <a:avLst/>
              </a:prstGeom>
              <a:noFill/>
            </p:spPr>
            <p:txBody>
              <a:bodyPr wrap="square" rtlCol="0">
                <a:spAutoFit/>
              </a:bodyPr>
              <a:lstStyle/>
              <a:p>
                <a:r>
                  <a:rPr kumimoji="1" lang="ja-JP" altLang="en-US" sz="1600"/>
                  <a:t>相関</a:t>
                </a:r>
              </a:p>
            </p:txBody>
          </p:sp>
        </p:grpSp>
        <p:grpSp>
          <p:nvGrpSpPr>
            <p:cNvPr id="12" name="グループ化 11">
              <a:extLst>
                <a:ext uri="{FF2B5EF4-FFF2-40B4-BE49-F238E27FC236}">
                  <a16:creationId xmlns:a16="http://schemas.microsoft.com/office/drawing/2014/main" id="{3C3ABDE4-0834-C403-8795-A0A3055B10E4}"/>
                </a:ext>
              </a:extLst>
            </p:cNvPr>
            <p:cNvGrpSpPr/>
            <p:nvPr/>
          </p:nvGrpSpPr>
          <p:grpSpPr>
            <a:xfrm>
              <a:off x="-10650780" y="-857193"/>
              <a:ext cx="4233859" cy="2629581"/>
              <a:chOff x="-10384381" y="-597945"/>
              <a:chExt cx="4233859" cy="2629581"/>
            </a:xfrm>
          </p:grpSpPr>
          <p:cxnSp>
            <p:nvCxnSpPr>
              <p:cNvPr id="13" name="直線コネクタ 12">
                <a:extLst>
                  <a:ext uri="{FF2B5EF4-FFF2-40B4-BE49-F238E27FC236}">
                    <a16:creationId xmlns:a16="http://schemas.microsoft.com/office/drawing/2014/main" id="{CB097103-5215-B143-DA41-61BA855798C3}"/>
                  </a:ext>
                </a:extLst>
              </p:cNvPr>
              <p:cNvCxnSpPr>
                <a:cxnSpLocks/>
              </p:cNvCxnSpPr>
              <p:nvPr/>
            </p:nvCxnSpPr>
            <p:spPr>
              <a:xfrm>
                <a:off x="-10351356" y="1381774"/>
                <a:ext cx="0" cy="649862"/>
              </a:xfrm>
              <a:prstGeom prst="line">
                <a:avLst/>
              </a:prstGeom>
            </p:spPr>
            <p:style>
              <a:lnRef idx="3">
                <a:schemeClr val="accent6"/>
              </a:lnRef>
              <a:fillRef idx="0">
                <a:schemeClr val="accent6"/>
              </a:fillRef>
              <a:effectRef idx="2">
                <a:schemeClr val="accent6"/>
              </a:effectRef>
              <a:fontRef idx="minor">
                <a:schemeClr val="tx1"/>
              </a:fontRef>
            </p:style>
          </p:cxnSp>
          <p:cxnSp>
            <p:nvCxnSpPr>
              <p:cNvPr id="14" name="直線コネクタ 13">
                <a:extLst>
                  <a:ext uri="{FF2B5EF4-FFF2-40B4-BE49-F238E27FC236}">
                    <a16:creationId xmlns:a16="http://schemas.microsoft.com/office/drawing/2014/main" id="{FCACA6D2-28A0-A49C-327A-4051D69C0C84}"/>
                  </a:ext>
                </a:extLst>
              </p:cNvPr>
              <p:cNvCxnSpPr>
                <a:cxnSpLocks/>
              </p:cNvCxnSpPr>
              <p:nvPr/>
            </p:nvCxnSpPr>
            <p:spPr>
              <a:xfrm>
                <a:off x="-8732791" y="1381774"/>
                <a:ext cx="0" cy="638816"/>
              </a:xfrm>
              <a:prstGeom prst="line">
                <a:avLst/>
              </a:prstGeom>
            </p:spPr>
            <p:style>
              <a:lnRef idx="3">
                <a:schemeClr val="accent6"/>
              </a:lnRef>
              <a:fillRef idx="0">
                <a:schemeClr val="accent6"/>
              </a:fillRef>
              <a:effectRef idx="2">
                <a:schemeClr val="accent6"/>
              </a:effectRef>
              <a:fontRef idx="minor">
                <a:schemeClr val="tx1"/>
              </a:fontRef>
            </p:style>
          </p:cxnSp>
          <p:cxnSp>
            <p:nvCxnSpPr>
              <p:cNvPr id="15" name="直線コネクタ 14">
                <a:extLst>
                  <a:ext uri="{FF2B5EF4-FFF2-40B4-BE49-F238E27FC236}">
                    <a16:creationId xmlns:a16="http://schemas.microsoft.com/office/drawing/2014/main" id="{1FC89E3C-E53E-8149-2318-A5E456F412C7}"/>
                  </a:ext>
                </a:extLst>
              </p:cNvPr>
              <p:cNvCxnSpPr>
                <a:cxnSpLocks/>
              </p:cNvCxnSpPr>
              <p:nvPr/>
            </p:nvCxnSpPr>
            <p:spPr>
              <a:xfrm>
                <a:off x="-10384381" y="2020191"/>
                <a:ext cx="363260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6" name="直線コネクタ 15">
                <a:extLst>
                  <a:ext uri="{FF2B5EF4-FFF2-40B4-BE49-F238E27FC236}">
                    <a16:creationId xmlns:a16="http://schemas.microsoft.com/office/drawing/2014/main" id="{03CF39B8-057E-69BD-CCFB-50F46BA14E83}"/>
                  </a:ext>
                </a:extLst>
              </p:cNvPr>
              <p:cNvCxnSpPr>
                <a:cxnSpLocks/>
              </p:cNvCxnSpPr>
              <p:nvPr/>
            </p:nvCxnSpPr>
            <p:spPr>
              <a:xfrm flipV="1">
                <a:off x="-6747384" y="-597945"/>
                <a:ext cx="67321" cy="2610523"/>
              </a:xfrm>
              <a:prstGeom prst="line">
                <a:avLst/>
              </a:prstGeom>
            </p:spPr>
            <p:style>
              <a:lnRef idx="3">
                <a:schemeClr val="accent6"/>
              </a:lnRef>
              <a:fillRef idx="0">
                <a:schemeClr val="accent6"/>
              </a:fillRef>
              <a:effectRef idx="2">
                <a:schemeClr val="accent6"/>
              </a:effectRef>
              <a:fontRef idx="minor">
                <a:schemeClr val="tx1"/>
              </a:fontRef>
            </p:style>
          </p:cxnSp>
          <p:cxnSp>
            <p:nvCxnSpPr>
              <p:cNvPr id="17" name="直線矢印コネクタ 16">
                <a:extLst>
                  <a:ext uri="{FF2B5EF4-FFF2-40B4-BE49-F238E27FC236}">
                    <a16:creationId xmlns:a16="http://schemas.microsoft.com/office/drawing/2014/main" id="{4058AFBB-7765-26E2-9ADF-3BBB17CFC3FA}"/>
                  </a:ext>
                </a:extLst>
              </p:cNvPr>
              <p:cNvCxnSpPr>
                <a:cxnSpLocks/>
              </p:cNvCxnSpPr>
              <p:nvPr/>
            </p:nvCxnSpPr>
            <p:spPr>
              <a:xfrm>
                <a:off x="-6680063" y="-597945"/>
                <a:ext cx="529541" cy="0"/>
              </a:xfrm>
              <a:prstGeom prst="straightConnector1">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spTree>
    <p:extLst>
      <p:ext uri="{BB962C8B-B14F-4D97-AF65-F5344CB8AC3E}">
        <p14:creationId xmlns:p14="http://schemas.microsoft.com/office/powerpoint/2010/main" val="2453462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テキスト ボックス 48">
            <a:extLst>
              <a:ext uri="{FF2B5EF4-FFF2-40B4-BE49-F238E27FC236}">
                <a16:creationId xmlns:a16="http://schemas.microsoft.com/office/drawing/2014/main" id="{F9579AEB-E81D-4F1A-20EC-04B5F6318F3D}"/>
              </a:ext>
            </a:extLst>
          </p:cNvPr>
          <p:cNvSpPr txBox="1"/>
          <p:nvPr/>
        </p:nvSpPr>
        <p:spPr>
          <a:xfrm>
            <a:off x="372320" y="854872"/>
            <a:ext cx="11447346" cy="1446550"/>
          </a:xfrm>
          <a:prstGeom prst="rect">
            <a:avLst/>
          </a:prstGeom>
          <a:noFill/>
        </p:spPr>
        <p:txBody>
          <a:bodyPr wrap="square" rtlCol="0">
            <a:spAutoFit/>
          </a:bodyPr>
          <a:lstStyle/>
          <a:p>
            <a:r>
              <a:rPr lang="ja-JP" altLang="en-US" sz="2800" dirty="0"/>
              <a:t>電波望遠鏡の</a:t>
            </a:r>
            <a:r>
              <a:rPr lang="ja-JP" altLang="en-US" sz="2800"/>
              <a:t>光学系</a:t>
            </a:r>
            <a:endParaRPr lang="en-US" altLang="ja-JP" sz="2000" dirty="0"/>
          </a:p>
          <a:p>
            <a:endParaRPr lang="en-US" altLang="ja-JP" sz="2000" dirty="0"/>
          </a:p>
          <a:p>
            <a:r>
              <a:rPr lang="ja-JP" altLang="en-US" sz="2000"/>
              <a:t>天体</a:t>
            </a:r>
            <a:r>
              <a:rPr lang="ja-JP" altLang="en-US" sz="2000" dirty="0"/>
              <a:t>から放射された</a:t>
            </a:r>
            <a:r>
              <a:rPr lang="ja-JP" altLang="en-US" sz="2000"/>
              <a:t>電波を反射鏡</a:t>
            </a:r>
            <a:r>
              <a:rPr lang="ja-JP" altLang="en-US" sz="2000" dirty="0"/>
              <a:t>やレンズを用いて受信機まで</a:t>
            </a:r>
            <a:r>
              <a:rPr lang="ja-JP" altLang="en-US" sz="2000"/>
              <a:t>伝送するシステム。</a:t>
            </a:r>
            <a:endParaRPr lang="en-US" altLang="ja-JP" sz="2000" dirty="0"/>
          </a:p>
          <a:p>
            <a:r>
              <a:rPr lang="ja-JP" altLang="en-US" sz="2000"/>
              <a:t>平面鏡や放物面鏡、双曲面鏡、楕円面鏡での反射により、電波が焦点に集光</a:t>
            </a:r>
            <a:r>
              <a:rPr lang="ja-JP" altLang="en-US" sz="2000" dirty="0"/>
              <a:t>する性質</a:t>
            </a:r>
            <a:r>
              <a:rPr lang="ja-JP" altLang="en-US" sz="2000"/>
              <a:t>を利用。</a:t>
            </a:r>
            <a:endParaRPr lang="ja-JP" altLang="en-US" sz="2000" dirty="0"/>
          </a:p>
        </p:txBody>
      </p:sp>
      <p:sp>
        <p:nvSpPr>
          <p:cNvPr id="10" name="テキスト ボックス 9">
            <a:extLst>
              <a:ext uri="{FF2B5EF4-FFF2-40B4-BE49-F238E27FC236}">
                <a16:creationId xmlns:a16="http://schemas.microsoft.com/office/drawing/2014/main" id="{666896B0-B9BF-F9AB-B00C-E27A32037EB1}"/>
              </a:ext>
            </a:extLst>
          </p:cNvPr>
          <p:cNvSpPr txBox="1"/>
          <p:nvPr/>
        </p:nvSpPr>
        <p:spPr>
          <a:xfrm>
            <a:off x="167932" y="135857"/>
            <a:ext cx="4276164" cy="523220"/>
          </a:xfrm>
          <a:prstGeom prst="rect">
            <a:avLst/>
          </a:prstGeom>
          <a:noFill/>
        </p:spPr>
        <p:txBody>
          <a:bodyPr wrap="square" rtlCol="0">
            <a:spAutoFit/>
          </a:bodyPr>
          <a:lstStyle/>
          <a:p>
            <a:r>
              <a:rPr lang="ja-JP" altLang="en-US" sz="2800">
                <a:solidFill>
                  <a:schemeClr val="bg1"/>
                </a:solidFill>
              </a:rPr>
              <a:t>電波望遠鏡の光学系</a:t>
            </a:r>
            <a:endParaRPr lang="ja-JP" altLang="en-US" sz="2800" dirty="0">
              <a:solidFill>
                <a:schemeClr val="bg1"/>
              </a:solidFill>
            </a:endParaRPr>
          </a:p>
        </p:txBody>
      </p:sp>
      <p:sp>
        <p:nvSpPr>
          <p:cNvPr id="13" name="テキスト ボックス 12">
            <a:extLst>
              <a:ext uri="{FF2B5EF4-FFF2-40B4-BE49-F238E27FC236}">
                <a16:creationId xmlns:a16="http://schemas.microsoft.com/office/drawing/2014/main" id="{EF5CB84F-96AE-D590-0670-68A62A713853}"/>
              </a:ext>
            </a:extLst>
          </p:cNvPr>
          <p:cNvSpPr txBox="1"/>
          <p:nvPr/>
        </p:nvSpPr>
        <p:spPr>
          <a:xfrm>
            <a:off x="1336184" y="6292142"/>
            <a:ext cx="1802279" cy="369332"/>
          </a:xfrm>
          <a:prstGeom prst="rect">
            <a:avLst/>
          </a:prstGeom>
          <a:noFill/>
        </p:spPr>
        <p:txBody>
          <a:bodyPr wrap="square" rtlCol="0">
            <a:spAutoFit/>
          </a:bodyPr>
          <a:lstStyle/>
          <a:p>
            <a:r>
              <a:rPr kumimoji="1" lang="ja-JP" altLang="en-US"/>
              <a:t>光学系の模式図</a:t>
            </a:r>
            <a:endParaRPr kumimoji="1" lang="en-US" altLang="ja-JP" dirty="0"/>
          </a:p>
        </p:txBody>
      </p:sp>
      <p:grpSp>
        <p:nvGrpSpPr>
          <p:cNvPr id="2" name="グループ化 1">
            <a:extLst>
              <a:ext uri="{FF2B5EF4-FFF2-40B4-BE49-F238E27FC236}">
                <a16:creationId xmlns:a16="http://schemas.microsoft.com/office/drawing/2014/main" id="{B456D43A-D52E-13FA-E363-57C09CEC5E6D}"/>
              </a:ext>
            </a:extLst>
          </p:cNvPr>
          <p:cNvGrpSpPr>
            <a:grpSpLocks noChangeAspect="1"/>
          </p:cNvGrpSpPr>
          <p:nvPr/>
        </p:nvGrpSpPr>
        <p:grpSpPr>
          <a:xfrm>
            <a:off x="5015665" y="2691384"/>
            <a:ext cx="5028601" cy="3235746"/>
            <a:chOff x="5526209" y="2985376"/>
            <a:chExt cx="4510957" cy="2902657"/>
          </a:xfrm>
        </p:grpSpPr>
        <p:grpSp>
          <p:nvGrpSpPr>
            <p:cNvPr id="124" name="グループ化 123">
              <a:extLst>
                <a:ext uri="{FF2B5EF4-FFF2-40B4-BE49-F238E27FC236}">
                  <a16:creationId xmlns:a16="http://schemas.microsoft.com/office/drawing/2014/main" id="{94C6A3B9-378F-2DCC-FFA7-B4FCC323CD74}"/>
                </a:ext>
              </a:extLst>
            </p:cNvPr>
            <p:cNvGrpSpPr/>
            <p:nvPr/>
          </p:nvGrpSpPr>
          <p:grpSpPr>
            <a:xfrm>
              <a:off x="5526209" y="2985376"/>
              <a:ext cx="4510957" cy="2902657"/>
              <a:chOff x="4294347" y="1363811"/>
              <a:chExt cx="7467104" cy="4978473"/>
            </a:xfrm>
          </p:grpSpPr>
          <p:grpSp>
            <p:nvGrpSpPr>
              <p:cNvPr id="118" name="グループ化 117">
                <a:extLst>
                  <a:ext uri="{FF2B5EF4-FFF2-40B4-BE49-F238E27FC236}">
                    <a16:creationId xmlns:a16="http://schemas.microsoft.com/office/drawing/2014/main" id="{03E77EA9-9C18-6907-1136-414105B45296}"/>
                  </a:ext>
                </a:extLst>
              </p:cNvPr>
              <p:cNvGrpSpPr/>
              <p:nvPr/>
            </p:nvGrpSpPr>
            <p:grpSpPr>
              <a:xfrm>
                <a:off x="4294347" y="1363811"/>
                <a:ext cx="3357784" cy="3557916"/>
                <a:chOff x="4294347" y="1363811"/>
                <a:chExt cx="3357784" cy="3557916"/>
              </a:xfrm>
            </p:grpSpPr>
            <p:sp>
              <p:nvSpPr>
                <p:cNvPr id="57" name="円弧 56">
                  <a:extLst>
                    <a:ext uri="{FF2B5EF4-FFF2-40B4-BE49-F238E27FC236}">
                      <a16:creationId xmlns:a16="http://schemas.microsoft.com/office/drawing/2014/main" id="{1801E0C8-508D-5A2B-AE2F-A0819993E3A7}"/>
                    </a:ext>
                  </a:extLst>
                </p:cNvPr>
                <p:cNvSpPr>
                  <a:spLocks noChangeAspect="1"/>
                </p:cNvSpPr>
                <p:nvPr/>
              </p:nvSpPr>
              <p:spPr>
                <a:xfrm rot="5400000">
                  <a:off x="4194281" y="1463877"/>
                  <a:ext cx="3557916" cy="3357784"/>
                </a:xfrm>
                <a:prstGeom prst="arc">
                  <a:avLst>
                    <a:gd name="adj1" fmla="val 19762301"/>
                    <a:gd name="adj2" fmla="val 2004046"/>
                  </a:avLst>
                </a:prstGeom>
                <a:ln>
                  <a:headEnd type="none" w="med" len="med"/>
                  <a:tailEnd type="none"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ja-JP" altLang="en-US" sz="1351"/>
                </a:p>
              </p:txBody>
            </p:sp>
            <p:sp>
              <p:nvSpPr>
                <p:cNvPr id="63" name="フローチャート: 結合子 62">
                  <a:extLst>
                    <a:ext uri="{FF2B5EF4-FFF2-40B4-BE49-F238E27FC236}">
                      <a16:creationId xmlns:a16="http://schemas.microsoft.com/office/drawing/2014/main" id="{EC363F88-433A-9EBE-AE8D-A2582EA03CED}"/>
                    </a:ext>
                  </a:extLst>
                </p:cNvPr>
                <p:cNvSpPr/>
                <p:nvPr/>
              </p:nvSpPr>
              <p:spPr>
                <a:xfrm>
                  <a:off x="5889703" y="3217827"/>
                  <a:ext cx="256615" cy="264204"/>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cxnSp>
              <p:nvCxnSpPr>
                <p:cNvPr id="70" name="直線矢印コネクタ 69">
                  <a:extLst>
                    <a:ext uri="{FF2B5EF4-FFF2-40B4-BE49-F238E27FC236}">
                      <a16:creationId xmlns:a16="http://schemas.microsoft.com/office/drawing/2014/main" id="{B14FD7AA-A790-A8C1-1533-C5E61A4D19CE}"/>
                    </a:ext>
                  </a:extLst>
                </p:cNvPr>
                <p:cNvCxnSpPr>
                  <a:cxnSpLocks/>
                </p:cNvCxnSpPr>
                <p:nvPr/>
              </p:nvCxnSpPr>
              <p:spPr>
                <a:xfrm>
                  <a:off x="5205573" y="2798409"/>
                  <a:ext cx="0" cy="1868834"/>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71" name="直線矢印コネクタ 70">
                  <a:extLst>
                    <a:ext uri="{FF2B5EF4-FFF2-40B4-BE49-F238E27FC236}">
                      <a16:creationId xmlns:a16="http://schemas.microsoft.com/office/drawing/2014/main" id="{D11AEBCC-A4BE-709E-9685-B8624535EC8B}"/>
                    </a:ext>
                  </a:extLst>
                </p:cNvPr>
                <p:cNvCxnSpPr>
                  <a:cxnSpLocks/>
                </p:cNvCxnSpPr>
                <p:nvPr/>
              </p:nvCxnSpPr>
              <p:spPr>
                <a:xfrm flipV="1">
                  <a:off x="5238692" y="3482030"/>
                  <a:ext cx="651009" cy="1154091"/>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76" name="直線矢印コネクタ 75">
                  <a:extLst>
                    <a:ext uri="{FF2B5EF4-FFF2-40B4-BE49-F238E27FC236}">
                      <a16:creationId xmlns:a16="http://schemas.microsoft.com/office/drawing/2014/main" id="{33824214-8ED9-1FC2-55B0-51837C784A21}"/>
                    </a:ext>
                  </a:extLst>
                </p:cNvPr>
                <p:cNvCxnSpPr>
                  <a:cxnSpLocks/>
                </p:cNvCxnSpPr>
                <p:nvPr/>
              </p:nvCxnSpPr>
              <p:spPr>
                <a:xfrm flipH="1" flipV="1">
                  <a:off x="6105273" y="3482030"/>
                  <a:ext cx="588702" cy="1205075"/>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82" name="直線矢印コネクタ 81">
                  <a:extLst>
                    <a:ext uri="{FF2B5EF4-FFF2-40B4-BE49-F238E27FC236}">
                      <a16:creationId xmlns:a16="http://schemas.microsoft.com/office/drawing/2014/main" id="{C518A565-8447-397C-CB9D-F16443C5E2C4}"/>
                    </a:ext>
                  </a:extLst>
                </p:cNvPr>
                <p:cNvCxnSpPr>
                  <a:cxnSpLocks/>
                </p:cNvCxnSpPr>
                <p:nvPr/>
              </p:nvCxnSpPr>
              <p:spPr>
                <a:xfrm>
                  <a:off x="6693975" y="2832941"/>
                  <a:ext cx="0" cy="1868834"/>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grpSp>
          <p:grpSp>
            <p:nvGrpSpPr>
              <p:cNvPr id="119" name="グループ化 118">
                <a:extLst>
                  <a:ext uri="{FF2B5EF4-FFF2-40B4-BE49-F238E27FC236}">
                    <a16:creationId xmlns:a16="http://schemas.microsoft.com/office/drawing/2014/main" id="{092F7D8D-148D-F6D3-D398-BA02ADD6C11E}"/>
                  </a:ext>
                </a:extLst>
              </p:cNvPr>
              <p:cNvGrpSpPr/>
              <p:nvPr/>
            </p:nvGrpSpPr>
            <p:grpSpPr>
              <a:xfrm>
                <a:off x="7368951" y="1925164"/>
                <a:ext cx="1457227" cy="3934516"/>
                <a:chOff x="7368951" y="1925164"/>
                <a:chExt cx="1457227" cy="3934516"/>
              </a:xfrm>
            </p:grpSpPr>
            <p:grpSp>
              <p:nvGrpSpPr>
                <p:cNvPr id="61" name="グループ化 60">
                  <a:extLst>
                    <a:ext uri="{FF2B5EF4-FFF2-40B4-BE49-F238E27FC236}">
                      <a16:creationId xmlns:a16="http://schemas.microsoft.com/office/drawing/2014/main" id="{E2CD1BF8-F1EB-1350-A8A5-44AC05F2FD5C}"/>
                    </a:ext>
                  </a:extLst>
                </p:cNvPr>
                <p:cNvGrpSpPr/>
                <p:nvPr/>
              </p:nvGrpSpPr>
              <p:grpSpPr>
                <a:xfrm>
                  <a:off x="7368951" y="1925164"/>
                  <a:ext cx="1448186" cy="3934516"/>
                  <a:chOff x="7159627" y="1701027"/>
                  <a:chExt cx="1448186" cy="3934516"/>
                </a:xfrm>
              </p:grpSpPr>
              <p:sp>
                <p:nvSpPr>
                  <p:cNvPr id="58" name="円弧 57">
                    <a:extLst>
                      <a:ext uri="{FF2B5EF4-FFF2-40B4-BE49-F238E27FC236}">
                        <a16:creationId xmlns:a16="http://schemas.microsoft.com/office/drawing/2014/main" id="{9A138F82-104C-C1DE-097C-B6877D59E775}"/>
                      </a:ext>
                    </a:extLst>
                  </p:cNvPr>
                  <p:cNvSpPr/>
                  <p:nvPr/>
                </p:nvSpPr>
                <p:spPr>
                  <a:xfrm rot="17461221">
                    <a:off x="7121377" y="4149108"/>
                    <a:ext cx="1529451" cy="1443420"/>
                  </a:xfrm>
                  <a:prstGeom prst="arc">
                    <a:avLst>
                      <a:gd name="adj1" fmla="val 17747991"/>
                      <a:gd name="adj2" fmla="val 1432415"/>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ja-JP" altLang="en-US" sz="1351"/>
                  </a:p>
                </p:txBody>
              </p:sp>
              <p:sp>
                <p:nvSpPr>
                  <p:cNvPr id="60" name="円弧 59">
                    <a:extLst>
                      <a:ext uri="{FF2B5EF4-FFF2-40B4-BE49-F238E27FC236}">
                        <a16:creationId xmlns:a16="http://schemas.microsoft.com/office/drawing/2014/main" id="{64CCC687-B5A0-7FF6-7503-39303F0B6404}"/>
                      </a:ext>
                    </a:extLst>
                  </p:cNvPr>
                  <p:cNvSpPr/>
                  <p:nvPr/>
                </p:nvSpPr>
                <p:spPr>
                  <a:xfrm rot="6887359">
                    <a:off x="7116611" y="1744043"/>
                    <a:ext cx="1529451" cy="1443420"/>
                  </a:xfrm>
                  <a:prstGeom prst="arc">
                    <a:avLst>
                      <a:gd name="adj1" fmla="val 17747991"/>
                      <a:gd name="adj2" fmla="val 1432415"/>
                    </a:avLst>
                  </a:prstGeom>
                  <a:ln>
                    <a:headEnd type="none" w="med" len="med"/>
                    <a:tailEnd type="none"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ja-JP" altLang="en-US" sz="1351"/>
                  </a:p>
                </p:txBody>
              </p:sp>
            </p:grpSp>
            <p:sp>
              <p:nvSpPr>
                <p:cNvPr id="64" name="フローチャート: 結合子 63">
                  <a:extLst>
                    <a:ext uri="{FF2B5EF4-FFF2-40B4-BE49-F238E27FC236}">
                      <a16:creationId xmlns:a16="http://schemas.microsoft.com/office/drawing/2014/main" id="{6FC703ED-BB14-5C9B-5268-29D9F623D9BC}"/>
                    </a:ext>
                  </a:extLst>
                </p:cNvPr>
                <p:cNvSpPr/>
                <p:nvPr/>
              </p:nvSpPr>
              <p:spPr>
                <a:xfrm>
                  <a:off x="7962352" y="2666307"/>
                  <a:ext cx="256615" cy="264204"/>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65" name="フローチャート: 結合子 64">
                  <a:extLst>
                    <a:ext uri="{FF2B5EF4-FFF2-40B4-BE49-F238E27FC236}">
                      <a16:creationId xmlns:a16="http://schemas.microsoft.com/office/drawing/2014/main" id="{B80B9914-AE6C-7B94-D902-1B8E27369435}"/>
                    </a:ext>
                  </a:extLst>
                </p:cNvPr>
                <p:cNvSpPr/>
                <p:nvPr/>
              </p:nvSpPr>
              <p:spPr>
                <a:xfrm>
                  <a:off x="7997580" y="4755945"/>
                  <a:ext cx="256615" cy="264204"/>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cxnSp>
              <p:nvCxnSpPr>
                <p:cNvPr id="83" name="直線矢印コネクタ 82">
                  <a:extLst>
                    <a:ext uri="{FF2B5EF4-FFF2-40B4-BE49-F238E27FC236}">
                      <a16:creationId xmlns:a16="http://schemas.microsoft.com/office/drawing/2014/main" id="{D97DD38F-312A-2F16-2EE3-17186B9A0C86}"/>
                    </a:ext>
                  </a:extLst>
                </p:cNvPr>
                <p:cNvCxnSpPr>
                  <a:cxnSpLocks/>
                </p:cNvCxnSpPr>
                <p:nvPr/>
              </p:nvCxnSpPr>
              <p:spPr>
                <a:xfrm flipV="1">
                  <a:off x="7389722" y="3476443"/>
                  <a:ext cx="516148" cy="1766157"/>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89" name="直線矢印コネクタ 88">
                  <a:extLst>
                    <a:ext uri="{FF2B5EF4-FFF2-40B4-BE49-F238E27FC236}">
                      <a16:creationId xmlns:a16="http://schemas.microsoft.com/office/drawing/2014/main" id="{2FA466B7-1C61-C7BA-AB0A-BBFA618BAA08}"/>
                    </a:ext>
                  </a:extLst>
                </p:cNvPr>
                <p:cNvCxnSpPr>
                  <a:cxnSpLocks/>
                </p:cNvCxnSpPr>
                <p:nvPr/>
              </p:nvCxnSpPr>
              <p:spPr>
                <a:xfrm>
                  <a:off x="7906116" y="3477260"/>
                  <a:ext cx="183211" cy="1198592"/>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99" name="直線矢印コネクタ 98">
                  <a:extLst>
                    <a:ext uri="{FF2B5EF4-FFF2-40B4-BE49-F238E27FC236}">
                      <a16:creationId xmlns:a16="http://schemas.microsoft.com/office/drawing/2014/main" id="{B401234C-9984-3440-EBDA-4D64E9AAD5E3}"/>
                    </a:ext>
                  </a:extLst>
                </p:cNvPr>
                <p:cNvCxnSpPr>
                  <a:cxnSpLocks/>
                </p:cNvCxnSpPr>
                <p:nvPr/>
              </p:nvCxnSpPr>
              <p:spPr>
                <a:xfrm flipH="1" flipV="1">
                  <a:off x="8262870" y="3507162"/>
                  <a:ext cx="563308" cy="1659036"/>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104" name="直線矢印コネクタ 103">
                  <a:extLst>
                    <a:ext uri="{FF2B5EF4-FFF2-40B4-BE49-F238E27FC236}">
                      <a16:creationId xmlns:a16="http://schemas.microsoft.com/office/drawing/2014/main" id="{AFB8E61A-C0DB-285E-2176-AB3A7D7B2233}"/>
                    </a:ext>
                  </a:extLst>
                </p:cNvPr>
                <p:cNvCxnSpPr>
                  <a:cxnSpLocks/>
                </p:cNvCxnSpPr>
                <p:nvPr/>
              </p:nvCxnSpPr>
              <p:spPr>
                <a:xfrm flipH="1">
                  <a:off x="8169595" y="3533906"/>
                  <a:ext cx="96730" cy="1125209"/>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grpSp>
          <p:grpSp>
            <p:nvGrpSpPr>
              <p:cNvPr id="120" name="グループ化 119">
                <a:extLst>
                  <a:ext uri="{FF2B5EF4-FFF2-40B4-BE49-F238E27FC236}">
                    <a16:creationId xmlns:a16="http://schemas.microsoft.com/office/drawing/2014/main" id="{43404075-1B25-47AF-E7D1-60869E1B8430}"/>
                  </a:ext>
                </a:extLst>
              </p:cNvPr>
              <p:cNvGrpSpPr/>
              <p:nvPr/>
            </p:nvGrpSpPr>
            <p:grpSpPr>
              <a:xfrm>
                <a:off x="8872648" y="3226870"/>
                <a:ext cx="2888803" cy="1333421"/>
                <a:chOff x="8872648" y="3226870"/>
                <a:chExt cx="2888803" cy="1333421"/>
              </a:xfrm>
            </p:grpSpPr>
            <p:sp>
              <p:nvSpPr>
                <p:cNvPr id="62" name="楕円 61">
                  <a:extLst>
                    <a:ext uri="{FF2B5EF4-FFF2-40B4-BE49-F238E27FC236}">
                      <a16:creationId xmlns:a16="http://schemas.microsoft.com/office/drawing/2014/main" id="{CDC19E11-6216-53BF-3F23-2C356D0E8A2B}"/>
                    </a:ext>
                  </a:extLst>
                </p:cNvPr>
                <p:cNvSpPr/>
                <p:nvPr/>
              </p:nvSpPr>
              <p:spPr>
                <a:xfrm>
                  <a:off x="8872648" y="3226870"/>
                  <a:ext cx="2888803" cy="1333421"/>
                </a:xfrm>
                <a:prstGeom prst="ellipse">
                  <a:avLst/>
                </a:prstGeom>
                <a:noFill/>
                <a:ln>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cxnSp>
              <p:nvCxnSpPr>
                <p:cNvPr id="67" name="直線コネクタ 66">
                  <a:extLst>
                    <a:ext uri="{FF2B5EF4-FFF2-40B4-BE49-F238E27FC236}">
                      <a16:creationId xmlns:a16="http://schemas.microsoft.com/office/drawing/2014/main" id="{CB3BBE44-7DF3-6473-D2BF-4493362BDB82}"/>
                    </a:ext>
                  </a:extLst>
                </p:cNvPr>
                <p:cNvCxnSpPr>
                  <a:stCxn id="62" idx="2"/>
                  <a:endCxn id="62" idx="6"/>
                </p:cNvCxnSpPr>
                <p:nvPr/>
              </p:nvCxnSpPr>
              <p:spPr>
                <a:xfrm>
                  <a:off x="8872648" y="3893581"/>
                  <a:ext cx="2888803" cy="0"/>
                </a:xfrm>
                <a:prstGeom prst="line">
                  <a:avLst/>
                </a:prstGeom>
              </p:spPr>
              <p:style>
                <a:lnRef idx="1">
                  <a:schemeClr val="dk1"/>
                </a:lnRef>
                <a:fillRef idx="0">
                  <a:schemeClr val="dk1"/>
                </a:fillRef>
                <a:effectRef idx="0">
                  <a:schemeClr val="dk1"/>
                </a:effectRef>
                <a:fontRef idx="minor">
                  <a:schemeClr val="tx1"/>
                </a:fontRef>
              </p:style>
            </p:cxnSp>
            <p:sp>
              <p:nvSpPr>
                <p:cNvPr id="68" name="フローチャート: 結合子 67">
                  <a:extLst>
                    <a:ext uri="{FF2B5EF4-FFF2-40B4-BE49-F238E27FC236}">
                      <a16:creationId xmlns:a16="http://schemas.microsoft.com/office/drawing/2014/main" id="{EACBF2CD-B89C-6602-47A6-54C37D5F0D19}"/>
                    </a:ext>
                  </a:extLst>
                </p:cNvPr>
                <p:cNvSpPr/>
                <p:nvPr/>
              </p:nvSpPr>
              <p:spPr>
                <a:xfrm>
                  <a:off x="9442612" y="3748766"/>
                  <a:ext cx="256615" cy="264204"/>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69" name="フローチャート: 結合子 68">
                  <a:extLst>
                    <a:ext uri="{FF2B5EF4-FFF2-40B4-BE49-F238E27FC236}">
                      <a16:creationId xmlns:a16="http://schemas.microsoft.com/office/drawing/2014/main" id="{B7938E5B-2F30-8DB6-3D2D-24A5166877BC}"/>
                    </a:ext>
                  </a:extLst>
                </p:cNvPr>
                <p:cNvSpPr/>
                <p:nvPr/>
              </p:nvSpPr>
              <p:spPr>
                <a:xfrm>
                  <a:off x="11062442" y="3767358"/>
                  <a:ext cx="256615" cy="264204"/>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cxnSp>
              <p:nvCxnSpPr>
                <p:cNvPr id="107" name="直線矢印コネクタ 106">
                  <a:extLst>
                    <a:ext uri="{FF2B5EF4-FFF2-40B4-BE49-F238E27FC236}">
                      <a16:creationId xmlns:a16="http://schemas.microsoft.com/office/drawing/2014/main" id="{3FF9F2B7-EE42-2CD9-C593-17475B63E1B6}"/>
                    </a:ext>
                  </a:extLst>
                </p:cNvPr>
                <p:cNvCxnSpPr>
                  <a:cxnSpLocks/>
                  <a:stCxn id="68" idx="7"/>
                </p:cNvCxnSpPr>
                <p:nvPr/>
              </p:nvCxnSpPr>
              <p:spPr>
                <a:xfrm flipV="1">
                  <a:off x="9661647" y="3226870"/>
                  <a:ext cx="913406" cy="560588"/>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110" name="直線矢印コネクタ 109">
                  <a:extLst>
                    <a:ext uri="{FF2B5EF4-FFF2-40B4-BE49-F238E27FC236}">
                      <a16:creationId xmlns:a16="http://schemas.microsoft.com/office/drawing/2014/main" id="{FD0D3741-6CB3-62FA-48C0-EB96DD73ED2E}"/>
                    </a:ext>
                  </a:extLst>
                </p:cNvPr>
                <p:cNvCxnSpPr>
                  <a:cxnSpLocks/>
                  <a:endCxn id="69" idx="1"/>
                </p:cNvCxnSpPr>
                <p:nvPr/>
              </p:nvCxnSpPr>
              <p:spPr>
                <a:xfrm>
                  <a:off x="10575053" y="3238629"/>
                  <a:ext cx="524969" cy="567421"/>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117" name="円弧 116">
                  <a:extLst>
                    <a:ext uri="{FF2B5EF4-FFF2-40B4-BE49-F238E27FC236}">
                      <a16:creationId xmlns:a16="http://schemas.microsoft.com/office/drawing/2014/main" id="{3BA769FC-D597-B2DE-3374-1FCC753176A1}"/>
                    </a:ext>
                  </a:extLst>
                </p:cNvPr>
                <p:cNvSpPr/>
                <p:nvPr/>
              </p:nvSpPr>
              <p:spPr>
                <a:xfrm rot="21343557">
                  <a:off x="9572812" y="3241029"/>
                  <a:ext cx="1401144" cy="392960"/>
                </a:xfrm>
                <a:prstGeom prst="arc">
                  <a:avLst>
                    <a:gd name="adj1" fmla="val 16200000"/>
                    <a:gd name="adj2" fmla="val 20962067"/>
                  </a:avLst>
                </a:prstGeom>
                <a:ln w="38100"/>
              </p:spPr>
              <p:style>
                <a:lnRef idx="3">
                  <a:schemeClr val="dk1"/>
                </a:lnRef>
                <a:fillRef idx="0">
                  <a:schemeClr val="dk1"/>
                </a:fillRef>
                <a:effectRef idx="2">
                  <a:schemeClr val="dk1"/>
                </a:effectRef>
                <a:fontRef idx="minor">
                  <a:schemeClr val="tx1"/>
                </a:fontRef>
              </p:style>
              <p:txBody>
                <a:bodyPr rtlCol="0" anchor="ctr"/>
                <a:lstStyle/>
                <a:p>
                  <a:pPr algn="ctr"/>
                  <a:endParaRPr lang="ja-JP" altLang="en-US" sz="1351"/>
                </a:p>
              </p:txBody>
            </p:sp>
          </p:grpSp>
          <p:sp>
            <p:nvSpPr>
              <p:cNvPr id="121" name="テキスト ボックス 120">
                <a:extLst>
                  <a:ext uri="{FF2B5EF4-FFF2-40B4-BE49-F238E27FC236}">
                    <a16:creationId xmlns:a16="http://schemas.microsoft.com/office/drawing/2014/main" id="{D6C968CD-F9BA-964D-5B0F-5EFF801195CA}"/>
                  </a:ext>
                </a:extLst>
              </p:cNvPr>
              <p:cNvSpPr txBox="1"/>
              <p:nvPr/>
            </p:nvSpPr>
            <p:spPr>
              <a:xfrm>
                <a:off x="5166597" y="5774035"/>
                <a:ext cx="1793871" cy="568249"/>
              </a:xfrm>
              <a:prstGeom prst="rect">
                <a:avLst/>
              </a:prstGeom>
              <a:noFill/>
            </p:spPr>
            <p:txBody>
              <a:bodyPr wrap="square" rtlCol="0">
                <a:spAutoFit/>
              </a:bodyPr>
              <a:lstStyle/>
              <a:p>
                <a:r>
                  <a:rPr lang="ja-JP" altLang="en-US" dirty="0"/>
                  <a:t>放物面鏡</a:t>
                </a:r>
              </a:p>
            </p:txBody>
          </p:sp>
          <p:sp>
            <p:nvSpPr>
              <p:cNvPr id="122" name="テキスト ボックス 121">
                <a:extLst>
                  <a:ext uri="{FF2B5EF4-FFF2-40B4-BE49-F238E27FC236}">
                    <a16:creationId xmlns:a16="http://schemas.microsoft.com/office/drawing/2014/main" id="{9DD5DBD4-09B4-243B-7927-772851D6168F}"/>
                  </a:ext>
                </a:extLst>
              </p:cNvPr>
              <p:cNvSpPr txBox="1"/>
              <p:nvPr/>
            </p:nvSpPr>
            <p:spPr>
              <a:xfrm>
                <a:off x="7391635" y="5769591"/>
                <a:ext cx="1736759" cy="568249"/>
              </a:xfrm>
              <a:prstGeom prst="rect">
                <a:avLst/>
              </a:prstGeom>
              <a:noFill/>
            </p:spPr>
            <p:txBody>
              <a:bodyPr wrap="square" rtlCol="0">
                <a:spAutoFit/>
              </a:bodyPr>
              <a:lstStyle/>
              <a:p>
                <a:r>
                  <a:rPr lang="ja-JP" altLang="en-US" dirty="0"/>
                  <a:t>双曲面鏡</a:t>
                </a:r>
              </a:p>
            </p:txBody>
          </p:sp>
          <p:sp>
            <p:nvSpPr>
              <p:cNvPr id="123" name="テキスト ボックス 122">
                <a:extLst>
                  <a:ext uri="{FF2B5EF4-FFF2-40B4-BE49-F238E27FC236}">
                    <a16:creationId xmlns:a16="http://schemas.microsoft.com/office/drawing/2014/main" id="{C9CBC206-41EA-2BF8-15A0-B13DA42A8D41}"/>
                  </a:ext>
                </a:extLst>
              </p:cNvPr>
              <p:cNvSpPr txBox="1"/>
              <p:nvPr/>
            </p:nvSpPr>
            <p:spPr>
              <a:xfrm>
                <a:off x="9817257" y="5676346"/>
                <a:ext cx="1308470" cy="568249"/>
              </a:xfrm>
              <a:prstGeom prst="rect">
                <a:avLst/>
              </a:prstGeom>
              <a:noFill/>
            </p:spPr>
            <p:txBody>
              <a:bodyPr wrap="square" rtlCol="0">
                <a:spAutoFit/>
              </a:bodyPr>
              <a:lstStyle/>
              <a:p>
                <a:r>
                  <a:rPr lang="ja-JP" altLang="en-US" dirty="0"/>
                  <a:t>楕円鏡</a:t>
                </a:r>
              </a:p>
            </p:txBody>
          </p:sp>
        </p:grpSp>
        <p:sp>
          <p:nvSpPr>
            <p:cNvPr id="14" name="テキスト ボックス 13">
              <a:extLst>
                <a:ext uri="{FF2B5EF4-FFF2-40B4-BE49-F238E27FC236}">
                  <a16:creationId xmlns:a16="http://schemas.microsoft.com/office/drawing/2014/main" id="{9550D6E7-9850-4044-D2EB-BD066D377F78}"/>
                </a:ext>
              </a:extLst>
            </p:cNvPr>
            <p:cNvSpPr txBox="1"/>
            <p:nvPr/>
          </p:nvSpPr>
          <p:spPr>
            <a:xfrm>
              <a:off x="6284025" y="3782480"/>
              <a:ext cx="572578" cy="303703"/>
            </a:xfrm>
            <a:prstGeom prst="rect">
              <a:avLst/>
            </a:prstGeom>
            <a:noFill/>
          </p:spPr>
          <p:txBody>
            <a:bodyPr wrap="square" rtlCol="0">
              <a:spAutoFit/>
            </a:bodyPr>
            <a:lstStyle/>
            <a:p>
              <a:r>
                <a:rPr kumimoji="1" lang="ja-JP" altLang="en-US" sz="1600"/>
                <a:t>焦点</a:t>
              </a:r>
            </a:p>
          </p:txBody>
        </p:sp>
        <p:sp>
          <p:nvSpPr>
            <p:cNvPr id="17" name="テキスト ボックス 16">
              <a:extLst>
                <a:ext uri="{FF2B5EF4-FFF2-40B4-BE49-F238E27FC236}">
                  <a16:creationId xmlns:a16="http://schemas.microsoft.com/office/drawing/2014/main" id="{DBE7A918-1EBA-69A2-6F22-CE7F9346A7AE}"/>
                </a:ext>
              </a:extLst>
            </p:cNvPr>
            <p:cNvSpPr txBox="1"/>
            <p:nvPr/>
          </p:nvSpPr>
          <p:spPr>
            <a:xfrm>
              <a:off x="7552061" y="3494164"/>
              <a:ext cx="739946" cy="303703"/>
            </a:xfrm>
            <a:prstGeom prst="rect">
              <a:avLst/>
            </a:prstGeom>
            <a:noFill/>
          </p:spPr>
          <p:txBody>
            <a:bodyPr wrap="square" rtlCol="0">
              <a:spAutoFit/>
            </a:bodyPr>
            <a:lstStyle/>
            <a:p>
              <a:r>
                <a:rPr kumimoji="1" lang="ja-JP" altLang="en-US" sz="1600"/>
                <a:t>焦点</a:t>
              </a:r>
              <a:r>
                <a:rPr kumimoji="1" lang="en-US" altLang="ja-JP" sz="1600" dirty="0"/>
                <a:t>1</a:t>
              </a:r>
              <a:endParaRPr kumimoji="1" lang="ja-JP" altLang="en-US" sz="1600"/>
            </a:p>
          </p:txBody>
        </p:sp>
        <p:sp>
          <p:nvSpPr>
            <p:cNvPr id="18" name="テキスト ボックス 17">
              <a:extLst>
                <a:ext uri="{FF2B5EF4-FFF2-40B4-BE49-F238E27FC236}">
                  <a16:creationId xmlns:a16="http://schemas.microsoft.com/office/drawing/2014/main" id="{803CDCC5-2B6F-0ED2-22C0-E65386FFD418}"/>
                </a:ext>
              </a:extLst>
            </p:cNvPr>
            <p:cNvSpPr txBox="1"/>
            <p:nvPr/>
          </p:nvSpPr>
          <p:spPr>
            <a:xfrm>
              <a:off x="7526530" y="5112172"/>
              <a:ext cx="739946" cy="303703"/>
            </a:xfrm>
            <a:prstGeom prst="rect">
              <a:avLst/>
            </a:prstGeom>
            <a:noFill/>
          </p:spPr>
          <p:txBody>
            <a:bodyPr wrap="square" rtlCol="0">
              <a:spAutoFit/>
            </a:bodyPr>
            <a:lstStyle/>
            <a:p>
              <a:r>
                <a:rPr kumimoji="1" lang="ja-JP" altLang="en-US" sz="1600"/>
                <a:t>焦点</a:t>
              </a:r>
              <a:r>
                <a:rPr kumimoji="1" lang="en-US" altLang="ja-JP" sz="1600" dirty="0"/>
                <a:t>2</a:t>
              </a:r>
              <a:endParaRPr kumimoji="1" lang="ja-JP" altLang="en-US" sz="1600"/>
            </a:p>
          </p:txBody>
        </p:sp>
        <p:sp>
          <p:nvSpPr>
            <p:cNvPr id="20" name="テキスト ボックス 19">
              <a:extLst>
                <a:ext uri="{FF2B5EF4-FFF2-40B4-BE49-F238E27FC236}">
                  <a16:creationId xmlns:a16="http://schemas.microsoft.com/office/drawing/2014/main" id="{010416F1-8E45-1851-A2AD-A536E51A8D1B}"/>
                </a:ext>
              </a:extLst>
            </p:cNvPr>
            <p:cNvSpPr txBox="1"/>
            <p:nvPr/>
          </p:nvSpPr>
          <p:spPr>
            <a:xfrm>
              <a:off x="8446507" y="4485541"/>
              <a:ext cx="739946" cy="303703"/>
            </a:xfrm>
            <a:prstGeom prst="rect">
              <a:avLst/>
            </a:prstGeom>
            <a:noFill/>
          </p:spPr>
          <p:txBody>
            <a:bodyPr wrap="square" rtlCol="0">
              <a:spAutoFit/>
            </a:bodyPr>
            <a:lstStyle/>
            <a:p>
              <a:r>
                <a:rPr kumimoji="1" lang="ja-JP" altLang="en-US" sz="1600"/>
                <a:t>焦点</a:t>
              </a:r>
              <a:r>
                <a:rPr kumimoji="1" lang="en-US" altLang="ja-JP" sz="1600" dirty="0"/>
                <a:t>1</a:t>
              </a:r>
              <a:endParaRPr kumimoji="1" lang="ja-JP" altLang="en-US" sz="1600"/>
            </a:p>
          </p:txBody>
        </p:sp>
        <p:sp>
          <p:nvSpPr>
            <p:cNvPr id="21" name="テキスト ボックス 20">
              <a:extLst>
                <a:ext uri="{FF2B5EF4-FFF2-40B4-BE49-F238E27FC236}">
                  <a16:creationId xmlns:a16="http://schemas.microsoft.com/office/drawing/2014/main" id="{E01F7226-5B81-A2B0-88E6-E065ECBAE0EA}"/>
                </a:ext>
              </a:extLst>
            </p:cNvPr>
            <p:cNvSpPr txBox="1"/>
            <p:nvPr/>
          </p:nvSpPr>
          <p:spPr>
            <a:xfrm>
              <a:off x="9257886" y="4508805"/>
              <a:ext cx="739946" cy="276094"/>
            </a:xfrm>
            <a:prstGeom prst="rect">
              <a:avLst/>
            </a:prstGeom>
            <a:noFill/>
          </p:spPr>
          <p:txBody>
            <a:bodyPr wrap="square" rtlCol="0">
              <a:spAutoFit/>
            </a:bodyPr>
            <a:lstStyle/>
            <a:p>
              <a:r>
                <a:rPr kumimoji="1" lang="ja-JP" altLang="en-US" sz="1400"/>
                <a:t>焦点</a:t>
              </a:r>
              <a:r>
                <a:rPr kumimoji="1" lang="en-US" altLang="ja-JP" sz="1400" dirty="0"/>
                <a:t>2</a:t>
              </a:r>
              <a:endParaRPr kumimoji="1" lang="ja-JP" altLang="en-US" sz="1400"/>
            </a:p>
          </p:txBody>
        </p:sp>
      </p:grpSp>
      <p:sp>
        <p:nvSpPr>
          <p:cNvPr id="3" name="スライド番号プレースホルダー 3">
            <a:extLst>
              <a:ext uri="{FF2B5EF4-FFF2-40B4-BE49-F238E27FC236}">
                <a16:creationId xmlns:a16="http://schemas.microsoft.com/office/drawing/2014/main" id="{17C77876-334B-3397-7C5C-E30501E9150E}"/>
              </a:ext>
            </a:extLst>
          </p:cNvPr>
          <p:cNvSpPr txBox="1">
            <a:spLocks/>
          </p:cNvSpPr>
          <p:nvPr/>
        </p:nvSpPr>
        <p:spPr>
          <a:xfrm>
            <a:off x="10720926" y="241147"/>
            <a:ext cx="2057400"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a:t>4</a:t>
            </a:r>
            <a:endParaRPr kumimoji="1" lang="ja-JP" altLang="en-US"/>
          </a:p>
        </p:txBody>
      </p:sp>
      <p:grpSp>
        <p:nvGrpSpPr>
          <p:cNvPr id="47" name="グループ化 46">
            <a:extLst>
              <a:ext uri="{FF2B5EF4-FFF2-40B4-BE49-F238E27FC236}">
                <a16:creationId xmlns:a16="http://schemas.microsoft.com/office/drawing/2014/main" id="{EA0E32F3-90F8-8DCD-AB29-B2047FFFD8B3}"/>
              </a:ext>
            </a:extLst>
          </p:cNvPr>
          <p:cNvGrpSpPr/>
          <p:nvPr/>
        </p:nvGrpSpPr>
        <p:grpSpPr>
          <a:xfrm>
            <a:off x="-359635" y="-476897"/>
            <a:ext cx="4575591" cy="7292008"/>
            <a:chOff x="-247258" y="-607602"/>
            <a:chExt cx="4575591" cy="7292008"/>
          </a:xfrm>
        </p:grpSpPr>
        <p:grpSp>
          <p:nvGrpSpPr>
            <p:cNvPr id="53" name="グループ化 52">
              <a:extLst>
                <a:ext uri="{FF2B5EF4-FFF2-40B4-BE49-F238E27FC236}">
                  <a16:creationId xmlns:a16="http://schemas.microsoft.com/office/drawing/2014/main" id="{54F23D7B-9412-EDF8-2582-9887332034BE}"/>
                </a:ext>
              </a:extLst>
            </p:cNvPr>
            <p:cNvGrpSpPr/>
            <p:nvPr/>
          </p:nvGrpSpPr>
          <p:grpSpPr>
            <a:xfrm>
              <a:off x="-247258" y="-607602"/>
              <a:ext cx="4575591" cy="7292008"/>
              <a:chOff x="-929212" y="-3933148"/>
              <a:chExt cx="7325668" cy="11674743"/>
            </a:xfrm>
          </p:grpSpPr>
          <p:sp>
            <p:nvSpPr>
              <p:cNvPr id="4" name="円弧 3">
                <a:extLst>
                  <a:ext uri="{FF2B5EF4-FFF2-40B4-BE49-F238E27FC236}">
                    <a16:creationId xmlns:a16="http://schemas.microsoft.com/office/drawing/2014/main" id="{9C35BF9B-2714-8D96-C922-7EA9EE766395}"/>
                  </a:ext>
                </a:extLst>
              </p:cNvPr>
              <p:cNvSpPr>
                <a:spLocks noChangeAspect="1"/>
              </p:cNvSpPr>
              <p:nvPr/>
            </p:nvSpPr>
            <p:spPr>
              <a:xfrm rot="5400000">
                <a:off x="-658767" y="-3728980"/>
                <a:ext cx="7259392" cy="6851055"/>
              </a:xfrm>
              <a:prstGeom prst="arc">
                <a:avLst>
                  <a:gd name="adj1" fmla="val 20241613"/>
                  <a:gd name="adj2" fmla="val 1777532"/>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1"/>
              </a:p>
            </p:txBody>
          </p:sp>
          <p:grpSp>
            <p:nvGrpSpPr>
              <p:cNvPr id="52" name="グループ化 51">
                <a:extLst>
                  <a:ext uri="{FF2B5EF4-FFF2-40B4-BE49-F238E27FC236}">
                    <a16:creationId xmlns:a16="http://schemas.microsoft.com/office/drawing/2014/main" id="{4F68A842-CA92-199E-BFE3-B44DA1A79862}"/>
                  </a:ext>
                </a:extLst>
              </p:cNvPr>
              <p:cNvGrpSpPr/>
              <p:nvPr/>
            </p:nvGrpSpPr>
            <p:grpSpPr>
              <a:xfrm>
                <a:off x="-929212" y="315713"/>
                <a:ext cx="6737313" cy="7425882"/>
                <a:chOff x="-929212" y="315713"/>
                <a:chExt cx="6737313" cy="7425882"/>
              </a:xfrm>
            </p:grpSpPr>
            <p:sp>
              <p:nvSpPr>
                <p:cNvPr id="5" name="円弧 4">
                  <a:extLst>
                    <a:ext uri="{FF2B5EF4-FFF2-40B4-BE49-F238E27FC236}">
                      <a16:creationId xmlns:a16="http://schemas.microsoft.com/office/drawing/2014/main" id="{D009E7DE-C417-2ECD-8CD1-923816247038}"/>
                    </a:ext>
                  </a:extLst>
                </p:cNvPr>
                <p:cNvSpPr/>
                <p:nvPr/>
              </p:nvSpPr>
              <p:spPr>
                <a:xfrm rot="6810704">
                  <a:off x="2398303" y="347697"/>
                  <a:ext cx="1137199" cy="1073232"/>
                </a:xfrm>
                <a:prstGeom prst="arc">
                  <a:avLst>
                    <a:gd name="adj1" fmla="val 17747991"/>
                    <a:gd name="adj2" fmla="val 1432415"/>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1"/>
                </a:p>
              </p:txBody>
            </p:sp>
            <p:cxnSp>
              <p:nvCxnSpPr>
                <p:cNvPr id="7" name="直線コネクタ 6">
                  <a:extLst>
                    <a:ext uri="{FF2B5EF4-FFF2-40B4-BE49-F238E27FC236}">
                      <a16:creationId xmlns:a16="http://schemas.microsoft.com/office/drawing/2014/main" id="{02CDBADF-EE5B-D2F8-FECD-0CA501D0294E}"/>
                    </a:ext>
                  </a:extLst>
                </p:cNvPr>
                <p:cNvCxnSpPr>
                  <a:cxnSpLocks/>
                </p:cNvCxnSpPr>
                <p:nvPr/>
              </p:nvCxnSpPr>
              <p:spPr>
                <a:xfrm>
                  <a:off x="2643725" y="4907140"/>
                  <a:ext cx="699678" cy="428851"/>
                </a:xfrm>
                <a:prstGeom prst="line">
                  <a:avLst/>
                </a:prstGeom>
                <a:ln w="38100"/>
              </p:spPr>
              <p:style>
                <a:lnRef idx="1">
                  <a:schemeClr val="dk1"/>
                </a:lnRef>
                <a:fillRef idx="0">
                  <a:schemeClr val="dk1"/>
                </a:fillRef>
                <a:effectRef idx="0">
                  <a:schemeClr val="dk1"/>
                </a:effectRef>
                <a:fontRef idx="minor">
                  <a:schemeClr val="tx1"/>
                </a:fontRef>
              </p:style>
            </p:cxnSp>
            <p:sp>
              <p:nvSpPr>
                <p:cNvPr id="8" name="円弧 7">
                  <a:extLst>
                    <a:ext uri="{FF2B5EF4-FFF2-40B4-BE49-F238E27FC236}">
                      <a16:creationId xmlns:a16="http://schemas.microsoft.com/office/drawing/2014/main" id="{8344A558-8C07-4045-67AA-9C68D8E2C4DB}"/>
                    </a:ext>
                  </a:extLst>
                </p:cNvPr>
                <p:cNvSpPr>
                  <a:spLocks noChangeAspect="1"/>
                </p:cNvSpPr>
                <p:nvPr/>
              </p:nvSpPr>
              <p:spPr>
                <a:xfrm rot="19419653">
                  <a:off x="-929212" y="4815676"/>
                  <a:ext cx="6737313" cy="2925919"/>
                </a:xfrm>
                <a:prstGeom prst="arc">
                  <a:avLst>
                    <a:gd name="adj1" fmla="val 21026844"/>
                    <a:gd name="adj2" fmla="val 21561791"/>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1"/>
                </a:p>
              </p:txBody>
            </p:sp>
            <p:sp>
              <p:nvSpPr>
                <p:cNvPr id="9" name="二等辺三角形 8">
                  <a:extLst>
                    <a:ext uri="{FF2B5EF4-FFF2-40B4-BE49-F238E27FC236}">
                      <a16:creationId xmlns:a16="http://schemas.microsoft.com/office/drawing/2014/main" id="{02E0E5B4-5CC6-7898-DDD0-CEB0A412DFFA}"/>
                    </a:ext>
                  </a:extLst>
                </p:cNvPr>
                <p:cNvSpPr/>
                <p:nvPr/>
              </p:nvSpPr>
              <p:spPr>
                <a:xfrm rot="10800000">
                  <a:off x="4425449" y="4881734"/>
                  <a:ext cx="577648" cy="1423031"/>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351"/>
                </a:p>
              </p:txBody>
            </p:sp>
            <p:cxnSp>
              <p:nvCxnSpPr>
                <p:cNvPr id="11" name="直線矢印コネクタ 10">
                  <a:extLst>
                    <a:ext uri="{FF2B5EF4-FFF2-40B4-BE49-F238E27FC236}">
                      <a16:creationId xmlns:a16="http://schemas.microsoft.com/office/drawing/2014/main" id="{F2B67BFF-58D5-A31F-7F02-4D5FE71D106B}"/>
                    </a:ext>
                  </a:extLst>
                </p:cNvPr>
                <p:cNvCxnSpPr>
                  <a:cxnSpLocks/>
                </p:cNvCxnSpPr>
                <p:nvPr/>
              </p:nvCxnSpPr>
              <p:spPr>
                <a:xfrm>
                  <a:off x="1369365" y="972625"/>
                  <a:ext cx="0" cy="1868834"/>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15" name="直線矢印コネクタ 14">
                  <a:extLst>
                    <a:ext uri="{FF2B5EF4-FFF2-40B4-BE49-F238E27FC236}">
                      <a16:creationId xmlns:a16="http://schemas.microsoft.com/office/drawing/2014/main" id="{A80B94FE-FAB2-A705-87EA-196FBADA3A40}"/>
                    </a:ext>
                  </a:extLst>
                </p:cNvPr>
                <p:cNvCxnSpPr>
                  <a:cxnSpLocks/>
                </p:cNvCxnSpPr>
                <p:nvPr/>
              </p:nvCxnSpPr>
              <p:spPr>
                <a:xfrm>
                  <a:off x="4174026" y="1163942"/>
                  <a:ext cx="0" cy="1868834"/>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16" name="直線矢印コネクタ 15">
                  <a:extLst>
                    <a:ext uri="{FF2B5EF4-FFF2-40B4-BE49-F238E27FC236}">
                      <a16:creationId xmlns:a16="http://schemas.microsoft.com/office/drawing/2014/main" id="{08FD1E41-26F3-7483-002F-5B5563231E5C}"/>
                    </a:ext>
                  </a:extLst>
                </p:cNvPr>
                <p:cNvCxnSpPr>
                  <a:cxnSpLocks/>
                </p:cNvCxnSpPr>
                <p:nvPr/>
              </p:nvCxnSpPr>
              <p:spPr>
                <a:xfrm flipV="1">
                  <a:off x="1445393" y="1480599"/>
                  <a:ext cx="1160623" cy="1360860"/>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19" name="直線矢印コネクタ 18">
                  <a:extLst>
                    <a:ext uri="{FF2B5EF4-FFF2-40B4-BE49-F238E27FC236}">
                      <a16:creationId xmlns:a16="http://schemas.microsoft.com/office/drawing/2014/main" id="{D8E88610-AF25-2376-5FA6-073AD0F9B8B9}"/>
                    </a:ext>
                  </a:extLst>
                </p:cNvPr>
                <p:cNvCxnSpPr>
                  <a:cxnSpLocks/>
                </p:cNvCxnSpPr>
                <p:nvPr/>
              </p:nvCxnSpPr>
              <p:spPr>
                <a:xfrm flipH="1" flipV="1">
                  <a:off x="3290396" y="1496998"/>
                  <a:ext cx="847724" cy="1534469"/>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25" name="直線矢印コネクタ 24">
                  <a:extLst>
                    <a:ext uri="{FF2B5EF4-FFF2-40B4-BE49-F238E27FC236}">
                      <a16:creationId xmlns:a16="http://schemas.microsoft.com/office/drawing/2014/main" id="{70D4F329-5C97-544C-8CCB-14B55075EAF4}"/>
                    </a:ext>
                  </a:extLst>
                </p:cNvPr>
                <p:cNvCxnSpPr>
                  <a:cxnSpLocks/>
                </p:cNvCxnSpPr>
                <p:nvPr/>
              </p:nvCxnSpPr>
              <p:spPr>
                <a:xfrm flipH="1">
                  <a:off x="2745583" y="1480599"/>
                  <a:ext cx="486352" cy="3426541"/>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27" name="直線矢印コネクタ 26">
                  <a:extLst>
                    <a:ext uri="{FF2B5EF4-FFF2-40B4-BE49-F238E27FC236}">
                      <a16:creationId xmlns:a16="http://schemas.microsoft.com/office/drawing/2014/main" id="{269250F9-AFCB-6AD6-75D9-C7919D87C003}"/>
                    </a:ext>
                  </a:extLst>
                </p:cNvPr>
                <p:cNvCxnSpPr>
                  <a:cxnSpLocks/>
                </p:cNvCxnSpPr>
                <p:nvPr/>
              </p:nvCxnSpPr>
              <p:spPr>
                <a:xfrm>
                  <a:off x="2643745" y="1496998"/>
                  <a:ext cx="616066" cy="3756068"/>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31" name="直線矢印コネクタ 30">
                  <a:extLst>
                    <a:ext uri="{FF2B5EF4-FFF2-40B4-BE49-F238E27FC236}">
                      <a16:creationId xmlns:a16="http://schemas.microsoft.com/office/drawing/2014/main" id="{85EF810E-361E-424C-D573-4DBA86DE7CD4}"/>
                    </a:ext>
                  </a:extLst>
                </p:cNvPr>
                <p:cNvCxnSpPr>
                  <a:cxnSpLocks/>
                </p:cNvCxnSpPr>
                <p:nvPr/>
              </p:nvCxnSpPr>
              <p:spPr>
                <a:xfrm flipV="1">
                  <a:off x="2789641" y="4047481"/>
                  <a:ext cx="1938526" cy="817506"/>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34" name="直線矢印コネクタ 33">
                  <a:extLst>
                    <a:ext uri="{FF2B5EF4-FFF2-40B4-BE49-F238E27FC236}">
                      <a16:creationId xmlns:a16="http://schemas.microsoft.com/office/drawing/2014/main" id="{E0013270-1AE4-D2F4-BA9A-271B2DABE0C3}"/>
                    </a:ext>
                  </a:extLst>
                </p:cNvPr>
                <p:cNvCxnSpPr>
                  <a:cxnSpLocks/>
                </p:cNvCxnSpPr>
                <p:nvPr/>
              </p:nvCxnSpPr>
              <p:spPr>
                <a:xfrm flipV="1">
                  <a:off x="3287532" y="4196600"/>
                  <a:ext cx="1724918" cy="1015216"/>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36" name="直線矢印コネクタ 35">
                  <a:extLst>
                    <a:ext uri="{FF2B5EF4-FFF2-40B4-BE49-F238E27FC236}">
                      <a16:creationId xmlns:a16="http://schemas.microsoft.com/office/drawing/2014/main" id="{24178E0A-0930-6CE8-1E14-695C647108CA}"/>
                    </a:ext>
                  </a:extLst>
                </p:cNvPr>
                <p:cNvCxnSpPr>
                  <a:cxnSpLocks/>
                </p:cNvCxnSpPr>
                <p:nvPr/>
              </p:nvCxnSpPr>
              <p:spPr>
                <a:xfrm>
                  <a:off x="4737521" y="4087820"/>
                  <a:ext cx="0" cy="717563"/>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39" name="直線矢印コネクタ 38">
                  <a:extLst>
                    <a:ext uri="{FF2B5EF4-FFF2-40B4-BE49-F238E27FC236}">
                      <a16:creationId xmlns:a16="http://schemas.microsoft.com/office/drawing/2014/main" id="{C98FDFB3-8628-FCD2-BDE3-275248DF6987}"/>
                    </a:ext>
                  </a:extLst>
                </p:cNvPr>
                <p:cNvCxnSpPr>
                  <a:cxnSpLocks/>
                </p:cNvCxnSpPr>
                <p:nvPr/>
              </p:nvCxnSpPr>
              <p:spPr>
                <a:xfrm flipH="1">
                  <a:off x="4855657" y="4196600"/>
                  <a:ext cx="171711" cy="608785"/>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50" name="正方形/長方形 49">
                  <a:extLst>
                    <a:ext uri="{FF2B5EF4-FFF2-40B4-BE49-F238E27FC236}">
                      <a16:creationId xmlns:a16="http://schemas.microsoft.com/office/drawing/2014/main" id="{838D5841-D9B5-ADD7-B26C-E929DE20EB45}"/>
                    </a:ext>
                  </a:extLst>
                </p:cNvPr>
                <p:cNvSpPr/>
                <p:nvPr/>
              </p:nvSpPr>
              <p:spPr>
                <a:xfrm>
                  <a:off x="3916260" y="6435024"/>
                  <a:ext cx="1335741" cy="43927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t>受信機</a:t>
                  </a:r>
                </a:p>
              </p:txBody>
            </p:sp>
          </p:grpSp>
        </p:grpSp>
        <p:sp>
          <p:nvSpPr>
            <p:cNvPr id="12" name="フローチャート: 結合子 11">
              <a:extLst>
                <a:ext uri="{FF2B5EF4-FFF2-40B4-BE49-F238E27FC236}">
                  <a16:creationId xmlns:a16="http://schemas.microsoft.com/office/drawing/2014/main" id="{D289E5A7-4820-17D8-3B35-6D28D5A5FD92}"/>
                </a:ext>
              </a:extLst>
            </p:cNvPr>
            <p:cNvSpPr/>
            <p:nvPr/>
          </p:nvSpPr>
          <p:spPr>
            <a:xfrm>
              <a:off x="2082757" y="2412473"/>
              <a:ext cx="172813" cy="171719"/>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22" name="テキスト ボックス 21">
              <a:extLst>
                <a:ext uri="{FF2B5EF4-FFF2-40B4-BE49-F238E27FC236}">
                  <a16:creationId xmlns:a16="http://schemas.microsoft.com/office/drawing/2014/main" id="{8ACB4148-8534-3849-6FC9-3611ADDAEA18}"/>
                </a:ext>
              </a:extLst>
            </p:cNvPr>
            <p:cNvSpPr txBox="1"/>
            <p:nvPr/>
          </p:nvSpPr>
          <p:spPr>
            <a:xfrm>
              <a:off x="1853169" y="2096034"/>
              <a:ext cx="798356" cy="338554"/>
            </a:xfrm>
            <a:prstGeom prst="rect">
              <a:avLst/>
            </a:prstGeom>
            <a:noFill/>
          </p:spPr>
          <p:txBody>
            <a:bodyPr wrap="square" rtlCol="0">
              <a:spAutoFit/>
            </a:bodyPr>
            <a:lstStyle/>
            <a:p>
              <a:r>
                <a:rPr kumimoji="1" lang="ja-JP" altLang="en-US" sz="1600"/>
                <a:t>焦点</a:t>
              </a:r>
              <a:r>
                <a:rPr kumimoji="1" lang="en-US" altLang="ja-JP" sz="1600" dirty="0"/>
                <a:t>1</a:t>
              </a:r>
              <a:endParaRPr kumimoji="1" lang="ja-JP" altLang="en-US" sz="1600"/>
            </a:p>
          </p:txBody>
        </p:sp>
        <p:sp>
          <p:nvSpPr>
            <p:cNvPr id="45" name="フローチャート: 結合子 44">
              <a:extLst>
                <a:ext uri="{FF2B5EF4-FFF2-40B4-BE49-F238E27FC236}">
                  <a16:creationId xmlns:a16="http://schemas.microsoft.com/office/drawing/2014/main" id="{8E3B9D41-D358-A34C-4C9F-575EC1868A58}"/>
                </a:ext>
              </a:extLst>
            </p:cNvPr>
            <p:cNvSpPr>
              <a:spLocks noChangeAspect="1"/>
            </p:cNvSpPr>
            <p:nvPr/>
          </p:nvSpPr>
          <p:spPr>
            <a:xfrm>
              <a:off x="2111753" y="3979865"/>
              <a:ext cx="132889" cy="132048"/>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46" name="テキスト ボックス 45">
              <a:extLst>
                <a:ext uri="{FF2B5EF4-FFF2-40B4-BE49-F238E27FC236}">
                  <a16:creationId xmlns:a16="http://schemas.microsoft.com/office/drawing/2014/main" id="{E8DB0B23-FF3F-4CF5-C066-210B178C1275}"/>
                </a:ext>
              </a:extLst>
            </p:cNvPr>
            <p:cNvSpPr txBox="1"/>
            <p:nvPr/>
          </p:nvSpPr>
          <p:spPr>
            <a:xfrm>
              <a:off x="1411121" y="3959968"/>
              <a:ext cx="752613" cy="338554"/>
            </a:xfrm>
            <a:prstGeom prst="rect">
              <a:avLst/>
            </a:prstGeom>
            <a:noFill/>
          </p:spPr>
          <p:txBody>
            <a:bodyPr wrap="square" rtlCol="0">
              <a:spAutoFit/>
            </a:bodyPr>
            <a:lstStyle/>
            <a:p>
              <a:r>
                <a:rPr kumimoji="1" lang="ja-JP" altLang="en-US" sz="1600"/>
                <a:t>焦点</a:t>
              </a:r>
              <a:r>
                <a:rPr kumimoji="1" lang="en-US" altLang="ja-JP" sz="1600" dirty="0"/>
                <a:t>2</a:t>
              </a:r>
              <a:endParaRPr kumimoji="1" lang="ja-JP" altLang="en-US" sz="1600"/>
            </a:p>
          </p:txBody>
        </p:sp>
      </p:grpSp>
      <p:sp>
        <p:nvSpPr>
          <p:cNvPr id="75" name="フローチャート: 結合子 74">
            <a:extLst>
              <a:ext uri="{FF2B5EF4-FFF2-40B4-BE49-F238E27FC236}">
                <a16:creationId xmlns:a16="http://schemas.microsoft.com/office/drawing/2014/main" id="{397810DD-E5AB-37F5-A750-F81C07109338}"/>
              </a:ext>
            </a:extLst>
          </p:cNvPr>
          <p:cNvSpPr>
            <a:spLocks noChangeAspect="1"/>
          </p:cNvSpPr>
          <p:nvPr/>
        </p:nvSpPr>
        <p:spPr>
          <a:xfrm>
            <a:off x="3114753" y="5123754"/>
            <a:ext cx="128102" cy="127291"/>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77" name="テキスト ボックス 76">
            <a:extLst>
              <a:ext uri="{FF2B5EF4-FFF2-40B4-BE49-F238E27FC236}">
                <a16:creationId xmlns:a16="http://schemas.microsoft.com/office/drawing/2014/main" id="{F6B68C4A-6FBA-A71C-9B9D-A6D188E7ABEC}"/>
              </a:ext>
            </a:extLst>
          </p:cNvPr>
          <p:cNvSpPr txBox="1"/>
          <p:nvPr/>
        </p:nvSpPr>
        <p:spPr>
          <a:xfrm>
            <a:off x="3229191" y="5091507"/>
            <a:ext cx="802773" cy="338554"/>
          </a:xfrm>
          <a:prstGeom prst="rect">
            <a:avLst/>
          </a:prstGeom>
          <a:noFill/>
        </p:spPr>
        <p:txBody>
          <a:bodyPr wrap="square" rtlCol="0">
            <a:spAutoFit/>
          </a:bodyPr>
          <a:lstStyle/>
          <a:p>
            <a:r>
              <a:rPr kumimoji="1" lang="ja-JP" altLang="en-US" sz="1600"/>
              <a:t>焦点</a:t>
            </a:r>
            <a:r>
              <a:rPr kumimoji="1" lang="en-US" altLang="ja-JP" sz="1600" dirty="0"/>
              <a:t>3</a:t>
            </a:r>
            <a:endParaRPr kumimoji="1" lang="ja-JP" altLang="en-US" sz="1600"/>
          </a:p>
        </p:txBody>
      </p:sp>
      <p:graphicFrame>
        <p:nvGraphicFramePr>
          <p:cNvPr id="106" name="表 105">
            <a:extLst>
              <a:ext uri="{FF2B5EF4-FFF2-40B4-BE49-F238E27FC236}">
                <a16:creationId xmlns:a16="http://schemas.microsoft.com/office/drawing/2014/main" id="{A871F2E1-C477-ED1A-A32D-728F551BE790}"/>
              </a:ext>
            </a:extLst>
          </p:cNvPr>
          <p:cNvGraphicFramePr>
            <a:graphicFrameLocks noGrp="1"/>
          </p:cNvGraphicFramePr>
          <p:nvPr>
            <p:extLst>
              <p:ext uri="{D42A27DB-BD31-4B8C-83A1-F6EECF244321}">
                <p14:modId xmlns:p14="http://schemas.microsoft.com/office/powerpoint/2010/main" val="1794589347"/>
              </p:ext>
            </p:extLst>
          </p:nvPr>
        </p:nvGraphicFramePr>
        <p:xfrm>
          <a:off x="-4192300" y="-2144224"/>
          <a:ext cx="5268348" cy="1257300"/>
        </p:xfrm>
        <a:graphic>
          <a:graphicData uri="http://schemas.openxmlformats.org/drawingml/2006/table">
            <a:tbl>
              <a:tblPr firstRow="1" bandRow="1">
                <a:tableStyleId>{5C22544A-7EE6-4342-B048-85BDC9FD1C3A}</a:tableStyleId>
              </a:tblPr>
              <a:tblGrid>
                <a:gridCol w="1756116">
                  <a:extLst>
                    <a:ext uri="{9D8B030D-6E8A-4147-A177-3AD203B41FA5}">
                      <a16:colId xmlns:a16="http://schemas.microsoft.com/office/drawing/2014/main" val="1811732763"/>
                    </a:ext>
                  </a:extLst>
                </a:gridCol>
                <a:gridCol w="1756116">
                  <a:extLst>
                    <a:ext uri="{9D8B030D-6E8A-4147-A177-3AD203B41FA5}">
                      <a16:colId xmlns:a16="http://schemas.microsoft.com/office/drawing/2014/main" val="1509053055"/>
                    </a:ext>
                  </a:extLst>
                </a:gridCol>
                <a:gridCol w="1756116">
                  <a:extLst>
                    <a:ext uri="{9D8B030D-6E8A-4147-A177-3AD203B41FA5}">
                      <a16:colId xmlns:a16="http://schemas.microsoft.com/office/drawing/2014/main" val="725069366"/>
                    </a:ext>
                  </a:extLst>
                </a:gridCol>
              </a:tblGrid>
              <a:tr h="238330">
                <a:tc>
                  <a:txBody>
                    <a:bodyPr/>
                    <a:lstStyle/>
                    <a:p>
                      <a:pPr algn="ctr"/>
                      <a:r>
                        <a:rPr kumimoji="1" lang="ja-JP" altLang="en-US" sz="1050"/>
                        <a:t>差異</a:t>
                      </a:r>
                      <a:endParaRPr kumimoji="1" lang="en-US" altLang="ja-JP" sz="1050" dirty="0"/>
                    </a:p>
                  </a:txBody>
                  <a:tcPr/>
                </a:tc>
                <a:tc>
                  <a:txBody>
                    <a:bodyPr/>
                    <a:lstStyle/>
                    <a:p>
                      <a:pPr algn="ctr"/>
                      <a:r>
                        <a:rPr kumimoji="1" lang="ja-JP" altLang="en-US" sz="1050"/>
                        <a:t>光学系</a:t>
                      </a:r>
                      <a:r>
                        <a:rPr kumimoji="1" lang="en-US" altLang="ja-JP" sz="1050" dirty="0"/>
                        <a:t>#1</a:t>
                      </a:r>
                      <a:endParaRPr kumimoji="1" lang="ja-JP" altLang="en-US" sz="1050"/>
                    </a:p>
                  </a:txBody>
                  <a:tcPr/>
                </a:tc>
                <a:tc>
                  <a:txBody>
                    <a:bodyPr/>
                    <a:lstStyle/>
                    <a:p>
                      <a:pPr algn="ctr"/>
                      <a:r>
                        <a:rPr kumimoji="1" lang="ja-JP" altLang="en-US" sz="1050"/>
                        <a:t>光学系</a:t>
                      </a:r>
                      <a:r>
                        <a:rPr kumimoji="1" lang="en-US" altLang="ja-JP" sz="1050" dirty="0"/>
                        <a:t>#2</a:t>
                      </a:r>
                      <a:endParaRPr kumimoji="1" lang="ja-JP" altLang="en-US" sz="1050"/>
                    </a:p>
                  </a:txBody>
                  <a:tcPr/>
                </a:tc>
                <a:extLst>
                  <a:ext uri="{0D108BD9-81ED-4DB2-BD59-A6C34878D82A}">
                    <a16:rowId xmlns:a16="http://schemas.microsoft.com/office/drawing/2014/main" val="1092353439"/>
                  </a:ext>
                </a:extLst>
              </a:tr>
              <a:tr h="238330">
                <a:tc>
                  <a:txBody>
                    <a:bodyPr/>
                    <a:lstStyle/>
                    <a:p>
                      <a:pPr algn="ctr"/>
                      <a:r>
                        <a:rPr kumimoji="1" lang="en-US" altLang="ja-JP" sz="1050" kern="1200" dirty="0">
                          <a:solidFill>
                            <a:schemeClr val="dk1"/>
                          </a:solidFill>
                          <a:effectLst/>
                          <a:latin typeface="+mn-lt"/>
                          <a:ea typeface="+mn-ea"/>
                          <a:cs typeface="+mn-cs"/>
                        </a:rPr>
                        <a:t>M4</a:t>
                      </a:r>
                      <a:r>
                        <a:rPr kumimoji="1" lang="ja-JP" altLang="ja-JP" sz="1050" kern="1200">
                          <a:solidFill>
                            <a:schemeClr val="dk1"/>
                          </a:solidFill>
                          <a:effectLst/>
                          <a:latin typeface="+mn-lt"/>
                          <a:ea typeface="+mn-ea"/>
                          <a:cs typeface="+mn-cs"/>
                        </a:rPr>
                        <a:t>、</a:t>
                      </a:r>
                      <a:r>
                        <a:rPr kumimoji="1" lang="en-US" altLang="ja-JP" sz="1050" kern="1200" dirty="0">
                          <a:solidFill>
                            <a:schemeClr val="dk1"/>
                          </a:solidFill>
                          <a:effectLst/>
                          <a:latin typeface="+mn-lt"/>
                          <a:ea typeface="+mn-ea"/>
                          <a:cs typeface="+mn-cs"/>
                        </a:rPr>
                        <a:t>M5</a:t>
                      </a:r>
                      <a:r>
                        <a:rPr kumimoji="1" lang="ja-JP" altLang="ja-JP" sz="1050" kern="1200">
                          <a:solidFill>
                            <a:schemeClr val="dk1"/>
                          </a:solidFill>
                          <a:effectLst/>
                          <a:latin typeface="+mn-lt"/>
                          <a:ea typeface="+mn-ea"/>
                          <a:cs typeface="+mn-cs"/>
                        </a:rPr>
                        <a:t>での反射角</a:t>
                      </a:r>
                      <a:r>
                        <a:rPr kumimoji="1" lang="en-US" altLang="ja-JP" sz="1050" kern="1200" dirty="0">
                          <a:solidFill>
                            <a:schemeClr val="dk1"/>
                          </a:solidFill>
                          <a:effectLst/>
                          <a:latin typeface="+mn-lt"/>
                          <a:ea typeface="+mn-ea"/>
                          <a:cs typeface="+mn-cs"/>
                        </a:rPr>
                        <a:t>[°]</a:t>
                      </a:r>
                      <a:r>
                        <a:rPr lang="ja-JP" altLang="ja-JP" sz="1050">
                          <a:effectLst/>
                        </a:rPr>
                        <a:t> </a:t>
                      </a:r>
                      <a:endParaRPr kumimoji="1" lang="ja-JP" altLang="en-US" sz="1050"/>
                    </a:p>
                  </a:txBody>
                  <a:tcPr/>
                </a:tc>
                <a:tc>
                  <a:txBody>
                    <a:bodyPr/>
                    <a:lstStyle/>
                    <a:p>
                      <a:pPr algn="ctr"/>
                      <a:r>
                        <a:rPr kumimoji="1" lang="en-US" altLang="ja-JP" sz="1050" dirty="0"/>
                        <a:t>60 </a:t>
                      </a:r>
                      <a:endParaRPr kumimoji="1" lang="ja-JP" altLang="en-US" sz="1050"/>
                    </a:p>
                  </a:txBody>
                  <a:tcPr/>
                </a:tc>
                <a:tc>
                  <a:txBody>
                    <a:bodyPr/>
                    <a:lstStyle/>
                    <a:p>
                      <a:pPr algn="ctr"/>
                      <a:r>
                        <a:rPr kumimoji="1" lang="en-US" altLang="ja-JP" sz="1050" dirty="0"/>
                        <a:t>65</a:t>
                      </a:r>
                      <a:endParaRPr kumimoji="1" lang="ja-JP" altLang="en-US" sz="1050"/>
                    </a:p>
                  </a:txBody>
                  <a:tcPr/>
                </a:tc>
                <a:extLst>
                  <a:ext uri="{0D108BD9-81ED-4DB2-BD59-A6C34878D82A}">
                    <a16:rowId xmlns:a16="http://schemas.microsoft.com/office/drawing/2014/main" val="2322973812"/>
                  </a:ext>
                </a:extLst>
              </a:tr>
              <a:tr h="238330">
                <a:tc>
                  <a:txBody>
                    <a:bodyPr/>
                    <a:lstStyle/>
                    <a:p>
                      <a:pPr algn="ctr"/>
                      <a:r>
                        <a:rPr kumimoji="1" lang="en-US" altLang="ja-JP" sz="1050" dirty="0"/>
                        <a:t>f2</a:t>
                      </a:r>
                      <a:r>
                        <a:rPr kumimoji="1" lang="ja-JP" altLang="en-US" sz="1050"/>
                        <a:t>、</a:t>
                      </a:r>
                      <a:r>
                        <a:rPr kumimoji="1" lang="en-US" altLang="ja-JP" sz="1050" dirty="0"/>
                        <a:t>M6</a:t>
                      </a:r>
                      <a:r>
                        <a:rPr kumimoji="1" lang="ja-JP" altLang="en-US" sz="1050"/>
                        <a:t>での反射角</a:t>
                      </a:r>
                      <a:r>
                        <a:rPr kumimoji="1" lang="en-US" altLang="ja-JP" sz="1050" dirty="0"/>
                        <a:t>[°]</a:t>
                      </a:r>
                      <a:endParaRPr kumimoji="1" lang="ja-JP" altLang="en-US" sz="1050"/>
                    </a:p>
                  </a:txBody>
                  <a:tcPr/>
                </a:tc>
                <a:tc>
                  <a:txBody>
                    <a:bodyPr/>
                    <a:lstStyle/>
                    <a:p>
                      <a:pPr algn="ctr"/>
                      <a:r>
                        <a:rPr kumimoji="1" lang="en-US" altLang="ja-JP" sz="1050" dirty="0"/>
                        <a:t>70</a:t>
                      </a:r>
                      <a:endParaRPr kumimoji="1" lang="ja-JP" altLang="en-US" sz="1050"/>
                    </a:p>
                  </a:txBody>
                  <a:tcPr/>
                </a:tc>
                <a:tc>
                  <a:txBody>
                    <a:bodyPr/>
                    <a:lstStyle/>
                    <a:p>
                      <a:pPr algn="ctr"/>
                      <a:r>
                        <a:rPr kumimoji="1" lang="en-US" altLang="ja-JP" sz="1050" dirty="0"/>
                        <a:t>60</a:t>
                      </a:r>
                      <a:endParaRPr kumimoji="1" lang="ja-JP" altLang="en-US" sz="1050"/>
                    </a:p>
                  </a:txBody>
                  <a:tcPr/>
                </a:tc>
                <a:extLst>
                  <a:ext uri="{0D108BD9-81ED-4DB2-BD59-A6C34878D82A}">
                    <a16:rowId xmlns:a16="http://schemas.microsoft.com/office/drawing/2014/main" val="771282313"/>
                  </a:ext>
                </a:extLst>
              </a:tr>
              <a:tr h="2383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t>M3</a:t>
                      </a:r>
                      <a:r>
                        <a:rPr kumimoji="1" lang="ja-JP" altLang="en-US" sz="1050"/>
                        <a:t>と</a:t>
                      </a:r>
                      <a:r>
                        <a:rPr kumimoji="1" lang="en-US" altLang="ja-JP" sz="1050" dirty="0"/>
                        <a:t>f2</a:t>
                      </a:r>
                      <a:r>
                        <a:rPr kumimoji="1" lang="ja-JP" altLang="en-US" sz="1050"/>
                        <a:t>の距離</a:t>
                      </a:r>
                      <a:r>
                        <a:rPr kumimoji="1" lang="en-US" altLang="ja-JP" sz="1050" dirty="0"/>
                        <a:t>[mm]</a:t>
                      </a:r>
                      <a:endParaRPr kumimoji="1" lang="ja-JP" altLang="en-US" sz="1050"/>
                    </a:p>
                  </a:txBody>
                  <a:tcPr/>
                </a:tc>
                <a:tc>
                  <a:txBody>
                    <a:bodyPr/>
                    <a:lstStyle/>
                    <a:p>
                      <a:pPr algn="ctr"/>
                      <a:r>
                        <a:rPr kumimoji="1" lang="en-US" altLang="ja-JP" sz="1050" dirty="0"/>
                        <a:t>130</a:t>
                      </a:r>
                      <a:endParaRPr kumimoji="1" lang="ja-JP" altLang="en-US" sz="1050"/>
                    </a:p>
                  </a:txBody>
                  <a:tcPr/>
                </a:tc>
                <a:tc>
                  <a:txBody>
                    <a:bodyPr/>
                    <a:lstStyle/>
                    <a:p>
                      <a:pPr algn="ctr"/>
                      <a:r>
                        <a:rPr kumimoji="1" lang="en-US" altLang="ja-JP" sz="1050" dirty="0"/>
                        <a:t>152</a:t>
                      </a:r>
                      <a:endParaRPr kumimoji="1" lang="ja-JP" altLang="en-US" sz="1050"/>
                    </a:p>
                  </a:txBody>
                  <a:tcPr/>
                </a:tc>
                <a:extLst>
                  <a:ext uri="{0D108BD9-81ED-4DB2-BD59-A6C34878D82A}">
                    <a16:rowId xmlns:a16="http://schemas.microsoft.com/office/drawing/2014/main" val="567694579"/>
                  </a:ext>
                </a:extLst>
              </a:tr>
              <a:tr h="2383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t>f2</a:t>
                      </a:r>
                      <a:r>
                        <a:rPr kumimoji="1" lang="ja-JP" altLang="en-US" sz="1050"/>
                        <a:t>と</a:t>
                      </a:r>
                      <a:r>
                        <a:rPr kumimoji="1" lang="en-US" altLang="ja-JP" sz="1050" dirty="0"/>
                        <a:t>M6</a:t>
                      </a:r>
                      <a:r>
                        <a:rPr kumimoji="1" lang="ja-JP" altLang="en-US" sz="1050"/>
                        <a:t>の距離</a:t>
                      </a:r>
                      <a:r>
                        <a:rPr kumimoji="1" lang="en-US" altLang="ja-JP" sz="1050" dirty="0"/>
                        <a:t>[mm]</a:t>
                      </a:r>
                      <a:endParaRPr kumimoji="1" lang="ja-JP" altLang="en-US" sz="1050"/>
                    </a:p>
                  </a:txBody>
                  <a:tcPr/>
                </a:tc>
                <a:tc>
                  <a:txBody>
                    <a:bodyPr/>
                    <a:lstStyle/>
                    <a:p>
                      <a:pPr algn="ctr"/>
                      <a:r>
                        <a:rPr kumimoji="1" lang="en-US" altLang="ja-JP" sz="1050" dirty="0"/>
                        <a:t>170</a:t>
                      </a:r>
                      <a:endParaRPr kumimoji="1" lang="ja-JP" altLang="en-US" sz="1050"/>
                    </a:p>
                  </a:txBody>
                  <a:tcPr/>
                </a:tc>
                <a:tc>
                  <a:txBody>
                    <a:bodyPr/>
                    <a:lstStyle/>
                    <a:p>
                      <a:pPr algn="ctr"/>
                      <a:r>
                        <a:rPr kumimoji="1" lang="en-US" altLang="ja-JP" sz="1050" dirty="0"/>
                        <a:t>148</a:t>
                      </a:r>
                      <a:endParaRPr kumimoji="1" lang="ja-JP" altLang="en-US" sz="1050"/>
                    </a:p>
                  </a:txBody>
                  <a:tcPr/>
                </a:tc>
                <a:extLst>
                  <a:ext uri="{0D108BD9-81ED-4DB2-BD59-A6C34878D82A}">
                    <a16:rowId xmlns:a16="http://schemas.microsoft.com/office/drawing/2014/main" val="3664852277"/>
                  </a:ext>
                </a:extLst>
              </a:tr>
            </a:tbl>
          </a:graphicData>
        </a:graphic>
      </p:graphicFrame>
      <p:graphicFrame>
        <p:nvGraphicFramePr>
          <p:cNvPr id="108" name="表 107">
            <a:extLst>
              <a:ext uri="{FF2B5EF4-FFF2-40B4-BE49-F238E27FC236}">
                <a16:creationId xmlns:a16="http://schemas.microsoft.com/office/drawing/2014/main" id="{158DCAAD-A253-7069-00D2-BD90A80DBC43}"/>
              </a:ext>
            </a:extLst>
          </p:cNvPr>
          <p:cNvGraphicFramePr>
            <a:graphicFrameLocks noGrp="1"/>
          </p:cNvGraphicFramePr>
          <p:nvPr>
            <p:extLst>
              <p:ext uri="{D42A27DB-BD31-4B8C-83A1-F6EECF244321}">
                <p14:modId xmlns:p14="http://schemas.microsoft.com/office/powerpoint/2010/main" val="933583899"/>
              </p:ext>
            </p:extLst>
          </p:nvPr>
        </p:nvGraphicFramePr>
        <p:xfrm>
          <a:off x="-4192300" y="-360924"/>
          <a:ext cx="7136298" cy="754380"/>
        </p:xfrm>
        <a:graphic>
          <a:graphicData uri="http://schemas.openxmlformats.org/drawingml/2006/table">
            <a:tbl>
              <a:tblPr firstRow="1" bandRow="1">
                <a:tableStyleId>{5C22544A-7EE6-4342-B048-85BDC9FD1C3A}</a:tableStyleId>
              </a:tblPr>
              <a:tblGrid>
                <a:gridCol w="916537">
                  <a:extLst>
                    <a:ext uri="{9D8B030D-6E8A-4147-A177-3AD203B41FA5}">
                      <a16:colId xmlns:a16="http://schemas.microsoft.com/office/drawing/2014/main" val="2395153298"/>
                    </a:ext>
                  </a:extLst>
                </a:gridCol>
                <a:gridCol w="1708220">
                  <a:extLst>
                    <a:ext uri="{9D8B030D-6E8A-4147-A177-3AD203B41FA5}">
                      <a16:colId xmlns:a16="http://schemas.microsoft.com/office/drawing/2014/main" val="1673310124"/>
                    </a:ext>
                  </a:extLst>
                </a:gridCol>
                <a:gridCol w="1657809">
                  <a:extLst>
                    <a:ext uri="{9D8B030D-6E8A-4147-A177-3AD203B41FA5}">
                      <a16:colId xmlns:a16="http://schemas.microsoft.com/office/drawing/2014/main" val="590879732"/>
                    </a:ext>
                  </a:extLst>
                </a:gridCol>
                <a:gridCol w="1426866">
                  <a:extLst>
                    <a:ext uri="{9D8B030D-6E8A-4147-A177-3AD203B41FA5}">
                      <a16:colId xmlns:a16="http://schemas.microsoft.com/office/drawing/2014/main" val="320504413"/>
                    </a:ext>
                  </a:extLst>
                </a:gridCol>
                <a:gridCol w="1426866">
                  <a:extLst>
                    <a:ext uri="{9D8B030D-6E8A-4147-A177-3AD203B41FA5}">
                      <a16:colId xmlns:a16="http://schemas.microsoft.com/office/drawing/2014/main" val="1237650514"/>
                    </a:ext>
                  </a:extLst>
                </a:gridCol>
              </a:tblGrid>
              <a:tr h="0">
                <a:tc>
                  <a:txBody>
                    <a:bodyPr/>
                    <a:lstStyle/>
                    <a:p>
                      <a:pPr algn="ctr"/>
                      <a:endParaRPr kumimoji="1" lang="ja-JP" altLang="en-US" sz="105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kern="1200" dirty="0">
                          <a:solidFill>
                            <a:schemeClr val="bg1"/>
                          </a:solidFill>
                          <a:effectLst/>
                          <a:latin typeface="+mn-lt"/>
                          <a:ea typeface="+mn-ea"/>
                          <a:cs typeface="+mn-cs"/>
                        </a:rPr>
                        <a:t>M4</a:t>
                      </a:r>
                      <a:r>
                        <a:rPr kumimoji="1" lang="ja-JP" altLang="ja-JP" sz="1050" kern="1200">
                          <a:solidFill>
                            <a:schemeClr val="bg1"/>
                          </a:solidFill>
                          <a:effectLst/>
                          <a:latin typeface="+mn-lt"/>
                          <a:ea typeface="+mn-ea"/>
                          <a:cs typeface="+mn-cs"/>
                        </a:rPr>
                        <a:t>、</a:t>
                      </a:r>
                      <a:r>
                        <a:rPr kumimoji="1" lang="en-US" altLang="ja-JP" sz="1050" kern="1200" dirty="0">
                          <a:solidFill>
                            <a:schemeClr val="bg1"/>
                          </a:solidFill>
                          <a:effectLst/>
                          <a:latin typeface="+mn-lt"/>
                          <a:ea typeface="+mn-ea"/>
                          <a:cs typeface="+mn-cs"/>
                        </a:rPr>
                        <a:t>M5</a:t>
                      </a:r>
                      <a:r>
                        <a:rPr kumimoji="1" lang="ja-JP" altLang="ja-JP" sz="1050" kern="1200">
                          <a:solidFill>
                            <a:schemeClr val="bg1"/>
                          </a:solidFill>
                          <a:effectLst/>
                          <a:latin typeface="+mn-lt"/>
                          <a:ea typeface="+mn-ea"/>
                          <a:cs typeface="+mn-cs"/>
                        </a:rPr>
                        <a:t>での反射角</a:t>
                      </a:r>
                      <a:r>
                        <a:rPr kumimoji="1" lang="en-US" altLang="ja-JP" sz="1050" kern="1200" dirty="0">
                          <a:solidFill>
                            <a:schemeClr val="bg1"/>
                          </a:solidFill>
                          <a:effectLst/>
                          <a:latin typeface="+mn-lt"/>
                          <a:ea typeface="+mn-ea"/>
                          <a:cs typeface="+mn-cs"/>
                        </a:rPr>
                        <a:t>[°]</a:t>
                      </a:r>
                      <a:r>
                        <a:rPr lang="ja-JP" altLang="ja-JP" sz="1050">
                          <a:solidFill>
                            <a:schemeClr val="bg1"/>
                          </a:solidFill>
                          <a:effectLst/>
                        </a:rPr>
                        <a:t> </a:t>
                      </a:r>
                      <a:endParaRPr kumimoji="1" lang="ja-JP" altLang="en-US" sz="1050">
                        <a:solidFill>
                          <a:schemeClr val="bg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t>f2</a:t>
                      </a:r>
                      <a:r>
                        <a:rPr kumimoji="1" lang="ja-JP" altLang="en-US" sz="1050"/>
                        <a:t>、</a:t>
                      </a:r>
                      <a:r>
                        <a:rPr kumimoji="1" lang="en-US" altLang="ja-JP" sz="1050" dirty="0"/>
                        <a:t>M6</a:t>
                      </a:r>
                      <a:r>
                        <a:rPr kumimoji="1" lang="ja-JP" altLang="en-US" sz="1050"/>
                        <a:t>での反射角</a:t>
                      </a:r>
                      <a:r>
                        <a:rPr kumimoji="1" lang="en-US" altLang="ja-JP" sz="1050" dirty="0"/>
                        <a:t>[°]</a:t>
                      </a:r>
                      <a:endParaRPr kumimoji="1" lang="ja-JP" altLang="en-US" sz="105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t>M3</a:t>
                      </a:r>
                      <a:r>
                        <a:rPr kumimoji="1" lang="ja-JP" altLang="en-US" sz="1050"/>
                        <a:t>と</a:t>
                      </a:r>
                      <a:r>
                        <a:rPr kumimoji="1" lang="en-US" altLang="ja-JP" sz="1050" dirty="0"/>
                        <a:t>f2</a:t>
                      </a:r>
                      <a:r>
                        <a:rPr kumimoji="1" lang="ja-JP" altLang="en-US" sz="1050"/>
                        <a:t>の距離</a:t>
                      </a:r>
                      <a:r>
                        <a:rPr kumimoji="1" lang="en-US" altLang="ja-JP" sz="1050" dirty="0"/>
                        <a:t>[mm]</a:t>
                      </a:r>
                      <a:endParaRPr kumimoji="1" lang="ja-JP" altLang="en-US" sz="105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t>f2</a:t>
                      </a:r>
                      <a:r>
                        <a:rPr kumimoji="1" lang="ja-JP" altLang="en-US" sz="1050"/>
                        <a:t>と</a:t>
                      </a:r>
                      <a:r>
                        <a:rPr kumimoji="1" lang="en-US" altLang="ja-JP" sz="1050" dirty="0"/>
                        <a:t>M6</a:t>
                      </a:r>
                      <a:r>
                        <a:rPr kumimoji="1" lang="ja-JP" altLang="en-US" sz="1050"/>
                        <a:t>の距離</a:t>
                      </a:r>
                      <a:r>
                        <a:rPr kumimoji="1" lang="en-US" altLang="ja-JP" sz="1050" dirty="0"/>
                        <a:t>[mm]</a:t>
                      </a:r>
                      <a:endParaRPr kumimoji="1" lang="ja-JP" altLang="en-US" sz="1050"/>
                    </a:p>
                  </a:txBody>
                  <a:tcPr/>
                </a:tc>
                <a:extLst>
                  <a:ext uri="{0D108BD9-81ED-4DB2-BD59-A6C34878D82A}">
                    <a16:rowId xmlns:a16="http://schemas.microsoft.com/office/drawing/2014/main" val="4190042659"/>
                  </a:ext>
                </a:extLst>
              </a:tr>
              <a:tr h="246123">
                <a:tc>
                  <a:txBody>
                    <a:bodyPr/>
                    <a:lstStyle/>
                    <a:p>
                      <a:pPr algn="ctr"/>
                      <a:r>
                        <a:rPr kumimoji="1" lang="ja-JP" altLang="en-US" sz="1050"/>
                        <a:t>光学系</a:t>
                      </a:r>
                      <a:r>
                        <a:rPr kumimoji="1" lang="en-US" altLang="ja-JP" sz="1050" dirty="0"/>
                        <a:t>#1</a:t>
                      </a:r>
                      <a:endParaRPr kumimoji="1" lang="ja-JP" altLang="en-US" sz="1050"/>
                    </a:p>
                  </a:txBody>
                  <a:tcPr/>
                </a:tc>
                <a:tc>
                  <a:txBody>
                    <a:bodyPr/>
                    <a:lstStyle/>
                    <a:p>
                      <a:pPr algn="ctr"/>
                      <a:r>
                        <a:rPr kumimoji="1" lang="en-US" altLang="ja-JP" sz="1050" dirty="0"/>
                        <a:t>60</a:t>
                      </a:r>
                      <a:endParaRPr kumimoji="1" lang="ja-JP" altLang="en-US" sz="1050"/>
                    </a:p>
                  </a:txBody>
                  <a:tcPr/>
                </a:tc>
                <a:tc>
                  <a:txBody>
                    <a:bodyPr/>
                    <a:lstStyle/>
                    <a:p>
                      <a:pPr algn="ctr"/>
                      <a:r>
                        <a:rPr kumimoji="1" lang="en-US" altLang="ja-JP" sz="1050" dirty="0"/>
                        <a:t>70</a:t>
                      </a:r>
                      <a:endParaRPr kumimoji="1" lang="ja-JP" altLang="en-US" sz="1050"/>
                    </a:p>
                  </a:txBody>
                  <a:tcPr/>
                </a:tc>
                <a:tc>
                  <a:txBody>
                    <a:bodyPr/>
                    <a:lstStyle/>
                    <a:p>
                      <a:pPr algn="ctr"/>
                      <a:r>
                        <a:rPr kumimoji="1" lang="en-US" altLang="ja-JP" sz="1050" dirty="0"/>
                        <a:t>130</a:t>
                      </a:r>
                      <a:endParaRPr kumimoji="1" lang="ja-JP" altLang="en-US" sz="1050"/>
                    </a:p>
                  </a:txBody>
                  <a:tcPr/>
                </a:tc>
                <a:tc>
                  <a:txBody>
                    <a:bodyPr/>
                    <a:lstStyle/>
                    <a:p>
                      <a:pPr algn="ctr"/>
                      <a:r>
                        <a:rPr kumimoji="1" lang="en-US" altLang="ja-JP" sz="1050" dirty="0"/>
                        <a:t>170</a:t>
                      </a:r>
                      <a:endParaRPr kumimoji="1" lang="ja-JP" altLang="en-US" sz="1050"/>
                    </a:p>
                  </a:txBody>
                  <a:tcPr/>
                </a:tc>
                <a:extLst>
                  <a:ext uri="{0D108BD9-81ED-4DB2-BD59-A6C34878D82A}">
                    <a16:rowId xmlns:a16="http://schemas.microsoft.com/office/drawing/2014/main" val="289281888"/>
                  </a:ext>
                </a:extLst>
              </a:tr>
              <a:tr h="244553">
                <a:tc>
                  <a:txBody>
                    <a:bodyPr/>
                    <a:lstStyle/>
                    <a:p>
                      <a:pPr algn="ctr"/>
                      <a:r>
                        <a:rPr kumimoji="1" lang="ja-JP" altLang="en-US" sz="1050"/>
                        <a:t>光学系</a:t>
                      </a:r>
                      <a:r>
                        <a:rPr kumimoji="1" lang="en-US" altLang="ja-JP" sz="1050" dirty="0"/>
                        <a:t>#2</a:t>
                      </a:r>
                      <a:endParaRPr kumimoji="1" lang="ja-JP" altLang="en-US" sz="1050"/>
                    </a:p>
                  </a:txBody>
                  <a:tcPr/>
                </a:tc>
                <a:tc>
                  <a:txBody>
                    <a:bodyPr/>
                    <a:lstStyle/>
                    <a:p>
                      <a:pPr algn="ctr"/>
                      <a:r>
                        <a:rPr kumimoji="1" lang="en-US" altLang="ja-JP" sz="1050" dirty="0"/>
                        <a:t>65</a:t>
                      </a:r>
                      <a:endParaRPr kumimoji="1" lang="ja-JP" altLang="en-US" sz="1050"/>
                    </a:p>
                  </a:txBody>
                  <a:tcPr/>
                </a:tc>
                <a:tc>
                  <a:txBody>
                    <a:bodyPr/>
                    <a:lstStyle/>
                    <a:p>
                      <a:pPr algn="ctr"/>
                      <a:r>
                        <a:rPr kumimoji="1" lang="en-US" altLang="ja-JP" sz="1050" dirty="0"/>
                        <a:t>60</a:t>
                      </a:r>
                      <a:endParaRPr kumimoji="1" lang="ja-JP" altLang="en-US" sz="1050"/>
                    </a:p>
                  </a:txBody>
                  <a:tcPr/>
                </a:tc>
                <a:tc>
                  <a:txBody>
                    <a:bodyPr/>
                    <a:lstStyle/>
                    <a:p>
                      <a:pPr algn="ctr"/>
                      <a:r>
                        <a:rPr kumimoji="1" lang="en-US" altLang="ja-JP" sz="1050" dirty="0"/>
                        <a:t>152</a:t>
                      </a:r>
                      <a:endParaRPr kumimoji="1" lang="ja-JP" altLang="en-US" sz="1050"/>
                    </a:p>
                  </a:txBody>
                  <a:tcPr/>
                </a:tc>
                <a:tc>
                  <a:txBody>
                    <a:bodyPr/>
                    <a:lstStyle/>
                    <a:p>
                      <a:pPr algn="ctr"/>
                      <a:r>
                        <a:rPr kumimoji="1" lang="en-US" altLang="ja-JP" sz="1050" dirty="0"/>
                        <a:t>148</a:t>
                      </a:r>
                      <a:endParaRPr kumimoji="1" lang="ja-JP" altLang="en-US" sz="1050"/>
                    </a:p>
                  </a:txBody>
                  <a:tcPr/>
                </a:tc>
                <a:extLst>
                  <a:ext uri="{0D108BD9-81ED-4DB2-BD59-A6C34878D82A}">
                    <a16:rowId xmlns:a16="http://schemas.microsoft.com/office/drawing/2014/main" val="3088214659"/>
                  </a:ext>
                </a:extLst>
              </a:tr>
            </a:tbl>
          </a:graphicData>
        </a:graphic>
      </p:graphicFrame>
      <p:grpSp>
        <p:nvGrpSpPr>
          <p:cNvPr id="185" name="グループ化 184">
            <a:extLst>
              <a:ext uri="{FF2B5EF4-FFF2-40B4-BE49-F238E27FC236}">
                <a16:creationId xmlns:a16="http://schemas.microsoft.com/office/drawing/2014/main" id="{CB49CC45-47F9-8CAB-8FB5-0A4F9527DEF6}"/>
              </a:ext>
            </a:extLst>
          </p:cNvPr>
          <p:cNvGrpSpPr/>
          <p:nvPr/>
        </p:nvGrpSpPr>
        <p:grpSpPr>
          <a:xfrm>
            <a:off x="12294342" y="2120776"/>
            <a:ext cx="2264168" cy="2505012"/>
            <a:chOff x="12294342" y="2120776"/>
            <a:chExt cx="2264168" cy="2505012"/>
          </a:xfrm>
        </p:grpSpPr>
        <p:sp>
          <p:nvSpPr>
            <p:cNvPr id="112" name="テキスト ボックス 111">
              <a:extLst>
                <a:ext uri="{FF2B5EF4-FFF2-40B4-BE49-F238E27FC236}">
                  <a16:creationId xmlns:a16="http://schemas.microsoft.com/office/drawing/2014/main" id="{AF956078-3A91-46BD-0A19-33CDA2F592D9}"/>
                </a:ext>
              </a:extLst>
            </p:cNvPr>
            <p:cNvSpPr txBox="1"/>
            <p:nvPr/>
          </p:nvSpPr>
          <p:spPr>
            <a:xfrm>
              <a:off x="13065460" y="3131598"/>
              <a:ext cx="638283" cy="253916"/>
            </a:xfrm>
            <a:prstGeom prst="rect">
              <a:avLst/>
            </a:prstGeom>
            <a:noFill/>
          </p:spPr>
          <p:txBody>
            <a:bodyPr wrap="square" rtlCol="0">
              <a:spAutoFit/>
            </a:bodyPr>
            <a:lstStyle/>
            <a:p>
              <a:r>
                <a:rPr kumimoji="1" lang="ja-JP" altLang="en-US" sz="1050"/>
                <a:t>焦点</a:t>
              </a:r>
            </a:p>
          </p:txBody>
        </p:sp>
        <p:grpSp>
          <p:nvGrpSpPr>
            <p:cNvPr id="181" name="グループ化 180">
              <a:extLst>
                <a:ext uri="{FF2B5EF4-FFF2-40B4-BE49-F238E27FC236}">
                  <a16:creationId xmlns:a16="http://schemas.microsoft.com/office/drawing/2014/main" id="{BC851705-30D1-23BC-EE13-EB24E19E18FF}"/>
                </a:ext>
              </a:extLst>
            </p:cNvPr>
            <p:cNvGrpSpPr/>
            <p:nvPr/>
          </p:nvGrpSpPr>
          <p:grpSpPr>
            <a:xfrm>
              <a:off x="12294342" y="2120776"/>
              <a:ext cx="2264168" cy="2505012"/>
              <a:chOff x="12294342" y="2120776"/>
              <a:chExt cx="2264168" cy="2505012"/>
            </a:xfrm>
          </p:grpSpPr>
          <p:grpSp>
            <p:nvGrpSpPr>
              <p:cNvPr id="125" name="グループ化 124">
                <a:extLst>
                  <a:ext uri="{FF2B5EF4-FFF2-40B4-BE49-F238E27FC236}">
                    <a16:creationId xmlns:a16="http://schemas.microsoft.com/office/drawing/2014/main" id="{8BBD2C39-BC83-16DB-37FB-FAB168C8C955}"/>
                  </a:ext>
                </a:extLst>
              </p:cNvPr>
              <p:cNvGrpSpPr/>
              <p:nvPr/>
            </p:nvGrpSpPr>
            <p:grpSpPr>
              <a:xfrm>
                <a:off x="12297264" y="2124759"/>
                <a:ext cx="2261246" cy="2312459"/>
                <a:chOff x="4294347" y="1363811"/>
                <a:chExt cx="3357784" cy="3557916"/>
              </a:xfrm>
            </p:grpSpPr>
            <p:sp>
              <p:nvSpPr>
                <p:cNvPr id="147" name="円弧 146">
                  <a:extLst>
                    <a:ext uri="{FF2B5EF4-FFF2-40B4-BE49-F238E27FC236}">
                      <a16:creationId xmlns:a16="http://schemas.microsoft.com/office/drawing/2014/main" id="{1E70C790-00AD-7AF5-1C17-C9B40EBC2CD9}"/>
                    </a:ext>
                  </a:extLst>
                </p:cNvPr>
                <p:cNvSpPr>
                  <a:spLocks noChangeAspect="1"/>
                </p:cNvSpPr>
                <p:nvPr/>
              </p:nvSpPr>
              <p:spPr>
                <a:xfrm rot="5400000">
                  <a:off x="4194281" y="1463877"/>
                  <a:ext cx="3557916" cy="3357784"/>
                </a:xfrm>
                <a:prstGeom prst="arc">
                  <a:avLst>
                    <a:gd name="adj1" fmla="val 19762301"/>
                    <a:gd name="adj2" fmla="val 2004046"/>
                  </a:avLst>
                </a:prstGeom>
                <a:ln w="28575">
                  <a:headEnd type="none" w="med" len="med"/>
                  <a:tailEnd type="none"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ja-JP" altLang="en-US" sz="1351"/>
                </a:p>
              </p:txBody>
            </p:sp>
            <p:sp>
              <p:nvSpPr>
                <p:cNvPr id="148" name="フローチャート: 結合子 147">
                  <a:extLst>
                    <a:ext uri="{FF2B5EF4-FFF2-40B4-BE49-F238E27FC236}">
                      <a16:creationId xmlns:a16="http://schemas.microsoft.com/office/drawing/2014/main" id="{CF79EB83-F91D-156A-D414-D259DFD42F20}"/>
                    </a:ext>
                  </a:extLst>
                </p:cNvPr>
                <p:cNvSpPr/>
                <p:nvPr/>
              </p:nvSpPr>
              <p:spPr>
                <a:xfrm>
                  <a:off x="5889703" y="3217827"/>
                  <a:ext cx="256615" cy="264204"/>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cxnSp>
              <p:nvCxnSpPr>
                <p:cNvPr id="149" name="直線矢印コネクタ 148">
                  <a:extLst>
                    <a:ext uri="{FF2B5EF4-FFF2-40B4-BE49-F238E27FC236}">
                      <a16:creationId xmlns:a16="http://schemas.microsoft.com/office/drawing/2014/main" id="{A0A6B83B-D5C3-BF06-86D2-E19C7F179151}"/>
                    </a:ext>
                  </a:extLst>
                </p:cNvPr>
                <p:cNvCxnSpPr>
                  <a:cxnSpLocks/>
                </p:cNvCxnSpPr>
                <p:nvPr/>
              </p:nvCxnSpPr>
              <p:spPr>
                <a:xfrm>
                  <a:off x="5205573" y="2798409"/>
                  <a:ext cx="0" cy="1868834"/>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150" name="直線矢印コネクタ 149">
                  <a:extLst>
                    <a:ext uri="{FF2B5EF4-FFF2-40B4-BE49-F238E27FC236}">
                      <a16:creationId xmlns:a16="http://schemas.microsoft.com/office/drawing/2014/main" id="{1557BC4A-06DF-00EE-5BE7-0178480E9D16}"/>
                    </a:ext>
                  </a:extLst>
                </p:cNvPr>
                <p:cNvCxnSpPr>
                  <a:cxnSpLocks/>
                </p:cNvCxnSpPr>
                <p:nvPr/>
              </p:nvCxnSpPr>
              <p:spPr>
                <a:xfrm flipV="1">
                  <a:off x="5238692" y="3482030"/>
                  <a:ext cx="651009" cy="1154091"/>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151" name="直線矢印コネクタ 150">
                  <a:extLst>
                    <a:ext uri="{FF2B5EF4-FFF2-40B4-BE49-F238E27FC236}">
                      <a16:creationId xmlns:a16="http://schemas.microsoft.com/office/drawing/2014/main" id="{BC0C62B3-99E2-0183-6623-065807C5AFAC}"/>
                    </a:ext>
                  </a:extLst>
                </p:cNvPr>
                <p:cNvCxnSpPr>
                  <a:cxnSpLocks/>
                </p:cNvCxnSpPr>
                <p:nvPr/>
              </p:nvCxnSpPr>
              <p:spPr>
                <a:xfrm flipH="1" flipV="1">
                  <a:off x="6105273" y="3482030"/>
                  <a:ext cx="588702" cy="1205075"/>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152" name="直線矢印コネクタ 151">
                  <a:extLst>
                    <a:ext uri="{FF2B5EF4-FFF2-40B4-BE49-F238E27FC236}">
                      <a16:creationId xmlns:a16="http://schemas.microsoft.com/office/drawing/2014/main" id="{8F7F8DC2-A04D-5074-ACE2-8A07E8F7A4B1}"/>
                    </a:ext>
                  </a:extLst>
                </p:cNvPr>
                <p:cNvCxnSpPr>
                  <a:cxnSpLocks/>
                </p:cNvCxnSpPr>
                <p:nvPr/>
              </p:nvCxnSpPr>
              <p:spPr>
                <a:xfrm>
                  <a:off x="6693975" y="2832941"/>
                  <a:ext cx="0" cy="1868834"/>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grpSp>
          <p:grpSp>
            <p:nvGrpSpPr>
              <p:cNvPr id="177" name="グループ化 176">
                <a:extLst>
                  <a:ext uri="{FF2B5EF4-FFF2-40B4-BE49-F238E27FC236}">
                    <a16:creationId xmlns:a16="http://schemas.microsoft.com/office/drawing/2014/main" id="{44BDADCE-4277-DF16-6E48-A4AA0BEE9D83}"/>
                  </a:ext>
                </a:extLst>
              </p:cNvPr>
              <p:cNvGrpSpPr/>
              <p:nvPr/>
            </p:nvGrpSpPr>
            <p:grpSpPr>
              <a:xfrm>
                <a:off x="12294342" y="2120776"/>
                <a:ext cx="2261246" cy="2505012"/>
                <a:chOff x="12294342" y="2120776"/>
                <a:chExt cx="2261246" cy="2505012"/>
              </a:xfrm>
            </p:grpSpPr>
            <p:cxnSp>
              <p:nvCxnSpPr>
                <p:cNvPr id="154" name="直線コネクタ 153">
                  <a:extLst>
                    <a:ext uri="{FF2B5EF4-FFF2-40B4-BE49-F238E27FC236}">
                      <a16:creationId xmlns:a16="http://schemas.microsoft.com/office/drawing/2014/main" id="{CAB91636-262A-912D-64E7-D05C4A3C8BFF}"/>
                    </a:ext>
                  </a:extLst>
                </p:cNvPr>
                <p:cNvCxnSpPr>
                  <a:cxnSpLocks/>
                </p:cNvCxnSpPr>
                <p:nvPr/>
              </p:nvCxnSpPr>
              <p:spPr>
                <a:xfrm>
                  <a:off x="13461182" y="2459815"/>
                  <a:ext cx="0" cy="2165973"/>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156" name="円弧 155">
                  <a:extLst>
                    <a:ext uri="{FF2B5EF4-FFF2-40B4-BE49-F238E27FC236}">
                      <a16:creationId xmlns:a16="http://schemas.microsoft.com/office/drawing/2014/main" id="{F093445C-961F-CB69-1211-01C732FE7C04}"/>
                    </a:ext>
                  </a:extLst>
                </p:cNvPr>
                <p:cNvSpPr>
                  <a:spLocks noChangeAspect="1"/>
                </p:cNvSpPr>
                <p:nvPr/>
              </p:nvSpPr>
              <p:spPr>
                <a:xfrm rot="5400000">
                  <a:off x="12268735" y="2146383"/>
                  <a:ext cx="2312459" cy="2261246"/>
                </a:xfrm>
                <a:prstGeom prst="arc">
                  <a:avLst>
                    <a:gd name="adj1" fmla="val 18172795"/>
                    <a:gd name="adj2" fmla="val 3660241"/>
                  </a:avLst>
                </a:prstGeom>
                <a:ln w="63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ja-JP" altLang="en-US" sz="1351"/>
                </a:p>
              </p:txBody>
            </p:sp>
            <p:sp>
              <p:nvSpPr>
                <p:cNvPr id="160" name="曲折矢印 159">
                  <a:extLst>
                    <a:ext uri="{FF2B5EF4-FFF2-40B4-BE49-F238E27FC236}">
                      <a16:creationId xmlns:a16="http://schemas.microsoft.com/office/drawing/2014/main" id="{067F98A0-D10A-CEF2-91AE-281D2D1824EA}"/>
                    </a:ext>
                  </a:extLst>
                </p:cNvPr>
                <p:cNvSpPr/>
                <p:nvPr/>
              </p:nvSpPr>
              <p:spPr>
                <a:xfrm rot="13608380">
                  <a:off x="13306438" y="2449692"/>
                  <a:ext cx="309489" cy="374855"/>
                </a:xfrm>
                <a:prstGeom prst="bentArrow">
                  <a:avLst>
                    <a:gd name="adj1" fmla="val 0"/>
                    <a:gd name="adj2" fmla="val 10750"/>
                    <a:gd name="adj3" fmla="val 25000"/>
                    <a:gd name="adj4" fmla="val 73849"/>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grpSp>
        </p:grpSp>
      </p:grpSp>
      <p:grpSp>
        <p:nvGrpSpPr>
          <p:cNvPr id="182" name="グループ化 181">
            <a:extLst>
              <a:ext uri="{FF2B5EF4-FFF2-40B4-BE49-F238E27FC236}">
                <a16:creationId xmlns:a16="http://schemas.microsoft.com/office/drawing/2014/main" id="{7BA45984-CC85-8DB8-51CF-2CD3478986B9}"/>
              </a:ext>
            </a:extLst>
          </p:cNvPr>
          <p:cNvGrpSpPr/>
          <p:nvPr/>
        </p:nvGrpSpPr>
        <p:grpSpPr>
          <a:xfrm>
            <a:off x="14353663" y="2448082"/>
            <a:ext cx="1317192" cy="2598756"/>
            <a:chOff x="14353663" y="2448082"/>
            <a:chExt cx="1317192" cy="2598756"/>
          </a:xfrm>
        </p:grpSpPr>
        <p:sp>
          <p:nvSpPr>
            <p:cNvPr id="113" name="テキスト ボックス 112">
              <a:extLst>
                <a:ext uri="{FF2B5EF4-FFF2-40B4-BE49-F238E27FC236}">
                  <a16:creationId xmlns:a16="http://schemas.microsoft.com/office/drawing/2014/main" id="{E5476F4A-15EF-F87C-BD78-93883E514D37}"/>
                </a:ext>
              </a:extLst>
            </p:cNvPr>
            <p:cNvSpPr txBox="1"/>
            <p:nvPr/>
          </p:nvSpPr>
          <p:spPr>
            <a:xfrm>
              <a:off x="14353663" y="2827399"/>
              <a:ext cx="824857" cy="261610"/>
            </a:xfrm>
            <a:prstGeom prst="rect">
              <a:avLst/>
            </a:prstGeom>
            <a:noFill/>
          </p:spPr>
          <p:txBody>
            <a:bodyPr wrap="square" rtlCol="0">
              <a:spAutoFit/>
            </a:bodyPr>
            <a:lstStyle/>
            <a:p>
              <a:r>
                <a:rPr kumimoji="1" lang="ja-JP" altLang="en-US" sz="1050"/>
                <a:t>焦点</a:t>
              </a:r>
              <a:r>
                <a:rPr kumimoji="1" lang="en-US" altLang="ja-JP" sz="1050" dirty="0"/>
                <a:t>1</a:t>
              </a:r>
              <a:endParaRPr kumimoji="1" lang="ja-JP" altLang="en-US" sz="1050"/>
            </a:p>
          </p:txBody>
        </p:sp>
        <p:sp>
          <p:nvSpPr>
            <p:cNvPr id="114" name="テキスト ボックス 113">
              <a:extLst>
                <a:ext uri="{FF2B5EF4-FFF2-40B4-BE49-F238E27FC236}">
                  <a16:creationId xmlns:a16="http://schemas.microsoft.com/office/drawing/2014/main" id="{BCA1943D-8FFD-4BAD-E158-0BB7BD7058FE}"/>
                </a:ext>
              </a:extLst>
            </p:cNvPr>
            <p:cNvSpPr txBox="1"/>
            <p:nvPr/>
          </p:nvSpPr>
          <p:spPr>
            <a:xfrm>
              <a:off x="14845998" y="4445227"/>
              <a:ext cx="824857" cy="253916"/>
            </a:xfrm>
            <a:prstGeom prst="rect">
              <a:avLst/>
            </a:prstGeom>
            <a:noFill/>
          </p:spPr>
          <p:txBody>
            <a:bodyPr wrap="square" rtlCol="0">
              <a:spAutoFit/>
            </a:bodyPr>
            <a:lstStyle/>
            <a:p>
              <a:r>
                <a:rPr kumimoji="1" lang="ja-JP" altLang="en-US" sz="1050"/>
                <a:t>焦点</a:t>
              </a:r>
              <a:r>
                <a:rPr kumimoji="1" lang="en-US" altLang="ja-JP" sz="1050" dirty="0"/>
                <a:t>2</a:t>
              </a:r>
              <a:endParaRPr kumimoji="1" lang="ja-JP" altLang="en-US" sz="1050"/>
            </a:p>
          </p:txBody>
        </p:sp>
        <p:grpSp>
          <p:nvGrpSpPr>
            <p:cNvPr id="178" name="グループ化 177">
              <a:extLst>
                <a:ext uri="{FF2B5EF4-FFF2-40B4-BE49-F238E27FC236}">
                  <a16:creationId xmlns:a16="http://schemas.microsoft.com/office/drawing/2014/main" id="{C55E491E-18F4-9673-62FC-4A47CEAD7422}"/>
                </a:ext>
              </a:extLst>
            </p:cNvPr>
            <p:cNvGrpSpPr/>
            <p:nvPr/>
          </p:nvGrpSpPr>
          <p:grpSpPr>
            <a:xfrm>
              <a:off x="14371016" y="2448082"/>
              <a:ext cx="980453" cy="2598756"/>
              <a:chOff x="14371016" y="2448082"/>
              <a:chExt cx="980453" cy="2598756"/>
            </a:xfrm>
          </p:grpSpPr>
          <p:grpSp>
            <p:nvGrpSpPr>
              <p:cNvPr id="126" name="グループ化 125">
                <a:extLst>
                  <a:ext uri="{FF2B5EF4-FFF2-40B4-BE49-F238E27FC236}">
                    <a16:creationId xmlns:a16="http://schemas.microsoft.com/office/drawing/2014/main" id="{7E563DE6-A945-CFA9-2448-638233D75F3C}"/>
                  </a:ext>
                </a:extLst>
              </p:cNvPr>
              <p:cNvGrpSpPr/>
              <p:nvPr/>
            </p:nvGrpSpPr>
            <p:grpSpPr>
              <a:xfrm>
                <a:off x="14371016" y="2500488"/>
                <a:ext cx="978136" cy="2546350"/>
                <a:chOff x="7373717" y="1941903"/>
                <a:chExt cx="1452461" cy="3917777"/>
              </a:xfrm>
            </p:grpSpPr>
            <p:grpSp>
              <p:nvGrpSpPr>
                <p:cNvPr id="138" name="グループ化 137">
                  <a:extLst>
                    <a:ext uri="{FF2B5EF4-FFF2-40B4-BE49-F238E27FC236}">
                      <a16:creationId xmlns:a16="http://schemas.microsoft.com/office/drawing/2014/main" id="{F43D5353-42E2-2774-453B-C35D62287F75}"/>
                    </a:ext>
                  </a:extLst>
                </p:cNvPr>
                <p:cNvGrpSpPr/>
                <p:nvPr/>
              </p:nvGrpSpPr>
              <p:grpSpPr>
                <a:xfrm>
                  <a:off x="7373717" y="1941903"/>
                  <a:ext cx="1452305" cy="3917777"/>
                  <a:chOff x="7164393" y="1717766"/>
                  <a:chExt cx="1452305" cy="3917777"/>
                </a:xfrm>
              </p:grpSpPr>
              <p:sp>
                <p:nvSpPr>
                  <p:cNvPr id="145" name="円弧 144">
                    <a:extLst>
                      <a:ext uri="{FF2B5EF4-FFF2-40B4-BE49-F238E27FC236}">
                        <a16:creationId xmlns:a16="http://schemas.microsoft.com/office/drawing/2014/main" id="{6E099BB7-9779-1E6B-2AA6-F0EA6C710BD5}"/>
                      </a:ext>
                    </a:extLst>
                  </p:cNvPr>
                  <p:cNvSpPr/>
                  <p:nvPr/>
                </p:nvSpPr>
                <p:spPr>
                  <a:xfrm rot="17461221">
                    <a:off x="7121377" y="4149108"/>
                    <a:ext cx="1529451" cy="1443420"/>
                  </a:xfrm>
                  <a:prstGeom prst="arc">
                    <a:avLst>
                      <a:gd name="adj1" fmla="val 17747991"/>
                      <a:gd name="adj2" fmla="val 1432415"/>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ja-JP" altLang="en-US" sz="1351"/>
                  </a:p>
                </p:txBody>
              </p:sp>
              <p:sp>
                <p:nvSpPr>
                  <p:cNvPr id="146" name="円弧 145">
                    <a:extLst>
                      <a:ext uri="{FF2B5EF4-FFF2-40B4-BE49-F238E27FC236}">
                        <a16:creationId xmlns:a16="http://schemas.microsoft.com/office/drawing/2014/main" id="{CB0BE893-860A-D644-3E22-4BB33052B6E4}"/>
                      </a:ext>
                    </a:extLst>
                  </p:cNvPr>
                  <p:cNvSpPr/>
                  <p:nvPr/>
                </p:nvSpPr>
                <p:spPr>
                  <a:xfrm rot="6887359">
                    <a:off x="7130262" y="1760782"/>
                    <a:ext cx="1529451" cy="1443420"/>
                  </a:xfrm>
                  <a:prstGeom prst="arc">
                    <a:avLst>
                      <a:gd name="adj1" fmla="val 18957200"/>
                      <a:gd name="adj2" fmla="val 21450016"/>
                    </a:avLst>
                  </a:prstGeom>
                  <a:ln w="28575">
                    <a:headEnd type="none" w="med" len="med"/>
                    <a:tailEnd type="none"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ja-JP" altLang="en-US" sz="1351"/>
                  </a:p>
                </p:txBody>
              </p:sp>
            </p:grpSp>
            <p:sp>
              <p:nvSpPr>
                <p:cNvPr id="139" name="フローチャート: 結合子 138">
                  <a:extLst>
                    <a:ext uri="{FF2B5EF4-FFF2-40B4-BE49-F238E27FC236}">
                      <a16:creationId xmlns:a16="http://schemas.microsoft.com/office/drawing/2014/main" id="{5E2BB656-ABB6-D388-436A-7E09046851A8}"/>
                    </a:ext>
                  </a:extLst>
                </p:cNvPr>
                <p:cNvSpPr/>
                <p:nvPr/>
              </p:nvSpPr>
              <p:spPr>
                <a:xfrm>
                  <a:off x="7978684" y="2651020"/>
                  <a:ext cx="256615" cy="264204"/>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40" name="フローチャート: 結合子 139">
                  <a:extLst>
                    <a:ext uri="{FF2B5EF4-FFF2-40B4-BE49-F238E27FC236}">
                      <a16:creationId xmlns:a16="http://schemas.microsoft.com/office/drawing/2014/main" id="{C8F4785C-80A0-2C48-C29E-2F1A6F1EAD89}"/>
                    </a:ext>
                  </a:extLst>
                </p:cNvPr>
                <p:cNvSpPr/>
                <p:nvPr/>
              </p:nvSpPr>
              <p:spPr>
                <a:xfrm>
                  <a:off x="7978552" y="4739517"/>
                  <a:ext cx="256615" cy="264204"/>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cxnSp>
              <p:nvCxnSpPr>
                <p:cNvPr id="141" name="直線矢印コネクタ 140">
                  <a:extLst>
                    <a:ext uri="{FF2B5EF4-FFF2-40B4-BE49-F238E27FC236}">
                      <a16:creationId xmlns:a16="http://schemas.microsoft.com/office/drawing/2014/main" id="{07EA8EC1-2FED-73F4-FD4A-F3868A3990F8}"/>
                    </a:ext>
                  </a:extLst>
                </p:cNvPr>
                <p:cNvCxnSpPr>
                  <a:cxnSpLocks/>
                </p:cNvCxnSpPr>
                <p:nvPr/>
              </p:nvCxnSpPr>
              <p:spPr>
                <a:xfrm flipV="1">
                  <a:off x="7389722" y="3476443"/>
                  <a:ext cx="516148" cy="1766157"/>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142" name="直線矢印コネクタ 141">
                  <a:extLst>
                    <a:ext uri="{FF2B5EF4-FFF2-40B4-BE49-F238E27FC236}">
                      <a16:creationId xmlns:a16="http://schemas.microsoft.com/office/drawing/2014/main" id="{D2855FAA-F698-B76F-27A8-E70D50EAB6BA}"/>
                    </a:ext>
                  </a:extLst>
                </p:cNvPr>
                <p:cNvCxnSpPr>
                  <a:cxnSpLocks/>
                </p:cNvCxnSpPr>
                <p:nvPr/>
              </p:nvCxnSpPr>
              <p:spPr>
                <a:xfrm>
                  <a:off x="7906116" y="3477260"/>
                  <a:ext cx="183211" cy="1198592"/>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143" name="直線矢印コネクタ 142">
                  <a:extLst>
                    <a:ext uri="{FF2B5EF4-FFF2-40B4-BE49-F238E27FC236}">
                      <a16:creationId xmlns:a16="http://schemas.microsoft.com/office/drawing/2014/main" id="{63FA913A-BDC9-0D16-44B0-961599FBB8AB}"/>
                    </a:ext>
                  </a:extLst>
                </p:cNvPr>
                <p:cNvCxnSpPr>
                  <a:cxnSpLocks/>
                </p:cNvCxnSpPr>
                <p:nvPr/>
              </p:nvCxnSpPr>
              <p:spPr>
                <a:xfrm flipH="1" flipV="1">
                  <a:off x="8262870" y="3507162"/>
                  <a:ext cx="563308" cy="1659036"/>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144" name="直線矢印コネクタ 143">
                  <a:extLst>
                    <a:ext uri="{FF2B5EF4-FFF2-40B4-BE49-F238E27FC236}">
                      <a16:creationId xmlns:a16="http://schemas.microsoft.com/office/drawing/2014/main" id="{54C0D745-4678-3BB2-AF2A-3CBE6F8E374A}"/>
                    </a:ext>
                  </a:extLst>
                </p:cNvPr>
                <p:cNvCxnSpPr>
                  <a:cxnSpLocks/>
                </p:cNvCxnSpPr>
                <p:nvPr/>
              </p:nvCxnSpPr>
              <p:spPr>
                <a:xfrm flipH="1">
                  <a:off x="8169595" y="3533906"/>
                  <a:ext cx="96730" cy="1125209"/>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grpSp>
          <p:sp>
            <p:nvSpPr>
              <p:cNvPr id="161" name="円弧 160">
                <a:extLst>
                  <a:ext uri="{FF2B5EF4-FFF2-40B4-BE49-F238E27FC236}">
                    <a16:creationId xmlns:a16="http://schemas.microsoft.com/office/drawing/2014/main" id="{0FFA42DC-29F4-E721-6246-36D3E6757FB2}"/>
                  </a:ext>
                </a:extLst>
              </p:cNvPr>
              <p:cNvSpPr>
                <a:spLocks noChangeAspect="1"/>
              </p:cNvSpPr>
              <p:nvPr/>
            </p:nvSpPr>
            <p:spPr>
              <a:xfrm rot="7186953">
                <a:off x="14368414" y="2512407"/>
                <a:ext cx="994063" cy="972047"/>
              </a:xfrm>
              <a:prstGeom prst="arc">
                <a:avLst>
                  <a:gd name="adj1" fmla="val 17446923"/>
                  <a:gd name="adj2" fmla="val 907897"/>
                </a:avLst>
              </a:prstGeom>
              <a:ln w="9525">
                <a:prstDash val="dash"/>
                <a:headEnd type="none" w="med" len="med"/>
                <a:tailEnd type="none"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ja-JP" altLang="en-US" sz="1351"/>
              </a:p>
            </p:txBody>
          </p:sp>
          <p:cxnSp>
            <p:nvCxnSpPr>
              <p:cNvPr id="162" name="直線コネクタ 161">
                <a:extLst>
                  <a:ext uri="{FF2B5EF4-FFF2-40B4-BE49-F238E27FC236}">
                    <a16:creationId xmlns:a16="http://schemas.microsoft.com/office/drawing/2014/main" id="{EF612A23-CB3F-EDAC-951A-1766ACC1D8EC}"/>
                  </a:ext>
                </a:extLst>
              </p:cNvPr>
              <p:cNvCxnSpPr>
                <a:cxnSpLocks/>
              </p:cNvCxnSpPr>
              <p:nvPr/>
            </p:nvCxnSpPr>
            <p:spPr>
              <a:xfrm>
                <a:off x="14865445" y="2448082"/>
                <a:ext cx="0" cy="2249326"/>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163" name="曲折矢印 162">
                <a:extLst>
                  <a:ext uri="{FF2B5EF4-FFF2-40B4-BE49-F238E27FC236}">
                    <a16:creationId xmlns:a16="http://schemas.microsoft.com/office/drawing/2014/main" id="{19A014F4-6562-439B-CDA8-22C081890736}"/>
                  </a:ext>
                </a:extLst>
              </p:cNvPr>
              <p:cNvSpPr/>
              <p:nvPr/>
            </p:nvSpPr>
            <p:spPr>
              <a:xfrm rot="13608380">
                <a:off x="14691254" y="2449692"/>
                <a:ext cx="309489" cy="374855"/>
              </a:xfrm>
              <a:prstGeom prst="bentArrow">
                <a:avLst>
                  <a:gd name="adj1" fmla="val 0"/>
                  <a:gd name="adj2" fmla="val 10750"/>
                  <a:gd name="adj3" fmla="val 25000"/>
                  <a:gd name="adj4" fmla="val 73849"/>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grpSp>
      </p:grpSp>
      <p:grpSp>
        <p:nvGrpSpPr>
          <p:cNvPr id="105" name="グループ化 104">
            <a:extLst>
              <a:ext uri="{FF2B5EF4-FFF2-40B4-BE49-F238E27FC236}">
                <a16:creationId xmlns:a16="http://schemas.microsoft.com/office/drawing/2014/main" id="{89446886-87C9-0D27-1F5F-71059B2302FE}"/>
              </a:ext>
            </a:extLst>
          </p:cNvPr>
          <p:cNvGrpSpPr/>
          <p:nvPr/>
        </p:nvGrpSpPr>
        <p:grpSpPr>
          <a:xfrm>
            <a:off x="8170223" y="2448082"/>
            <a:ext cx="1005339" cy="1223144"/>
            <a:chOff x="8170223" y="2448082"/>
            <a:chExt cx="1005339" cy="1223144"/>
          </a:xfrm>
        </p:grpSpPr>
        <p:sp>
          <p:nvSpPr>
            <p:cNvPr id="102" name="正方形/長方形 101">
              <a:extLst>
                <a:ext uri="{FF2B5EF4-FFF2-40B4-BE49-F238E27FC236}">
                  <a16:creationId xmlns:a16="http://schemas.microsoft.com/office/drawing/2014/main" id="{7C3F08AD-51A2-9B6F-7379-3B444FBB71D9}"/>
                </a:ext>
              </a:extLst>
            </p:cNvPr>
            <p:cNvSpPr/>
            <p:nvPr/>
          </p:nvSpPr>
          <p:spPr>
            <a:xfrm>
              <a:off x="8170223" y="2448082"/>
              <a:ext cx="1005339" cy="122314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03" name="円/楕円 102">
              <a:extLst>
                <a:ext uri="{FF2B5EF4-FFF2-40B4-BE49-F238E27FC236}">
                  <a16:creationId xmlns:a16="http://schemas.microsoft.com/office/drawing/2014/main" id="{2BB9B851-D7D6-668D-606B-1E44AD56AFAB}"/>
                </a:ext>
              </a:extLst>
            </p:cNvPr>
            <p:cNvSpPr/>
            <p:nvPr/>
          </p:nvSpPr>
          <p:spPr>
            <a:xfrm>
              <a:off x="8229031" y="2497217"/>
              <a:ext cx="866901" cy="1099894"/>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grpSp>
      <p:grpSp>
        <p:nvGrpSpPr>
          <p:cNvPr id="158" name="グループ化 157">
            <a:extLst>
              <a:ext uri="{FF2B5EF4-FFF2-40B4-BE49-F238E27FC236}">
                <a16:creationId xmlns:a16="http://schemas.microsoft.com/office/drawing/2014/main" id="{43BB19D0-D310-A393-BDC9-D7B3C4A0F2EA}"/>
              </a:ext>
            </a:extLst>
          </p:cNvPr>
          <p:cNvGrpSpPr/>
          <p:nvPr/>
        </p:nvGrpSpPr>
        <p:grpSpPr>
          <a:xfrm>
            <a:off x="7735487" y="1035527"/>
            <a:ext cx="4160834" cy="4896523"/>
            <a:chOff x="7735487" y="1035527"/>
            <a:chExt cx="4160834" cy="4896523"/>
          </a:xfrm>
        </p:grpSpPr>
        <p:grpSp>
          <p:nvGrpSpPr>
            <p:cNvPr id="100" name="グループ化 99">
              <a:extLst>
                <a:ext uri="{FF2B5EF4-FFF2-40B4-BE49-F238E27FC236}">
                  <a16:creationId xmlns:a16="http://schemas.microsoft.com/office/drawing/2014/main" id="{0485F665-0B3F-5DB0-E55A-9907BBBF32A3}"/>
                </a:ext>
              </a:extLst>
            </p:cNvPr>
            <p:cNvGrpSpPr/>
            <p:nvPr/>
          </p:nvGrpSpPr>
          <p:grpSpPr>
            <a:xfrm>
              <a:off x="9318285" y="2602838"/>
              <a:ext cx="2578036" cy="944392"/>
              <a:chOff x="15168143" y="3257927"/>
              <a:chExt cx="2578036" cy="944392"/>
            </a:xfrm>
          </p:grpSpPr>
          <p:grpSp>
            <p:nvGrpSpPr>
              <p:cNvPr id="183" name="グループ化 182">
                <a:extLst>
                  <a:ext uri="{FF2B5EF4-FFF2-40B4-BE49-F238E27FC236}">
                    <a16:creationId xmlns:a16="http://schemas.microsoft.com/office/drawing/2014/main" id="{4BB301B1-4470-C6E0-68C8-2E23B639CEC8}"/>
                  </a:ext>
                </a:extLst>
              </p:cNvPr>
              <p:cNvGrpSpPr/>
              <p:nvPr/>
            </p:nvGrpSpPr>
            <p:grpSpPr>
              <a:xfrm>
                <a:off x="15168143" y="3335665"/>
                <a:ext cx="2578036" cy="866654"/>
                <a:chOff x="15178520" y="3335650"/>
                <a:chExt cx="2578036" cy="866654"/>
              </a:xfrm>
            </p:grpSpPr>
            <p:sp>
              <p:nvSpPr>
                <p:cNvPr id="115" name="テキスト ボックス 114">
                  <a:extLst>
                    <a:ext uri="{FF2B5EF4-FFF2-40B4-BE49-F238E27FC236}">
                      <a16:creationId xmlns:a16="http://schemas.microsoft.com/office/drawing/2014/main" id="{ADAE9ACE-E591-F7E3-264F-D5DCD1439AFE}"/>
                    </a:ext>
                  </a:extLst>
                </p:cNvPr>
                <p:cNvSpPr txBox="1"/>
                <p:nvPr/>
              </p:nvSpPr>
              <p:spPr>
                <a:xfrm>
                  <a:off x="15552674" y="3797073"/>
                  <a:ext cx="824857" cy="230832"/>
                </a:xfrm>
                <a:prstGeom prst="rect">
                  <a:avLst/>
                </a:prstGeom>
                <a:noFill/>
              </p:spPr>
              <p:txBody>
                <a:bodyPr wrap="square" rtlCol="0">
                  <a:spAutoFit/>
                </a:bodyPr>
                <a:lstStyle/>
                <a:p>
                  <a:r>
                    <a:rPr kumimoji="1" lang="ja-JP" altLang="en-US" sz="900"/>
                    <a:t>焦点</a:t>
                  </a:r>
                  <a:r>
                    <a:rPr kumimoji="1" lang="en-US" altLang="ja-JP" sz="900" dirty="0"/>
                    <a:t>1</a:t>
                  </a:r>
                  <a:endParaRPr kumimoji="1" lang="ja-JP" altLang="en-US" sz="900"/>
                </a:p>
              </p:txBody>
            </p:sp>
            <p:sp>
              <p:nvSpPr>
                <p:cNvPr id="116" name="テキスト ボックス 115">
                  <a:extLst>
                    <a:ext uri="{FF2B5EF4-FFF2-40B4-BE49-F238E27FC236}">
                      <a16:creationId xmlns:a16="http://schemas.microsoft.com/office/drawing/2014/main" id="{243A3ABA-8E10-2A61-2E66-CEA9EABE7AE0}"/>
                    </a:ext>
                  </a:extLst>
                </p:cNvPr>
                <p:cNvSpPr txBox="1"/>
                <p:nvPr/>
              </p:nvSpPr>
              <p:spPr>
                <a:xfrm>
                  <a:off x="16457161" y="3823006"/>
                  <a:ext cx="824857" cy="230832"/>
                </a:xfrm>
                <a:prstGeom prst="rect">
                  <a:avLst/>
                </a:prstGeom>
                <a:noFill/>
              </p:spPr>
              <p:txBody>
                <a:bodyPr wrap="square" rtlCol="0">
                  <a:spAutoFit/>
                </a:bodyPr>
                <a:lstStyle/>
                <a:p>
                  <a:r>
                    <a:rPr kumimoji="1" lang="ja-JP" altLang="en-US" sz="900"/>
                    <a:t>焦点</a:t>
                  </a:r>
                  <a:r>
                    <a:rPr kumimoji="1" lang="en-US" altLang="ja-JP" sz="900" dirty="0"/>
                    <a:t>2</a:t>
                  </a:r>
                  <a:endParaRPr kumimoji="1" lang="ja-JP" altLang="en-US" sz="900"/>
                </a:p>
              </p:txBody>
            </p:sp>
            <p:grpSp>
              <p:nvGrpSpPr>
                <p:cNvPr id="180" name="グループ化 179">
                  <a:extLst>
                    <a:ext uri="{FF2B5EF4-FFF2-40B4-BE49-F238E27FC236}">
                      <a16:creationId xmlns:a16="http://schemas.microsoft.com/office/drawing/2014/main" id="{B6464FD1-B16F-10A5-3597-36C911ADC57E}"/>
                    </a:ext>
                  </a:extLst>
                </p:cNvPr>
                <p:cNvGrpSpPr/>
                <p:nvPr/>
              </p:nvGrpSpPr>
              <p:grpSpPr>
                <a:xfrm>
                  <a:off x="15178520" y="3335650"/>
                  <a:ext cx="2578036" cy="866654"/>
                  <a:chOff x="15178520" y="3335650"/>
                  <a:chExt cx="2578036" cy="866654"/>
                </a:xfrm>
              </p:grpSpPr>
              <p:grpSp>
                <p:nvGrpSpPr>
                  <p:cNvPr id="179" name="グループ化 178">
                    <a:extLst>
                      <a:ext uri="{FF2B5EF4-FFF2-40B4-BE49-F238E27FC236}">
                        <a16:creationId xmlns:a16="http://schemas.microsoft.com/office/drawing/2014/main" id="{1CAA7E94-9D68-541F-E749-722301366EC6}"/>
                      </a:ext>
                    </a:extLst>
                  </p:cNvPr>
                  <p:cNvGrpSpPr/>
                  <p:nvPr/>
                </p:nvGrpSpPr>
                <p:grpSpPr>
                  <a:xfrm>
                    <a:off x="15178520" y="3335650"/>
                    <a:ext cx="2485593" cy="866654"/>
                    <a:chOff x="15178520" y="3335650"/>
                    <a:chExt cx="2485593" cy="866654"/>
                  </a:xfrm>
                </p:grpSpPr>
                <p:grpSp>
                  <p:nvGrpSpPr>
                    <p:cNvPr id="127" name="グループ化 126">
                      <a:extLst>
                        <a:ext uri="{FF2B5EF4-FFF2-40B4-BE49-F238E27FC236}">
                          <a16:creationId xmlns:a16="http://schemas.microsoft.com/office/drawing/2014/main" id="{5ACC6207-8965-58EE-F28B-BD7DE27210EC}"/>
                        </a:ext>
                      </a:extLst>
                    </p:cNvPr>
                    <p:cNvGrpSpPr/>
                    <p:nvPr/>
                  </p:nvGrpSpPr>
                  <p:grpSpPr>
                    <a:xfrm>
                      <a:off x="15380447" y="3335650"/>
                      <a:ext cx="1945418" cy="866654"/>
                      <a:chOff x="8872648" y="3226870"/>
                      <a:chExt cx="2888803" cy="1333421"/>
                    </a:xfrm>
                  </p:grpSpPr>
                  <p:sp>
                    <p:nvSpPr>
                      <p:cNvPr id="131" name="楕円 61">
                        <a:extLst>
                          <a:ext uri="{FF2B5EF4-FFF2-40B4-BE49-F238E27FC236}">
                            <a16:creationId xmlns:a16="http://schemas.microsoft.com/office/drawing/2014/main" id="{326C8508-E1C1-5692-C8C6-8EA719DB9104}"/>
                          </a:ext>
                        </a:extLst>
                      </p:cNvPr>
                      <p:cNvSpPr>
                        <a:spLocks noChangeAspect="1"/>
                      </p:cNvSpPr>
                      <p:nvPr/>
                    </p:nvSpPr>
                    <p:spPr>
                      <a:xfrm>
                        <a:off x="8872648" y="3226870"/>
                        <a:ext cx="2888803" cy="1333421"/>
                      </a:xfrm>
                      <a:prstGeom prst="ellipse">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33" name="フローチャート: 結合子 132">
                        <a:extLst>
                          <a:ext uri="{FF2B5EF4-FFF2-40B4-BE49-F238E27FC236}">
                            <a16:creationId xmlns:a16="http://schemas.microsoft.com/office/drawing/2014/main" id="{51B84423-6039-4649-7009-7F96BEFCBC5F}"/>
                          </a:ext>
                        </a:extLst>
                      </p:cNvPr>
                      <p:cNvSpPr/>
                      <p:nvPr/>
                    </p:nvSpPr>
                    <p:spPr>
                      <a:xfrm>
                        <a:off x="9442612" y="3748766"/>
                        <a:ext cx="256615" cy="264204"/>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34" name="フローチャート: 結合子 133">
                        <a:extLst>
                          <a:ext uri="{FF2B5EF4-FFF2-40B4-BE49-F238E27FC236}">
                            <a16:creationId xmlns:a16="http://schemas.microsoft.com/office/drawing/2014/main" id="{0B101B57-586C-BB73-195E-674D20F7D3BF}"/>
                          </a:ext>
                        </a:extLst>
                      </p:cNvPr>
                      <p:cNvSpPr/>
                      <p:nvPr/>
                    </p:nvSpPr>
                    <p:spPr>
                      <a:xfrm>
                        <a:off x="11062442" y="3767358"/>
                        <a:ext cx="256615" cy="264204"/>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cxnSp>
                    <p:nvCxnSpPr>
                      <p:cNvPr id="135" name="直線矢印コネクタ 134">
                        <a:extLst>
                          <a:ext uri="{FF2B5EF4-FFF2-40B4-BE49-F238E27FC236}">
                            <a16:creationId xmlns:a16="http://schemas.microsoft.com/office/drawing/2014/main" id="{8E0BE9CB-0062-717D-CE94-A186B9926922}"/>
                          </a:ext>
                        </a:extLst>
                      </p:cNvPr>
                      <p:cNvCxnSpPr>
                        <a:cxnSpLocks/>
                        <a:stCxn id="133" idx="7"/>
                      </p:cNvCxnSpPr>
                      <p:nvPr/>
                    </p:nvCxnSpPr>
                    <p:spPr>
                      <a:xfrm flipV="1">
                        <a:off x="9661647" y="3226870"/>
                        <a:ext cx="913406" cy="560588"/>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136" name="直線矢印コネクタ 135">
                        <a:extLst>
                          <a:ext uri="{FF2B5EF4-FFF2-40B4-BE49-F238E27FC236}">
                            <a16:creationId xmlns:a16="http://schemas.microsoft.com/office/drawing/2014/main" id="{04B1BC71-EE38-77E0-F14A-60E46A96CBAC}"/>
                          </a:ext>
                        </a:extLst>
                      </p:cNvPr>
                      <p:cNvCxnSpPr>
                        <a:cxnSpLocks/>
                        <a:endCxn id="134" idx="1"/>
                      </p:cNvCxnSpPr>
                      <p:nvPr/>
                    </p:nvCxnSpPr>
                    <p:spPr>
                      <a:xfrm>
                        <a:off x="10575053" y="3238629"/>
                        <a:ext cx="524969" cy="567421"/>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137" name="円弧 136">
                        <a:extLst>
                          <a:ext uri="{FF2B5EF4-FFF2-40B4-BE49-F238E27FC236}">
                            <a16:creationId xmlns:a16="http://schemas.microsoft.com/office/drawing/2014/main" id="{D92B7380-4324-FA4D-863B-241B3135D430}"/>
                          </a:ext>
                        </a:extLst>
                      </p:cNvPr>
                      <p:cNvSpPr/>
                      <p:nvPr/>
                    </p:nvSpPr>
                    <p:spPr>
                      <a:xfrm rot="21343557">
                        <a:off x="9572812" y="3241029"/>
                        <a:ext cx="1401144" cy="392960"/>
                      </a:xfrm>
                      <a:prstGeom prst="arc">
                        <a:avLst>
                          <a:gd name="adj1" fmla="val 16200000"/>
                          <a:gd name="adj2" fmla="val 20962067"/>
                        </a:avLst>
                      </a:prstGeom>
                      <a:ln w="38100"/>
                    </p:spPr>
                    <p:style>
                      <a:lnRef idx="3">
                        <a:schemeClr val="dk1"/>
                      </a:lnRef>
                      <a:fillRef idx="0">
                        <a:schemeClr val="dk1"/>
                      </a:fillRef>
                      <a:effectRef idx="2">
                        <a:schemeClr val="dk1"/>
                      </a:effectRef>
                      <a:fontRef idx="minor">
                        <a:schemeClr val="tx1"/>
                      </a:fontRef>
                    </p:style>
                    <p:txBody>
                      <a:bodyPr rtlCol="0" anchor="ctr"/>
                      <a:lstStyle/>
                      <a:p>
                        <a:pPr algn="ctr"/>
                        <a:endParaRPr lang="ja-JP" altLang="en-US" sz="1351"/>
                      </a:p>
                    </p:txBody>
                  </p:sp>
                </p:grpSp>
                <p:cxnSp>
                  <p:nvCxnSpPr>
                    <p:cNvPr id="164" name="直線コネクタ 163">
                      <a:extLst>
                        <a:ext uri="{FF2B5EF4-FFF2-40B4-BE49-F238E27FC236}">
                          <a16:creationId xmlns:a16="http://schemas.microsoft.com/office/drawing/2014/main" id="{6B088B2C-9E0F-6743-86E8-9EEFBF7F233B}"/>
                        </a:ext>
                      </a:extLst>
                    </p:cNvPr>
                    <p:cNvCxnSpPr>
                      <a:cxnSpLocks/>
                    </p:cNvCxnSpPr>
                    <p:nvPr/>
                  </p:nvCxnSpPr>
                  <p:spPr>
                    <a:xfrm flipH="1">
                      <a:off x="15178520" y="3768977"/>
                      <a:ext cx="2485593"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176" name="曲折矢印 175">
                    <a:extLst>
                      <a:ext uri="{FF2B5EF4-FFF2-40B4-BE49-F238E27FC236}">
                        <a16:creationId xmlns:a16="http://schemas.microsoft.com/office/drawing/2014/main" id="{1BC6CE10-C78F-91CD-928A-77623A5A83E5}"/>
                      </a:ext>
                    </a:extLst>
                  </p:cNvPr>
                  <p:cNvSpPr/>
                  <p:nvPr/>
                </p:nvSpPr>
                <p:spPr>
                  <a:xfrm rot="19103211">
                    <a:off x="17447067" y="3561809"/>
                    <a:ext cx="309489" cy="374855"/>
                  </a:xfrm>
                  <a:prstGeom prst="bentArrow">
                    <a:avLst>
                      <a:gd name="adj1" fmla="val 0"/>
                      <a:gd name="adj2" fmla="val 10750"/>
                      <a:gd name="adj3" fmla="val 25000"/>
                      <a:gd name="adj4" fmla="val 73849"/>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grpSp>
          </p:grpSp>
          <p:cxnSp>
            <p:nvCxnSpPr>
              <p:cNvPr id="23" name="直線コネクタ 22">
                <a:extLst>
                  <a:ext uri="{FF2B5EF4-FFF2-40B4-BE49-F238E27FC236}">
                    <a16:creationId xmlns:a16="http://schemas.microsoft.com/office/drawing/2014/main" id="{752EB7DD-6717-F406-A224-5C9A176441DC}"/>
                  </a:ext>
                </a:extLst>
              </p:cNvPr>
              <p:cNvCxnSpPr>
                <a:cxnSpLocks/>
              </p:cNvCxnSpPr>
              <p:nvPr/>
            </p:nvCxnSpPr>
            <p:spPr>
              <a:xfrm flipV="1">
                <a:off x="16252664" y="3258556"/>
                <a:ext cx="25561" cy="930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BE362B9E-026A-5AEE-AEBF-3EFC06F77D05}"/>
                  </a:ext>
                </a:extLst>
              </p:cNvPr>
              <p:cNvCxnSpPr>
                <a:cxnSpLocks/>
              </p:cNvCxnSpPr>
              <p:nvPr/>
            </p:nvCxnSpPr>
            <p:spPr>
              <a:xfrm flipV="1">
                <a:off x="16724180" y="3300247"/>
                <a:ext cx="25694" cy="98559"/>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BE3657C8-FC38-98B4-16FC-5329C2758087}"/>
                  </a:ext>
                </a:extLst>
              </p:cNvPr>
              <p:cNvCxnSpPr/>
              <p:nvPr/>
            </p:nvCxnSpPr>
            <p:spPr>
              <a:xfrm>
                <a:off x="16252664" y="3356486"/>
                <a:ext cx="471516" cy="423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C6B5F033-C0E0-2B9E-CEA0-D132D3B02571}"/>
                  </a:ext>
                </a:extLst>
              </p:cNvPr>
              <p:cNvCxnSpPr/>
              <p:nvPr/>
            </p:nvCxnSpPr>
            <p:spPr>
              <a:xfrm>
                <a:off x="16278358" y="3257927"/>
                <a:ext cx="471516" cy="4232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28" name="円弧 127">
              <a:extLst>
                <a:ext uri="{FF2B5EF4-FFF2-40B4-BE49-F238E27FC236}">
                  <a16:creationId xmlns:a16="http://schemas.microsoft.com/office/drawing/2014/main" id="{E01961A2-4686-FDFB-705D-25ECA9ED1444}"/>
                </a:ext>
              </a:extLst>
            </p:cNvPr>
            <p:cNvSpPr>
              <a:spLocks noChangeAspect="1"/>
            </p:cNvSpPr>
            <p:nvPr/>
          </p:nvSpPr>
          <p:spPr>
            <a:xfrm rot="18473148">
              <a:off x="8124988" y="3677712"/>
              <a:ext cx="3522512" cy="986164"/>
            </a:xfrm>
            <a:prstGeom prst="arc">
              <a:avLst>
                <a:gd name="adj1" fmla="val 20081119"/>
                <a:gd name="adj2" fmla="val 2134265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3" name="円弧 152">
              <a:extLst>
                <a:ext uri="{FF2B5EF4-FFF2-40B4-BE49-F238E27FC236}">
                  <a16:creationId xmlns:a16="http://schemas.microsoft.com/office/drawing/2014/main" id="{32BD483E-4895-309E-9EDA-77794CF52287}"/>
                </a:ext>
              </a:extLst>
            </p:cNvPr>
            <p:cNvSpPr>
              <a:spLocks noChangeAspect="1"/>
            </p:cNvSpPr>
            <p:nvPr/>
          </p:nvSpPr>
          <p:spPr>
            <a:xfrm rot="4401147">
              <a:off x="9054612" y="1609822"/>
              <a:ext cx="765915" cy="2382424"/>
            </a:xfrm>
            <a:prstGeom prst="arc">
              <a:avLst>
                <a:gd name="adj1" fmla="val 16799093"/>
                <a:gd name="adj2" fmla="val 189292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5" name="円弧 154">
              <a:extLst>
                <a:ext uri="{FF2B5EF4-FFF2-40B4-BE49-F238E27FC236}">
                  <a16:creationId xmlns:a16="http://schemas.microsoft.com/office/drawing/2014/main" id="{C908BD79-3C25-460A-355A-BCD9112734A1}"/>
                </a:ext>
              </a:extLst>
            </p:cNvPr>
            <p:cNvSpPr>
              <a:spLocks noChangeAspect="1"/>
            </p:cNvSpPr>
            <p:nvPr/>
          </p:nvSpPr>
          <p:spPr>
            <a:xfrm rot="8372280">
              <a:off x="10465190" y="1035527"/>
              <a:ext cx="765915" cy="2382424"/>
            </a:xfrm>
            <a:prstGeom prst="arc">
              <a:avLst>
                <a:gd name="adj1" fmla="val 17082301"/>
                <a:gd name="adj2" fmla="val 189292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7" name="円弧 156">
              <a:extLst>
                <a:ext uri="{FF2B5EF4-FFF2-40B4-BE49-F238E27FC236}">
                  <a16:creationId xmlns:a16="http://schemas.microsoft.com/office/drawing/2014/main" id="{9831B689-2F24-955A-5575-9AF7CA3DE55A}"/>
                </a:ext>
              </a:extLst>
            </p:cNvPr>
            <p:cNvSpPr>
              <a:spLocks noChangeAspect="1"/>
            </p:cNvSpPr>
            <p:nvPr/>
          </p:nvSpPr>
          <p:spPr>
            <a:xfrm rot="1760938">
              <a:off x="7735487" y="2151252"/>
              <a:ext cx="3522512" cy="986164"/>
            </a:xfrm>
            <a:prstGeom prst="arc">
              <a:avLst>
                <a:gd name="adj1" fmla="val 20081119"/>
                <a:gd name="adj2" fmla="val 2134265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Tree>
    <p:extLst>
      <p:ext uri="{BB962C8B-B14F-4D97-AF65-F5344CB8AC3E}">
        <p14:creationId xmlns:p14="http://schemas.microsoft.com/office/powerpoint/2010/main" val="809438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73504CE-BC31-93F1-D1F6-339B1F936004}"/>
              </a:ext>
            </a:extLst>
          </p:cNvPr>
          <p:cNvSpPr txBox="1"/>
          <p:nvPr/>
        </p:nvSpPr>
        <p:spPr>
          <a:xfrm>
            <a:off x="203796" y="172299"/>
            <a:ext cx="4276164" cy="523220"/>
          </a:xfrm>
          <a:prstGeom prst="rect">
            <a:avLst/>
          </a:prstGeom>
          <a:noFill/>
        </p:spPr>
        <p:txBody>
          <a:bodyPr wrap="square" rtlCol="0">
            <a:spAutoFit/>
          </a:bodyPr>
          <a:lstStyle/>
          <a:p>
            <a:r>
              <a:rPr lang="ja-JP" altLang="en-US" sz="2800">
                <a:solidFill>
                  <a:schemeClr val="bg1"/>
                </a:solidFill>
              </a:rPr>
              <a:t>上海</a:t>
            </a:r>
            <a:r>
              <a:rPr lang="en-US" altLang="ja-JP" sz="2800" dirty="0">
                <a:solidFill>
                  <a:schemeClr val="bg1"/>
                </a:solidFill>
              </a:rPr>
              <a:t>65m</a:t>
            </a:r>
            <a:r>
              <a:rPr lang="ja-JP" altLang="en-US" sz="2800">
                <a:solidFill>
                  <a:schemeClr val="bg1"/>
                </a:solidFill>
              </a:rPr>
              <a:t>望遠鏡</a:t>
            </a:r>
            <a:endParaRPr lang="en-US" altLang="ja-JP" sz="2800" dirty="0">
              <a:solidFill>
                <a:schemeClr val="bg1"/>
              </a:solidFill>
            </a:endParaRPr>
          </a:p>
        </p:txBody>
      </p:sp>
      <p:sp>
        <p:nvSpPr>
          <p:cNvPr id="5" name="テキスト ボックス 4">
            <a:extLst>
              <a:ext uri="{FF2B5EF4-FFF2-40B4-BE49-F238E27FC236}">
                <a16:creationId xmlns:a16="http://schemas.microsoft.com/office/drawing/2014/main" id="{0148FE2F-3B5D-C69C-2454-48AB14C7309E}"/>
              </a:ext>
            </a:extLst>
          </p:cNvPr>
          <p:cNvSpPr txBox="1"/>
          <p:nvPr/>
        </p:nvSpPr>
        <p:spPr>
          <a:xfrm>
            <a:off x="370543" y="1004327"/>
            <a:ext cx="8611875" cy="1415772"/>
          </a:xfrm>
          <a:prstGeom prst="rect">
            <a:avLst/>
          </a:prstGeom>
          <a:noFill/>
        </p:spPr>
        <p:txBody>
          <a:bodyPr wrap="square" rtlCol="0">
            <a:spAutoFit/>
          </a:bodyPr>
          <a:lstStyle/>
          <a:p>
            <a:r>
              <a:rPr kumimoji="1" lang="ja-JP" altLang="en-US" sz="2800"/>
              <a:t>光学系のサイズの制約　</a:t>
            </a:r>
            <a:endParaRPr kumimoji="1" lang="en-US" altLang="ja-JP" sz="2800" dirty="0"/>
          </a:p>
          <a:p>
            <a:endParaRPr kumimoji="1" lang="en-US" altLang="ja-JP" u="heavy" dirty="0">
              <a:uFill>
                <a:solidFill>
                  <a:srgbClr val="FF0000"/>
                </a:solidFill>
              </a:uFill>
            </a:endParaRPr>
          </a:p>
          <a:p>
            <a:r>
              <a:rPr kumimoji="1" lang="ja-JP" altLang="en-US" sz="2000" u="heavy">
                <a:uFill>
                  <a:solidFill>
                    <a:srgbClr val="FF0000"/>
                  </a:solidFill>
                </a:uFill>
              </a:rPr>
              <a:t>デュワーの内径</a:t>
            </a:r>
            <a:r>
              <a:rPr kumimoji="1" lang="en-US" altLang="ja-JP" sz="2000" u="heavy" dirty="0">
                <a:uFill>
                  <a:solidFill>
                    <a:srgbClr val="FF0000"/>
                  </a:solidFill>
                </a:uFill>
              </a:rPr>
              <a:t>479mm </a:t>
            </a:r>
            <a:r>
              <a:rPr kumimoji="1" lang="ja-JP" altLang="en-US" sz="2000" u="heavy">
                <a:uFill>
                  <a:solidFill>
                    <a:srgbClr val="FF0000"/>
                  </a:solidFill>
                </a:uFill>
              </a:rPr>
              <a:t>以内</a:t>
            </a:r>
            <a:endParaRPr kumimoji="1" lang="en-US" altLang="ja-JP" sz="2000" u="heavy" dirty="0">
              <a:uFill>
                <a:solidFill>
                  <a:srgbClr val="FF0000"/>
                </a:solidFill>
              </a:uFill>
            </a:endParaRPr>
          </a:p>
          <a:p>
            <a:r>
              <a:rPr kumimoji="1" lang="en-US" altLang="ja-JP" sz="2000" dirty="0"/>
              <a:t>(</a:t>
            </a:r>
            <a:r>
              <a:rPr kumimoji="1" lang="ja-JP" altLang="en-US" sz="2000"/>
              <a:t>同じ</a:t>
            </a:r>
            <a:r>
              <a:rPr kumimoji="1" lang="en-US" altLang="ja-JP" sz="2000" dirty="0"/>
              <a:t>K, Q, W </a:t>
            </a:r>
            <a:r>
              <a:rPr kumimoji="1" lang="ja-JP" altLang="en-US" sz="2000"/>
              <a:t>バンド同時観測のためのイタリアの望遠鏡</a:t>
            </a:r>
            <a:r>
              <a:rPr kumimoji="1" lang="en-US" altLang="ja-JP" sz="2000" dirty="0"/>
              <a:t>SRT</a:t>
            </a:r>
            <a:r>
              <a:rPr kumimoji="1" lang="ja-JP" altLang="en-US" sz="2000"/>
              <a:t>は内径</a:t>
            </a:r>
            <a:r>
              <a:rPr kumimoji="1" lang="en-US" altLang="ja-JP" sz="2000" dirty="0"/>
              <a:t>640mm)</a:t>
            </a:r>
          </a:p>
        </p:txBody>
      </p:sp>
      <p:sp>
        <p:nvSpPr>
          <p:cNvPr id="17" name="テキスト ボックス 16">
            <a:extLst>
              <a:ext uri="{FF2B5EF4-FFF2-40B4-BE49-F238E27FC236}">
                <a16:creationId xmlns:a16="http://schemas.microsoft.com/office/drawing/2014/main" id="{A2F89921-8936-AFAF-E306-C810F17935E5}"/>
              </a:ext>
            </a:extLst>
          </p:cNvPr>
          <p:cNvSpPr txBox="1"/>
          <p:nvPr/>
        </p:nvSpPr>
        <p:spPr>
          <a:xfrm>
            <a:off x="6096000" y="5840489"/>
            <a:ext cx="3241270" cy="369332"/>
          </a:xfrm>
          <a:prstGeom prst="rect">
            <a:avLst/>
          </a:prstGeom>
          <a:noFill/>
        </p:spPr>
        <p:txBody>
          <a:bodyPr wrap="square" rtlCol="0">
            <a:spAutoFit/>
          </a:bodyPr>
          <a:lstStyle/>
          <a:p>
            <a:r>
              <a:rPr kumimoji="1" lang="ja-JP" altLang="en-US"/>
              <a:t>上海</a:t>
            </a:r>
            <a:r>
              <a:rPr kumimoji="1" lang="en-US" altLang="ja-JP" dirty="0"/>
              <a:t>65m</a:t>
            </a:r>
            <a:r>
              <a:rPr kumimoji="1" lang="ja-JP" altLang="en-US"/>
              <a:t>に搭載するデュワー</a:t>
            </a:r>
            <a:endParaRPr kumimoji="1" lang="en-US" altLang="ja-JP" dirty="0"/>
          </a:p>
        </p:txBody>
      </p:sp>
      <p:grpSp>
        <p:nvGrpSpPr>
          <p:cNvPr id="24" name="グループ化 23">
            <a:extLst>
              <a:ext uri="{FF2B5EF4-FFF2-40B4-BE49-F238E27FC236}">
                <a16:creationId xmlns:a16="http://schemas.microsoft.com/office/drawing/2014/main" id="{979E4752-423D-6A5B-BF9B-92A2B642BF6A}"/>
              </a:ext>
            </a:extLst>
          </p:cNvPr>
          <p:cNvGrpSpPr/>
          <p:nvPr/>
        </p:nvGrpSpPr>
        <p:grpSpPr>
          <a:xfrm>
            <a:off x="9225360" y="1456634"/>
            <a:ext cx="2193210" cy="4201216"/>
            <a:chOff x="8651264" y="2055816"/>
            <a:chExt cx="1901040" cy="3641548"/>
          </a:xfrm>
        </p:grpSpPr>
        <p:pic>
          <p:nvPicPr>
            <p:cNvPr id="16" name="図 15">
              <a:extLst>
                <a:ext uri="{FF2B5EF4-FFF2-40B4-BE49-F238E27FC236}">
                  <a16:creationId xmlns:a16="http://schemas.microsoft.com/office/drawing/2014/main" id="{A55CD063-11E0-1292-D3B9-D543471B5D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1264" y="2055816"/>
              <a:ext cx="1901040" cy="3641548"/>
            </a:xfrm>
            <a:prstGeom prst="rect">
              <a:avLst/>
            </a:prstGeom>
          </p:spPr>
        </p:pic>
        <p:sp>
          <p:nvSpPr>
            <p:cNvPr id="21" name="正方形/長方形 20">
              <a:extLst>
                <a:ext uri="{FF2B5EF4-FFF2-40B4-BE49-F238E27FC236}">
                  <a16:creationId xmlns:a16="http://schemas.microsoft.com/office/drawing/2014/main" id="{A64DECBE-7854-094F-4A98-2F519933B9A8}"/>
                </a:ext>
              </a:extLst>
            </p:cNvPr>
            <p:cNvSpPr/>
            <p:nvPr/>
          </p:nvSpPr>
          <p:spPr>
            <a:xfrm>
              <a:off x="9027338" y="2096544"/>
              <a:ext cx="1133583" cy="1485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ysClr val="windowText" lastClr="000000"/>
                  </a:solidFill>
                </a:rPr>
                <a:t>640</a:t>
              </a:r>
              <a:endParaRPr kumimoji="1" lang="ja-JP" altLang="en-US">
                <a:solidFill>
                  <a:sysClr val="windowText" lastClr="000000"/>
                </a:solidFill>
              </a:endParaRPr>
            </a:p>
          </p:txBody>
        </p:sp>
      </p:grpSp>
      <p:sp>
        <p:nvSpPr>
          <p:cNvPr id="25" name="テキスト ボックス 24">
            <a:extLst>
              <a:ext uri="{FF2B5EF4-FFF2-40B4-BE49-F238E27FC236}">
                <a16:creationId xmlns:a16="http://schemas.microsoft.com/office/drawing/2014/main" id="{81B5FACB-FDA9-FCD7-427B-0B5789215303}"/>
              </a:ext>
            </a:extLst>
          </p:cNvPr>
          <p:cNvSpPr txBox="1"/>
          <p:nvPr/>
        </p:nvSpPr>
        <p:spPr>
          <a:xfrm>
            <a:off x="9337270" y="5684396"/>
            <a:ext cx="2098075" cy="646331"/>
          </a:xfrm>
          <a:prstGeom prst="rect">
            <a:avLst/>
          </a:prstGeom>
          <a:noFill/>
        </p:spPr>
        <p:txBody>
          <a:bodyPr wrap="square" rtlCol="0">
            <a:spAutoFit/>
          </a:bodyPr>
          <a:lstStyle/>
          <a:p>
            <a:pPr algn="ctr"/>
            <a:r>
              <a:rPr kumimoji="1" lang="en-US" altLang="ja-JP" dirty="0"/>
              <a:t>SRT</a:t>
            </a:r>
            <a:r>
              <a:rPr kumimoji="1" lang="ja-JP" altLang="en-US"/>
              <a:t>のデュワー</a:t>
            </a:r>
            <a:endParaRPr kumimoji="1" lang="en-US" altLang="ja-JP" dirty="0"/>
          </a:p>
          <a:p>
            <a:pPr algn="ctr"/>
            <a:r>
              <a:rPr kumimoji="1" lang="en-US" altLang="ja-JP" dirty="0"/>
              <a:t>(ST Han et al. 2017)</a:t>
            </a:r>
          </a:p>
        </p:txBody>
      </p:sp>
      <p:grpSp>
        <p:nvGrpSpPr>
          <p:cNvPr id="34" name="グループ化 33">
            <a:extLst>
              <a:ext uri="{FF2B5EF4-FFF2-40B4-BE49-F238E27FC236}">
                <a16:creationId xmlns:a16="http://schemas.microsoft.com/office/drawing/2014/main" id="{B98BDCF0-95F2-8ED3-6089-D0C09F7E9AB8}"/>
              </a:ext>
            </a:extLst>
          </p:cNvPr>
          <p:cNvGrpSpPr>
            <a:grpSpLocks noChangeAspect="1"/>
          </p:cNvGrpSpPr>
          <p:nvPr/>
        </p:nvGrpSpPr>
        <p:grpSpPr>
          <a:xfrm>
            <a:off x="5490587" y="2338722"/>
            <a:ext cx="3765543" cy="3462189"/>
            <a:chOff x="5927271" y="2617736"/>
            <a:chExt cx="3084367" cy="2835889"/>
          </a:xfrm>
        </p:grpSpPr>
        <p:grpSp>
          <p:nvGrpSpPr>
            <p:cNvPr id="23" name="グループ化 22">
              <a:extLst>
                <a:ext uri="{FF2B5EF4-FFF2-40B4-BE49-F238E27FC236}">
                  <a16:creationId xmlns:a16="http://schemas.microsoft.com/office/drawing/2014/main" id="{3446AA35-5EBB-D4B7-CC57-ADACB70621B6}"/>
                </a:ext>
              </a:extLst>
            </p:cNvPr>
            <p:cNvGrpSpPr>
              <a:grpSpLocks noChangeAspect="1"/>
            </p:cNvGrpSpPr>
            <p:nvPr/>
          </p:nvGrpSpPr>
          <p:grpSpPr>
            <a:xfrm>
              <a:off x="5927271" y="2617736"/>
              <a:ext cx="3084367" cy="2835889"/>
              <a:chOff x="5930388" y="3052633"/>
              <a:chExt cx="2611363" cy="2400990"/>
            </a:xfrm>
          </p:grpSpPr>
          <p:pic>
            <p:nvPicPr>
              <p:cNvPr id="15" name="図 14">
                <a:extLst>
                  <a:ext uri="{FF2B5EF4-FFF2-40B4-BE49-F238E27FC236}">
                    <a16:creationId xmlns:a16="http://schemas.microsoft.com/office/drawing/2014/main" id="{8346226B-2DEF-F297-2AF0-D3258DD95F8E}"/>
                  </a:ext>
                </a:extLst>
              </p:cNvPr>
              <p:cNvPicPr>
                <a:picLocks noChangeAspect="1"/>
              </p:cNvPicPr>
              <p:nvPr/>
            </p:nvPicPr>
            <p:blipFill>
              <a:blip r:embed="rId3">
                <a:extLst>
                  <a:ext uri="{28A0092B-C50C-407E-A947-70E740481C1C}">
                    <a14:useLocalDpi xmlns:a14="http://schemas.microsoft.com/office/drawing/2010/main" val="0"/>
                  </a:ext>
                </a:extLst>
              </a:blip>
              <a:srcRect l="-663" t="18789"/>
              <a:stretch/>
            </p:blipFill>
            <p:spPr>
              <a:xfrm>
                <a:off x="5930388" y="3373209"/>
                <a:ext cx="2611363" cy="2080414"/>
              </a:xfrm>
              <a:prstGeom prst="rect">
                <a:avLst/>
              </a:prstGeom>
            </p:spPr>
          </p:pic>
          <p:sp>
            <p:nvSpPr>
              <p:cNvPr id="20" name="正方形/長方形 19">
                <a:extLst>
                  <a:ext uri="{FF2B5EF4-FFF2-40B4-BE49-F238E27FC236}">
                    <a16:creationId xmlns:a16="http://schemas.microsoft.com/office/drawing/2014/main" id="{99C0BD1F-5472-CCF5-4E41-F10DDA2DA8A7}"/>
                  </a:ext>
                </a:extLst>
              </p:cNvPr>
              <p:cNvSpPr/>
              <p:nvPr/>
            </p:nvSpPr>
            <p:spPr>
              <a:xfrm>
                <a:off x="6665228" y="3052633"/>
                <a:ext cx="912021" cy="3205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ysClr val="windowText" lastClr="000000"/>
                    </a:solidFill>
                  </a:rPr>
                  <a:t>479</a:t>
                </a:r>
                <a:endParaRPr kumimoji="1" lang="ja-JP" altLang="en-US">
                  <a:solidFill>
                    <a:sysClr val="windowText" lastClr="000000"/>
                  </a:solidFill>
                </a:endParaRPr>
              </a:p>
            </p:txBody>
          </p:sp>
        </p:grpSp>
        <p:sp>
          <p:nvSpPr>
            <p:cNvPr id="27" name="正方形/長方形 26">
              <a:extLst>
                <a:ext uri="{FF2B5EF4-FFF2-40B4-BE49-F238E27FC236}">
                  <a16:creationId xmlns:a16="http://schemas.microsoft.com/office/drawing/2014/main" id="{A1FCC466-91E5-C824-D316-15D0A0114D33}"/>
                </a:ext>
              </a:extLst>
            </p:cNvPr>
            <p:cNvSpPr/>
            <p:nvPr/>
          </p:nvSpPr>
          <p:spPr>
            <a:xfrm>
              <a:off x="6174169" y="3140364"/>
              <a:ext cx="547812" cy="2024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ysClr val="windowText" lastClr="000000"/>
                  </a:solidFill>
                </a:rPr>
                <a:t>165</a:t>
              </a:r>
              <a:endParaRPr kumimoji="1" lang="ja-JP" altLang="en-US">
                <a:solidFill>
                  <a:sysClr val="windowText" lastClr="000000"/>
                </a:solidFill>
              </a:endParaRPr>
            </a:p>
          </p:txBody>
        </p:sp>
        <p:cxnSp>
          <p:nvCxnSpPr>
            <p:cNvPr id="29" name="直線コネクタ 28">
              <a:extLst>
                <a:ext uri="{FF2B5EF4-FFF2-40B4-BE49-F238E27FC236}">
                  <a16:creationId xmlns:a16="http://schemas.microsoft.com/office/drawing/2014/main" id="{1CD1AD4E-A237-D68B-8870-12AF0EE231E3}"/>
                </a:ext>
              </a:extLst>
            </p:cNvPr>
            <p:cNvCxnSpPr/>
            <p:nvPr/>
          </p:nvCxnSpPr>
          <p:spPr>
            <a:xfrm flipV="1">
              <a:off x="6935118" y="2853369"/>
              <a:ext cx="0" cy="286995"/>
            </a:xfrm>
            <a:prstGeom prst="line">
              <a:avLst/>
            </a:prstGeom>
          </p:spPr>
          <p:style>
            <a:lnRef idx="3">
              <a:schemeClr val="dk1"/>
            </a:lnRef>
            <a:fillRef idx="0">
              <a:schemeClr val="dk1"/>
            </a:fillRef>
            <a:effectRef idx="2">
              <a:schemeClr val="dk1"/>
            </a:effectRef>
            <a:fontRef idx="minor">
              <a:schemeClr val="tx1"/>
            </a:fontRef>
          </p:style>
        </p:cxnSp>
        <p:cxnSp>
          <p:nvCxnSpPr>
            <p:cNvPr id="30" name="直線コネクタ 29">
              <a:extLst>
                <a:ext uri="{FF2B5EF4-FFF2-40B4-BE49-F238E27FC236}">
                  <a16:creationId xmlns:a16="http://schemas.microsoft.com/office/drawing/2014/main" id="{CF8AB888-4428-A053-4238-02243E31E49B}"/>
                </a:ext>
              </a:extLst>
            </p:cNvPr>
            <p:cNvCxnSpPr/>
            <p:nvPr/>
          </p:nvCxnSpPr>
          <p:spPr>
            <a:xfrm flipV="1">
              <a:off x="7798106" y="2853369"/>
              <a:ext cx="0" cy="286995"/>
            </a:xfrm>
            <a:prstGeom prst="line">
              <a:avLst/>
            </a:prstGeom>
          </p:spPr>
          <p:style>
            <a:lnRef idx="3">
              <a:schemeClr val="dk1"/>
            </a:lnRef>
            <a:fillRef idx="0">
              <a:schemeClr val="dk1"/>
            </a:fillRef>
            <a:effectRef idx="2">
              <a:schemeClr val="dk1"/>
            </a:effectRef>
            <a:fontRef idx="minor">
              <a:schemeClr val="tx1"/>
            </a:fontRef>
          </p:style>
        </p:cxnSp>
        <p:cxnSp>
          <p:nvCxnSpPr>
            <p:cNvPr id="32" name="直線矢印コネクタ 31">
              <a:extLst>
                <a:ext uri="{FF2B5EF4-FFF2-40B4-BE49-F238E27FC236}">
                  <a16:creationId xmlns:a16="http://schemas.microsoft.com/office/drawing/2014/main" id="{661A0404-604B-4E07-A5B0-25D36A113DE0}"/>
                </a:ext>
              </a:extLst>
            </p:cNvPr>
            <p:cNvCxnSpPr/>
            <p:nvPr/>
          </p:nvCxnSpPr>
          <p:spPr>
            <a:xfrm>
              <a:off x="6935118" y="2908453"/>
              <a:ext cx="862988"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grpSp>
      <p:sp>
        <p:nvSpPr>
          <p:cNvPr id="35" name="スライド番号プレースホルダー 3">
            <a:extLst>
              <a:ext uri="{FF2B5EF4-FFF2-40B4-BE49-F238E27FC236}">
                <a16:creationId xmlns:a16="http://schemas.microsoft.com/office/drawing/2014/main" id="{A13E0D5F-42AB-83EF-C4B8-546218DBBA97}"/>
              </a:ext>
            </a:extLst>
          </p:cNvPr>
          <p:cNvSpPr txBox="1">
            <a:spLocks/>
          </p:cNvSpPr>
          <p:nvPr/>
        </p:nvSpPr>
        <p:spPr>
          <a:xfrm>
            <a:off x="10720926" y="241147"/>
            <a:ext cx="906992" cy="385524"/>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a:t>5</a:t>
            </a:r>
            <a:endParaRPr kumimoji="1" lang="ja-JP" altLang="en-US"/>
          </a:p>
        </p:txBody>
      </p:sp>
      <p:grpSp>
        <p:nvGrpSpPr>
          <p:cNvPr id="12" name="グループ化 11">
            <a:extLst>
              <a:ext uri="{FF2B5EF4-FFF2-40B4-BE49-F238E27FC236}">
                <a16:creationId xmlns:a16="http://schemas.microsoft.com/office/drawing/2014/main" id="{80292B0E-1F24-5B04-D0F0-EDFD45C7878A}"/>
              </a:ext>
            </a:extLst>
          </p:cNvPr>
          <p:cNvGrpSpPr/>
          <p:nvPr/>
        </p:nvGrpSpPr>
        <p:grpSpPr>
          <a:xfrm>
            <a:off x="1410294" y="2796567"/>
            <a:ext cx="3830264" cy="3806162"/>
            <a:chOff x="1410294" y="2796567"/>
            <a:chExt cx="3830264" cy="3806162"/>
          </a:xfrm>
        </p:grpSpPr>
        <p:sp>
          <p:nvSpPr>
            <p:cNvPr id="26" name="テキスト ボックス 25">
              <a:extLst>
                <a:ext uri="{FF2B5EF4-FFF2-40B4-BE49-F238E27FC236}">
                  <a16:creationId xmlns:a16="http://schemas.microsoft.com/office/drawing/2014/main" id="{B6D9D04B-28A2-554F-3CDD-1C455E3B725C}"/>
                </a:ext>
              </a:extLst>
            </p:cNvPr>
            <p:cNvSpPr txBox="1"/>
            <p:nvPr/>
          </p:nvSpPr>
          <p:spPr>
            <a:xfrm>
              <a:off x="2146344" y="5956398"/>
              <a:ext cx="1879391" cy="646331"/>
            </a:xfrm>
            <a:prstGeom prst="rect">
              <a:avLst/>
            </a:prstGeom>
            <a:noFill/>
          </p:spPr>
          <p:txBody>
            <a:bodyPr wrap="square" rtlCol="0">
              <a:spAutoFit/>
            </a:bodyPr>
            <a:lstStyle/>
            <a:p>
              <a:r>
                <a:rPr kumimoji="1" lang="ja-JP" altLang="en-US"/>
                <a:t>上海</a:t>
              </a:r>
              <a:r>
                <a:rPr kumimoji="1" lang="en-US" altLang="ja-JP" dirty="0"/>
                <a:t>65m</a:t>
              </a:r>
              <a:r>
                <a:rPr kumimoji="1" lang="ja-JP" altLang="en-US"/>
                <a:t>望遠鏡</a:t>
              </a:r>
              <a:endParaRPr kumimoji="1" lang="en-US" altLang="ja-JP" dirty="0"/>
            </a:p>
            <a:p>
              <a:pPr algn="ctr"/>
              <a:r>
                <a:rPr kumimoji="1" lang="en-US" altLang="ja-JP" dirty="0"/>
                <a:t>(Fu et al. 2019)</a:t>
              </a:r>
            </a:p>
          </p:txBody>
        </p:sp>
        <p:grpSp>
          <p:nvGrpSpPr>
            <p:cNvPr id="2" name="グループ化 1">
              <a:extLst>
                <a:ext uri="{FF2B5EF4-FFF2-40B4-BE49-F238E27FC236}">
                  <a16:creationId xmlns:a16="http://schemas.microsoft.com/office/drawing/2014/main" id="{483A02E5-4F7F-A03F-893F-A160CE6292DB}"/>
                </a:ext>
              </a:extLst>
            </p:cNvPr>
            <p:cNvGrpSpPr/>
            <p:nvPr/>
          </p:nvGrpSpPr>
          <p:grpSpPr>
            <a:xfrm>
              <a:off x="1410294" y="2796567"/>
              <a:ext cx="3830264" cy="3144522"/>
              <a:chOff x="1410294" y="2796567"/>
              <a:chExt cx="3830264" cy="3144522"/>
            </a:xfrm>
          </p:grpSpPr>
          <p:pic>
            <p:nvPicPr>
              <p:cNvPr id="3" name="図 2" descr="ダイアグラム&#10;&#10;中程度の精度で自動的に生成された説明">
                <a:extLst>
                  <a:ext uri="{FF2B5EF4-FFF2-40B4-BE49-F238E27FC236}">
                    <a16:creationId xmlns:a16="http://schemas.microsoft.com/office/drawing/2014/main" id="{DD7461A2-B694-45D2-D655-A2AC031CB4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0294" y="2796567"/>
                <a:ext cx="3234939" cy="3144522"/>
              </a:xfrm>
              <a:prstGeom prst="rect">
                <a:avLst/>
              </a:prstGeom>
            </p:spPr>
          </p:pic>
          <p:sp>
            <p:nvSpPr>
              <p:cNvPr id="6" name="正方形/長方形 5">
                <a:extLst>
                  <a:ext uri="{FF2B5EF4-FFF2-40B4-BE49-F238E27FC236}">
                    <a16:creationId xmlns:a16="http://schemas.microsoft.com/office/drawing/2014/main" id="{41DB13AF-CA87-6F09-51A4-BC502E53795A}"/>
                  </a:ext>
                </a:extLst>
              </p:cNvPr>
              <p:cNvSpPr/>
              <p:nvPr/>
            </p:nvSpPr>
            <p:spPr>
              <a:xfrm>
                <a:off x="2919994" y="3696789"/>
                <a:ext cx="237952" cy="27105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B890332C-8E81-A627-FF80-87789B48283B}"/>
                  </a:ext>
                </a:extLst>
              </p:cNvPr>
              <p:cNvSpPr/>
              <p:nvPr/>
            </p:nvSpPr>
            <p:spPr>
              <a:xfrm>
                <a:off x="4112401" y="3917194"/>
                <a:ext cx="1128157" cy="27105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rPr>
                  <a:t>デュワー位置</a:t>
                </a:r>
              </a:p>
            </p:txBody>
          </p:sp>
          <p:cxnSp>
            <p:nvCxnSpPr>
              <p:cNvPr id="18" name="直線矢印コネクタ 17">
                <a:extLst>
                  <a:ext uri="{FF2B5EF4-FFF2-40B4-BE49-F238E27FC236}">
                    <a16:creationId xmlns:a16="http://schemas.microsoft.com/office/drawing/2014/main" id="{F9C60331-6C7A-A421-5E69-582F36F85756}"/>
                  </a:ext>
                </a:extLst>
              </p:cNvPr>
              <p:cNvCxnSpPr/>
              <p:nvPr/>
            </p:nvCxnSpPr>
            <p:spPr>
              <a:xfrm flipH="1" flipV="1">
                <a:off x="3252550" y="3832316"/>
                <a:ext cx="773185" cy="22040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012885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2679458-1EDC-AF56-CCB0-3DCE218947A2}"/>
              </a:ext>
            </a:extLst>
          </p:cNvPr>
          <p:cNvSpPr txBox="1"/>
          <p:nvPr/>
        </p:nvSpPr>
        <p:spPr>
          <a:xfrm>
            <a:off x="124425" y="858599"/>
            <a:ext cx="9216941" cy="3754874"/>
          </a:xfrm>
          <a:prstGeom prst="rect">
            <a:avLst/>
          </a:prstGeom>
          <a:noFill/>
        </p:spPr>
        <p:txBody>
          <a:bodyPr wrap="square" rtlCol="0">
            <a:spAutoFit/>
          </a:bodyPr>
          <a:lstStyle/>
          <a:p>
            <a:r>
              <a:rPr lang="ja-JP" altLang="en-US" sz="2800"/>
              <a:t>・周波数帯域</a:t>
            </a:r>
            <a:endParaRPr lang="en-US" altLang="ja-JP" sz="2800" dirty="0"/>
          </a:p>
          <a:p>
            <a:r>
              <a:rPr lang="ja-JP" altLang="en-US"/>
              <a:t>　　</a:t>
            </a:r>
            <a:r>
              <a:rPr lang="en-US" altLang="ja-JP" sz="2000" dirty="0"/>
              <a:t>K, Q, W </a:t>
            </a:r>
            <a:r>
              <a:rPr lang="ja-JP" altLang="en-US" sz="2000"/>
              <a:t>バンドの</a:t>
            </a:r>
            <a:r>
              <a:rPr lang="en-US" altLang="ja-JP" sz="2000" dirty="0"/>
              <a:t>3</a:t>
            </a:r>
            <a:r>
              <a:rPr lang="ja-JP" altLang="en-US" sz="2000"/>
              <a:t>つの周波数帯で同時観測</a:t>
            </a:r>
            <a:endParaRPr lang="en-US" altLang="ja-JP" dirty="0"/>
          </a:p>
          <a:p>
            <a:endParaRPr lang="en-US" altLang="ja-JP" dirty="0"/>
          </a:p>
          <a:p>
            <a:r>
              <a:rPr lang="ja-JP" altLang="en-US" sz="2800">
                <a:uFill>
                  <a:solidFill>
                    <a:srgbClr val="FFC000"/>
                  </a:solidFill>
                </a:uFill>
              </a:rPr>
              <a:t>・性能評価方法</a:t>
            </a:r>
            <a:endParaRPr lang="en-US" altLang="ja-JP" sz="2800" dirty="0">
              <a:uFill>
                <a:solidFill>
                  <a:srgbClr val="FFC000"/>
                </a:solidFill>
              </a:uFill>
            </a:endParaRPr>
          </a:p>
          <a:p>
            <a:r>
              <a:rPr lang="ja-JP" altLang="en-US">
                <a:uFill>
                  <a:solidFill>
                    <a:srgbClr val="FFC000"/>
                  </a:solidFill>
                </a:uFill>
              </a:rPr>
              <a:t>　　</a:t>
            </a:r>
            <a:r>
              <a:rPr lang="ja-JP" altLang="en-US" sz="2000">
                <a:uFill>
                  <a:solidFill>
                    <a:srgbClr val="FFC000"/>
                  </a:solidFill>
                </a:uFill>
              </a:rPr>
              <a:t>アンテナを有効に使っている面積の割合である開口能率で光学系を評価</a:t>
            </a:r>
            <a:endParaRPr lang="en-US" altLang="ja-JP" sz="2000" dirty="0">
              <a:uFill>
                <a:solidFill>
                  <a:srgbClr val="FFC000"/>
                </a:solidFill>
              </a:uFill>
            </a:endParaRPr>
          </a:p>
          <a:p>
            <a:r>
              <a:rPr lang="ja-JP" altLang="en-US" sz="2000">
                <a:uFill>
                  <a:solidFill>
                    <a:srgbClr val="FFC000"/>
                  </a:solidFill>
                </a:uFill>
              </a:rPr>
              <a:t>　　開口能率の上限値の指標</a:t>
            </a:r>
            <a:r>
              <a:rPr lang="en-US" altLang="ja-JP" sz="2000" dirty="0">
                <a:uFill>
                  <a:solidFill>
                    <a:srgbClr val="FFC000"/>
                  </a:solidFill>
                </a:uFill>
              </a:rPr>
              <a:t> (</a:t>
            </a:r>
            <a:r>
              <a:rPr lang="ja-JP" altLang="en-US" sz="2000">
                <a:uFill>
                  <a:solidFill>
                    <a:srgbClr val="FFC000"/>
                  </a:solidFill>
                </a:uFill>
              </a:rPr>
              <a:t>主鏡、副鏡のみ反射</a:t>
            </a:r>
            <a:r>
              <a:rPr lang="en-US" altLang="ja-JP" sz="2000" dirty="0">
                <a:uFill>
                  <a:solidFill>
                    <a:srgbClr val="FFC000"/>
                  </a:solidFill>
                </a:uFill>
              </a:rPr>
              <a:t>) </a:t>
            </a:r>
            <a:r>
              <a:rPr lang="ja-JP" altLang="en-US" sz="2000">
                <a:uFill>
                  <a:solidFill>
                    <a:srgbClr val="FFC000"/>
                  </a:solidFill>
                </a:uFill>
              </a:rPr>
              <a:t>　</a:t>
            </a:r>
            <a:r>
              <a:rPr lang="en-US" altLang="ja-JP" sz="2000" b="1" dirty="0">
                <a:uFill>
                  <a:solidFill>
                    <a:srgbClr val="FFC000"/>
                  </a:solidFill>
                </a:uFill>
              </a:rPr>
              <a:t>67.1%</a:t>
            </a:r>
          </a:p>
          <a:p>
            <a:endParaRPr lang="en-US" altLang="ja-JP" dirty="0"/>
          </a:p>
          <a:p>
            <a:r>
              <a:rPr lang="ja-JP" altLang="en-US" sz="2800"/>
              <a:t>・ビームの広がり</a:t>
            </a:r>
            <a:endParaRPr lang="en-US" altLang="ja-JP" sz="2800" dirty="0"/>
          </a:p>
          <a:p>
            <a:r>
              <a:rPr lang="ja-JP" altLang="en-US"/>
              <a:t>　　</a:t>
            </a:r>
            <a:r>
              <a:rPr lang="ja-JP" altLang="en-US" sz="2000"/>
              <a:t>電波の電界分布は進行方向に垂直に無限に広がりながら伝搬する。</a:t>
            </a:r>
            <a:endParaRPr lang="en-US" altLang="ja-JP" sz="2000" dirty="0"/>
          </a:p>
          <a:p>
            <a:r>
              <a:rPr lang="en-US" altLang="ja-JP" sz="2000" dirty="0"/>
              <a:t>	</a:t>
            </a:r>
            <a:r>
              <a:rPr lang="ja-JP" altLang="en-US" sz="2000" u="heavy">
                <a:uFill>
                  <a:solidFill>
                    <a:srgbClr val="FF0000"/>
                  </a:solidFill>
                </a:uFill>
              </a:rPr>
              <a:t>エッジテーパ</a:t>
            </a:r>
            <a:r>
              <a:rPr lang="ja-JP" altLang="en-US" sz="2000">
                <a:uFill>
                  <a:solidFill>
                    <a:srgbClr val="FFC000"/>
                  </a:solidFill>
                </a:uFill>
              </a:rPr>
              <a:t>・・・電界分布の切り取り</a:t>
            </a:r>
            <a:r>
              <a:rPr lang="en-US" altLang="ja-JP" sz="2000" dirty="0">
                <a:uFill>
                  <a:solidFill>
                    <a:srgbClr val="FFC000"/>
                  </a:solidFill>
                </a:uFill>
              </a:rPr>
              <a:t>(</a:t>
            </a:r>
            <a:r>
              <a:rPr lang="ja-JP" altLang="en-US" sz="2000">
                <a:uFill>
                  <a:solidFill>
                    <a:srgbClr val="FFC000"/>
                  </a:solidFill>
                </a:uFill>
              </a:rPr>
              <a:t>トランケーション</a:t>
            </a:r>
            <a:r>
              <a:rPr lang="en-US" altLang="ja-JP" sz="2000" dirty="0">
                <a:uFill>
                  <a:solidFill>
                    <a:srgbClr val="FFC000"/>
                  </a:solidFill>
                </a:uFill>
              </a:rPr>
              <a:t>)</a:t>
            </a:r>
            <a:r>
              <a:rPr lang="ja-JP" altLang="en-US" sz="2000">
                <a:uFill>
                  <a:solidFill>
                    <a:srgbClr val="FFC000"/>
                  </a:solidFill>
                </a:uFill>
              </a:rPr>
              <a:t>のパラメータ</a:t>
            </a:r>
            <a:endParaRPr lang="en-US" altLang="ja-JP" sz="2000" dirty="0"/>
          </a:p>
          <a:p>
            <a:endParaRPr lang="en-US" altLang="ja-JP" dirty="0">
              <a:uFill>
                <a:solidFill>
                  <a:srgbClr val="FFC000"/>
                </a:solidFill>
              </a:uFill>
            </a:endParaRPr>
          </a:p>
        </p:txBody>
      </p:sp>
      <p:sp>
        <p:nvSpPr>
          <p:cNvPr id="36" name="スライド番号プレースホルダー 3">
            <a:extLst>
              <a:ext uri="{FF2B5EF4-FFF2-40B4-BE49-F238E27FC236}">
                <a16:creationId xmlns:a16="http://schemas.microsoft.com/office/drawing/2014/main" id="{172DC8CA-9819-33CC-EDCD-198E74477D7E}"/>
              </a:ext>
            </a:extLst>
          </p:cNvPr>
          <p:cNvSpPr txBox="1">
            <a:spLocks/>
          </p:cNvSpPr>
          <p:nvPr/>
        </p:nvSpPr>
        <p:spPr>
          <a:xfrm>
            <a:off x="10703634" y="248010"/>
            <a:ext cx="2057400"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a:t>6</a:t>
            </a:r>
            <a:endParaRPr kumimoji="1" lang="ja-JP" altLang="en-US"/>
          </a:p>
        </p:txBody>
      </p:sp>
      <p:sp>
        <p:nvSpPr>
          <p:cNvPr id="37" name="テキスト ボックス 36">
            <a:extLst>
              <a:ext uri="{FF2B5EF4-FFF2-40B4-BE49-F238E27FC236}">
                <a16:creationId xmlns:a16="http://schemas.microsoft.com/office/drawing/2014/main" id="{861407F5-21C8-CF37-B34E-D7C8DB619F6B}"/>
              </a:ext>
            </a:extLst>
          </p:cNvPr>
          <p:cNvSpPr txBox="1"/>
          <p:nvPr/>
        </p:nvSpPr>
        <p:spPr>
          <a:xfrm>
            <a:off x="200121" y="168962"/>
            <a:ext cx="4276164" cy="523220"/>
          </a:xfrm>
          <a:prstGeom prst="rect">
            <a:avLst/>
          </a:prstGeom>
          <a:noFill/>
        </p:spPr>
        <p:txBody>
          <a:bodyPr wrap="square" rtlCol="0">
            <a:spAutoFit/>
          </a:bodyPr>
          <a:lstStyle/>
          <a:p>
            <a:r>
              <a:rPr lang="ja-JP" altLang="en-US" sz="2800">
                <a:solidFill>
                  <a:schemeClr val="bg1"/>
                </a:solidFill>
              </a:rPr>
              <a:t>設計手法</a:t>
            </a:r>
            <a:endParaRPr lang="ja-JP" altLang="en-US" sz="2800" dirty="0">
              <a:solidFill>
                <a:schemeClr val="bg1"/>
              </a:solidFill>
            </a:endParaRPr>
          </a:p>
        </p:txBody>
      </p:sp>
      <p:grpSp>
        <p:nvGrpSpPr>
          <p:cNvPr id="133" name="グループ化 132">
            <a:extLst>
              <a:ext uri="{FF2B5EF4-FFF2-40B4-BE49-F238E27FC236}">
                <a16:creationId xmlns:a16="http://schemas.microsoft.com/office/drawing/2014/main" id="{07118E80-01BC-1722-106B-4C7B7F272D92}"/>
              </a:ext>
            </a:extLst>
          </p:cNvPr>
          <p:cNvGrpSpPr/>
          <p:nvPr/>
        </p:nvGrpSpPr>
        <p:grpSpPr>
          <a:xfrm>
            <a:off x="5752731" y="877999"/>
            <a:ext cx="6585240" cy="1102032"/>
            <a:chOff x="5711188" y="1178228"/>
            <a:chExt cx="6585240" cy="1102032"/>
          </a:xfrm>
        </p:grpSpPr>
        <p:cxnSp>
          <p:nvCxnSpPr>
            <p:cNvPr id="126" name="直線コネクタ 125">
              <a:extLst>
                <a:ext uri="{FF2B5EF4-FFF2-40B4-BE49-F238E27FC236}">
                  <a16:creationId xmlns:a16="http://schemas.microsoft.com/office/drawing/2014/main" id="{6BD86DF6-5CF5-D56D-51E6-01983676CF18}"/>
                </a:ext>
              </a:extLst>
            </p:cNvPr>
            <p:cNvCxnSpPr>
              <a:cxnSpLocks/>
            </p:cNvCxnSpPr>
            <p:nvPr/>
          </p:nvCxnSpPr>
          <p:spPr>
            <a:xfrm>
              <a:off x="9411759" y="1752429"/>
              <a:ext cx="0" cy="224686"/>
            </a:xfrm>
            <a:prstGeom prst="line">
              <a:avLst/>
            </a:prstGeom>
          </p:spPr>
          <p:style>
            <a:lnRef idx="3">
              <a:schemeClr val="dk1"/>
            </a:lnRef>
            <a:fillRef idx="0">
              <a:schemeClr val="dk1"/>
            </a:fillRef>
            <a:effectRef idx="2">
              <a:schemeClr val="dk1"/>
            </a:effectRef>
            <a:fontRef idx="minor">
              <a:schemeClr val="tx1"/>
            </a:fontRef>
          </p:style>
        </p:cxnSp>
        <p:grpSp>
          <p:nvGrpSpPr>
            <p:cNvPr id="131" name="グループ化 130">
              <a:extLst>
                <a:ext uri="{FF2B5EF4-FFF2-40B4-BE49-F238E27FC236}">
                  <a16:creationId xmlns:a16="http://schemas.microsoft.com/office/drawing/2014/main" id="{6E9EBDA0-4541-B761-86A7-B51D2E7318B1}"/>
                </a:ext>
              </a:extLst>
            </p:cNvPr>
            <p:cNvGrpSpPr/>
            <p:nvPr/>
          </p:nvGrpSpPr>
          <p:grpSpPr>
            <a:xfrm>
              <a:off x="5711188" y="1178228"/>
              <a:ext cx="6585240" cy="1102032"/>
              <a:chOff x="5711188" y="1178228"/>
              <a:chExt cx="6585240" cy="1102032"/>
            </a:xfrm>
          </p:grpSpPr>
          <p:cxnSp>
            <p:nvCxnSpPr>
              <p:cNvPr id="122" name="直線コネクタ 121">
                <a:extLst>
                  <a:ext uri="{FF2B5EF4-FFF2-40B4-BE49-F238E27FC236}">
                    <a16:creationId xmlns:a16="http://schemas.microsoft.com/office/drawing/2014/main" id="{59BEA073-688E-3241-3D53-1D87BD9C6925}"/>
                  </a:ext>
                </a:extLst>
              </p:cNvPr>
              <p:cNvCxnSpPr>
                <a:cxnSpLocks/>
              </p:cNvCxnSpPr>
              <p:nvPr/>
            </p:nvCxnSpPr>
            <p:spPr>
              <a:xfrm>
                <a:off x="6581089" y="1738141"/>
                <a:ext cx="0" cy="224686"/>
              </a:xfrm>
              <a:prstGeom prst="line">
                <a:avLst/>
              </a:prstGeom>
            </p:spPr>
            <p:style>
              <a:lnRef idx="3">
                <a:schemeClr val="dk1"/>
              </a:lnRef>
              <a:fillRef idx="0">
                <a:schemeClr val="dk1"/>
              </a:fillRef>
              <a:effectRef idx="2">
                <a:schemeClr val="dk1"/>
              </a:effectRef>
              <a:fontRef idx="minor">
                <a:schemeClr val="tx1"/>
              </a:fontRef>
            </p:style>
          </p:cxnSp>
          <p:grpSp>
            <p:nvGrpSpPr>
              <p:cNvPr id="130" name="グループ化 129">
                <a:extLst>
                  <a:ext uri="{FF2B5EF4-FFF2-40B4-BE49-F238E27FC236}">
                    <a16:creationId xmlns:a16="http://schemas.microsoft.com/office/drawing/2014/main" id="{B75DA773-8B79-C6A6-3487-18677B99C315}"/>
                  </a:ext>
                </a:extLst>
              </p:cNvPr>
              <p:cNvGrpSpPr/>
              <p:nvPr/>
            </p:nvGrpSpPr>
            <p:grpSpPr>
              <a:xfrm>
                <a:off x="5711188" y="1178228"/>
                <a:ext cx="6585240" cy="1102032"/>
                <a:chOff x="5679894" y="1161784"/>
                <a:chExt cx="6585240" cy="1102032"/>
              </a:xfrm>
            </p:grpSpPr>
            <p:grpSp>
              <p:nvGrpSpPr>
                <p:cNvPr id="105" name="グループ化 104">
                  <a:extLst>
                    <a:ext uri="{FF2B5EF4-FFF2-40B4-BE49-F238E27FC236}">
                      <a16:creationId xmlns:a16="http://schemas.microsoft.com/office/drawing/2014/main" id="{FF8D9CE6-75D4-8946-6AD6-BCDF1DA282FF}"/>
                    </a:ext>
                  </a:extLst>
                </p:cNvPr>
                <p:cNvGrpSpPr/>
                <p:nvPr/>
              </p:nvGrpSpPr>
              <p:grpSpPr>
                <a:xfrm>
                  <a:off x="5679894" y="1465554"/>
                  <a:ext cx="6585240" cy="798262"/>
                  <a:chOff x="1402517" y="1871131"/>
                  <a:chExt cx="9223403" cy="1118058"/>
                </a:xfrm>
              </p:grpSpPr>
              <p:grpSp>
                <p:nvGrpSpPr>
                  <p:cNvPr id="78" name="グループ化 77">
                    <a:extLst>
                      <a:ext uri="{FF2B5EF4-FFF2-40B4-BE49-F238E27FC236}">
                        <a16:creationId xmlns:a16="http://schemas.microsoft.com/office/drawing/2014/main" id="{9A4A43D0-4F6B-05B3-87C0-B18E67D1D8B8}"/>
                      </a:ext>
                    </a:extLst>
                  </p:cNvPr>
                  <p:cNvGrpSpPr/>
                  <p:nvPr/>
                </p:nvGrpSpPr>
                <p:grpSpPr>
                  <a:xfrm>
                    <a:off x="1402517" y="2088267"/>
                    <a:ext cx="9223403" cy="900922"/>
                    <a:chOff x="1402517" y="2088267"/>
                    <a:chExt cx="9223403" cy="900922"/>
                  </a:xfrm>
                </p:grpSpPr>
                <p:cxnSp>
                  <p:nvCxnSpPr>
                    <p:cNvPr id="18" name="直線矢印コネクタ 17">
                      <a:extLst>
                        <a:ext uri="{FF2B5EF4-FFF2-40B4-BE49-F238E27FC236}">
                          <a16:creationId xmlns:a16="http://schemas.microsoft.com/office/drawing/2014/main" id="{879E268A-47F7-3987-539D-F19AF0D1A9FB}"/>
                        </a:ext>
                      </a:extLst>
                    </p:cNvPr>
                    <p:cNvCxnSpPr>
                      <a:cxnSpLocks/>
                    </p:cNvCxnSpPr>
                    <p:nvPr/>
                  </p:nvCxnSpPr>
                  <p:spPr>
                    <a:xfrm>
                      <a:off x="1402517" y="2433722"/>
                      <a:ext cx="7762504"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1" name="テキスト ボックス 30">
                      <a:extLst>
                        <a:ext uri="{FF2B5EF4-FFF2-40B4-BE49-F238E27FC236}">
                          <a16:creationId xmlns:a16="http://schemas.microsoft.com/office/drawing/2014/main" id="{F8F9A7F0-3574-A975-1F98-21F290088DA5}"/>
                        </a:ext>
                      </a:extLst>
                    </p:cNvPr>
                    <p:cNvSpPr txBox="1"/>
                    <p:nvPr/>
                  </p:nvSpPr>
                  <p:spPr>
                    <a:xfrm>
                      <a:off x="9131307" y="2088267"/>
                      <a:ext cx="1494613" cy="369332"/>
                    </a:xfrm>
                    <a:prstGeom prst="rect">
                      <a:avLst/>
                    </a:prstGeom>
                    <a:noFill/>
                  </p:spPr>
                  <p:txBody>
                    <a:bodyPr wrap="square" rtlCol="0">
                      <a:spAutoFit/>
                    </a:bodyPr>
                    <a:lstStyle/>
                    <a:p>
                      <a:r>
                        <a:rPr kumimoji="1" lang="ja-JP" altLang="en-US"/>
                        <a:t>周波数</a:t>
                      </a:r>
                      <a:r>
                        <a:rPr kumimoji="1" lang="en-US" altLang="ja-JP" dirty="0"/>
                        <a:t> [GHz]</a:t>
                      </a:r>
                      <a:endParaRPr kumimoji="1" lang="ja-JP" altLang="en-US"/>
                    </a:p>
                  </p:txBody>
                </p:sp>
                <p:grpSp>
                  <p:nvGrpSpPr>
                    <p:cNvPr id="46" name="グループ化 45">
                      <a:extLst>
                        <a:ext uri="{FF2B5EF4-FFF2-40B4-BE49-F238E27FC236}">
                          <a16:creationId xmlns:a16="http://schemas.microsoft.com/office/drawing/2014/main" id="{D3FBA4A0-864D-D8AC-16A3-2C906FE28C66}"/>
                        </a:ext>
                      </a:extLst>
                    </p:cNvPr>
                    <p:cNvGrpSpPr/>
                    <p:nvPr/>
                  </p:nvGrpSpPr>
                  <p:grpSpPr>
                    <a:xfrm>
                      <a:off x="1478729" y="2262236"/>
                      <a:ext cx="754683" cy="539674"/>
                      <a:chOff x="2182597" y="2248189"/>
                      <a:chExt cx="754683" cy="539674"/>
                    </a:xfrm>
                  </p:grpSpPr>
                  <p:cxnSp>
                    <p:nvCxnSpPr>
                      <p:cNvPr id="40" name="直線コネクタ 39">
                        <a:extLst>
                          <a:ext uri="{FF2B5EF4-FFF2-40B4-BE49-F238E27FC236}">
                            <a16:creationId xmlns:a16="http://schemas.microsoft.com/office/drawing/2014/main" id="{95F1BAB0-BCEA-F68E-2F30-E98224EBC7B8}"/>
                          </a:ext>
                        </a:extLst>
                      </p:cNvPr>
                      <p:cNvCxnSpPr>
                        <a:cxnSpLocks/>
                      </p:cNvCxnSpPr>
                      <p:nvPr/>
                    </p:nvCxnSpPr>
                    <p:spPr>
                      <a:xfrm>
                        <a:off x="2516701" y="2248189"/>
                        <a:ext cx="0" cy="314699"/>
                      </a:xfrm>
                      <a:prstGeom prst="line">
                        <a:avLst/>
                      </a:prstGeom>
                    </p:spPr>
                    <p:style>
                      <a:lnRef idx="3">
                        <a:schemeClr val="dk1"/>
                      </a:lnRef>
                      <a:fillRef idx="0">
                        <a:schemeClr val="dk1"/>
                      </a:fillRef>
                      <a:effectRef idx="2">
                        <a:schemeClr val="dk1"/>
                      </a:effectRef>
                      <a:fontRef idx="minor">
                        <a:schemeClr val="tx1"/>
                      </a:fontRef>
                    </p:style>
                  </p:cxnSp>
                  <p:sp>
                    <p:nvSpPr>
                      <p:cNvPr id="44" name="テキスト ボックス 43">
                        <a:extLst>
                          <a:ext uri="{FF2B5EF4-FFF2-40B4-BE49-F238E27FC236}">
                            <a16:creationId xmlns:a16="http://schemas.microsoft.com/office/drawing/2014/main" id="{8E737A88-9324-85D9-F384-7911C6FF6712}"/>
                          </a:ext>
                        </a:extLst>
                      </p:cNvPr>
                      <p:cNvSpPr txBox="1"/>
                      <p:nvPr/>
                    </p:nvSpPr>
                    <p:spPr>
                      <a:xfrm>
                        <a:off x="2182597" y="2418531"/>
                        <a:ext cx="754683" cy="369332"/>
                      </a:xfrm>
                      <a:prstGeom prst="rect">
                        <a:avLst/>
                      </a:prstGeom>
                      <a:noFill/>
                    </p:spPr>
                    <p:txBody>
                      <a:bodyPr wrap="square" rtlCol="0">
                        <a:spAutoFit/>
                      </a:bodyPr>
                      <a:lstStyle/>
                      <a:p>
                        <a:r>
                          <a:rPr kumimoji="1" lang="en-US" altLang="ja-JP" dirty="0"/>
                          <a:t>18</a:t>
                        </a:r>
                        <a:endParaRPr kumimoji="1" lang="ja-JP" altLang="en-US"/>
                      </a:p>
                    </p:txBody>
                  </p:sp>
                </p:grpSp>
                <p:sp>
                  <p:nvSpPr>
                    <p:cNvPr id="47" name="テキスト ボックス 46">
                      <a:extLst>
                        <a:ext uri="{FF2B5EF4-FFF2-40B4-BE49-F238E27FC236}">
                          <a16:creationId xmlns:a16="http://schemas.microsoft.com/office/drawing/2014/main" id="{9D4831F8-E83F-0AE6-B2EA-9412F36638E0}"/>
                        </a:ext>
                      </a:extLst>
                    </p:cNvPr>
                    <p:cNvSpPr txBox="1"/>
                    <p:nvPr/>
                  </p:nvSpPr>
                  <p:spPr>
                    <a:xfrm>
                      <a:off x="2393427" y="2419585"/>
                      <a:ext cx="610321" cy="432998"/>
                    </a:xfrm>
                    <a:prstGeom prst="rect">
                      <a:avLst/>
                    </a:prstGeom>
                    <a:noFill/>
                  </p:spPr>
                  <p:txBody>
                    <a:bodyPr wrap="square" rtlCol="0">
                      <a:spAutoFit/>
                    </a:bodyPr>
                    <a:lstStyle/>
                    <a:p>
                      <a:r>
                        <a:rPr kumimoji="1" lang="en-US" altLang="ja-JP" dirty="0"/>
                        <a:t>26</a:t>
                      </a:r>
                      <a:endParaRPr kumimoji="1" lang="ja-JP" altLang="en-US"/>
                    </a:p>
                  </p:txBody>
                </p:sp>
                <p:sp>
                  <p:nvSpPr>
                    <p:cNvPr id="51" name="テキスト ボックス 50">
                      <a:extLst>
                        <a:ext uri="{FF2B5EF4-FFF2-40B4-BE49-F238E27FC236}">
                          <a16:creationId xmlns:a16="http://schemas.microsoft.com/office/drawing/2014/main" id="{9CAFA5BA-9666-F5E9-1B36-A4DA1294CF39}"/>
                        </a:ext>
                      </a:extLst>
                    </p:cNvPr>
                    <p:cNvSpPr txBox="1"/>
                    <p:nvPr/>
                  </p:nvSpPr>
                  <p:spPr>
                    <a:xfrm>
                      <a:off x="3168052" y="2438455"/>
                      <a:ext cx="640837" cy="517229"/>
                    </a:xfrm>
                    <a:prstGeom prst="rect">
                      <a:avLst/>
                    </a:prstGeom>
                    <a:noFill/>
                  </p:spPr>
                  <p:txBody>
                    <a:bodyPr wrap="square" rtlCol="0">
                      <a:spAutoFit/>
                    </a:bodyPr>
                    <a:lstStyle/>
                    <a:p>
                      <a:r>
                        <a:rPr kumimoji="1" lang="en-US" altLang="ja-JP" dirty="0"/>
                        <a:t>33</a:t>
                      </a:r>
                      <a:endParaRPr kumimoji="1" lang="ja-JP" altLang="en-US"/>
                    </a:p>
                  </p:txBody>
                </p:sp>
                <p:sp>
                  <p:nvSpPr>
                    <p:cNvPr id="56" name="テキスト ボックス 55">
                      <a:extLst>
                        <a:ext uri="{FF2B5EF4-FFF2-40B4-BE49-F238E27FC236}">
                          <a16:creationId xmlns:a16="http://schemas.microsoft.com/office/drawing/2014/main" id="{A9A06369-5AB1-F19C-2406-D59859797391}"/>
                        </a:ext>
                      </a:extLst>
                    </p:cNvPr>
                    <p:cNvSpPr txBox="1"/>
                    <p:nvPr/>
                  </p:nvSpPr>
                  <p:spPr>
                    <a:xfrm>
                      <a:off x="4406162" y="2438455"/>
                      <a:ext cx="628594" cy="517292"/>
                    </a:xfrm>
                    <a:prstGeom prst="rect">
                      <a:avLst/>
                    </a:prstGeom>
                    <a:noFill/>
                  </p:spPr>
                  <p:txBody>
                    <a:bodyPr wrap="square" rtlCol="0">
                      <a:spAutoFit/>
                    </a:bodyPr>
                    <a:lstStyle/>
                    <a:p>
                      <a:r>
                        <a:rPr kumimoji="1" lang="en-US" altLang="ja-JP" dirty="0"/>
                        <a:t>50</a:t>
                      </a:r>
                      <a:endParaRPr kumimoji="1" lang="ja-JP" altLang="en-US"/>
                    </a:p>
                  </p:txBody>
                </p:sp>
                <p:sp>
                  <p:nvSpPr>
                    <p:cNvPr id="60" name="テキスト ボックス 59">
                      <a:extLst>
                        <a:ext uri="{FF2B5EF4-FFF2-40B4-BE49-F238E27FC236}">
                          <a16:creationId xmlns:a16="http://schemas.microsoft.com/office/drawing/2014/main" id="{963AC7A7-9981-493D-C74B-76412068550B}"/>
                        </a:ext>
                      </a:extLst>
                    </p:cNvPr>
                    <p:cNvSpPr txBox="1"/>
                    <p:nvPr/>
                  </p:nvSpPr>
                  <p:spPr>
                    <a:xfrm>
                      <a:off x="6333414" y="2453185"/>
                      <a:ext cx="592040" cy="536004"/>
                    </a:xfrm>
                    <a:prstGeom prst="rect">
                      <a:avLst/>
                    </a:prstGeom>
                    <a:noFill/>
                  </p:spPr>
                  <p:txBody>
                    <a:bodyPr wrap="square" rtlCol="0">
                      <a:spAutoFit/>
                    </a:bodyPr>
                    <a:lstStyle/>
                    <a:p>
                      <a:r>
                        <a:rPr kumimoji="1" lang="en-US" altLang="ja-JP" dirty="0"/>
                        <a:t>80</a:t>
                      </a:r>
                      <a:endParaRPr kumimoji="1" lang="ja-JP" altLang="en-US"/>
                    </a:p>
                  </p:txBody>
                </p:sp>
                <p:sp>
                  <p:nvSpPr>
                    <p:cNvPr id="64" name="テキスト ボックス 63">
                      <a:extLst>
                        <a:ext uri="{FF2B5EF4-FFF2-40B4-BE49-F238E27FC236}">
                          <a16:creationId xmlns:a16="http://schemas.microsoft.com/office/drawing/2014/main" id="{2277653D-5D9F-79B8-D6F5-9937A80B2135}"/>
                        </a:ext>
                      </a:extLst>
                    </p:cNvPr>
                    <p:cNvSpPr txBox="1"/>
                    <p:nvPr/>
                  </p:nvSpPr>
                  <p:spPr>
                    <a:xfrm>
                      <a:off x="8170656" y="2471896"/>
                      <a:ext cx="813617" cy="517293"/>
                    </a:xfrm>
                    <a:prstGeom prst="rect">
                      <a:avLst/>
                    </a:prstGeom>
                    <a:noFill/>
                  </p:spPr>
                  <p:txBody>
                    <a:bodyPr wrap="square" rtlCol="0">
                      <a:spAutoFit/>
                    </a:bodyPr>
                    <a:lstStyle/>
                    <a:p>
                      <a:r>
                        <a:rPr kumimoji="1" lang="en-US" altLang="ja-JP" dirty="0"/>
                        <a:t>116</a:t>
                      </a:r>
                      <a:endParaRPr kumimoji="1" lang="ja-JP" altLang="en-US"/>
                    </a:p>
                  </p:txBody>
                </p:sp>
              </p:grpSp>
              <p:sp>
                <p:nvSpPr>
                  <p:cNvPr id="79" name="台形 78">
                    <a:extLst>
                      <a:ext uri="{FF2B5EF4-FFF2-40B4-BE49-F238E27FC236}">
                        <a16:creationId xmlns:a16="http://schemas.microsoft.com/office/drawing/2014/main" id="{14160EE8-2294-3E3C-9932-8E74B549657D}"/>
                      </a:ext>
                    </a:extLst>
                  </p:cNvPr>
                  <p:cNvSpPr/>
                  <p:nvPr/>
                </p:nvSpPr>
                <p:spPr>
                  <a:xfrm>
                    <a:off x="1818290" y="1886946"/>
                    <a:ext cx="802971" cy="546776"/>
                  </a:xfrm>
                  <a:prstGeom prst="trapezoid">
                    <a:avLst/>
                  </a:prstGeom>
                  <a:ln w="381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80" name="台形 79">
                    <a:extLst>
                      <a:ext uri="{FF2B5EF4-FFF2-40B4-BE49-F238E27FC236}">
                        <a16:creationId xmlns:a16="http://schemas.microsoft.com/office/drawing/2014/main" id="{2D17F553-8EB9-60D7-7270-2BEC3F0530A4}"/>
                      </a:ext>
                    </a:extLst>
                  </p:cNvPr>
                  <p:cNvSpPr/>
                  <p:nvPr/>
                </p:nvSpPr>
                <p:spPr>
                  <a:xfrm>
                    <a:off x="3467656" y="1896148"/>
                    <a:ext cx="1218103" cy="536005"/>
                  </a:xfrm>
                  <a:prstGeom prst="trapezoid">
                    <a:avLst/>
                  </a:prstGeom>
                  <a:solidFill>
                    <a:schemeClr val="bg1"/>
                  </a:solid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台形 80">
                    <a:extLst>
                      <a:ext uri="{FF2B5EF4-FFF2-40B4-BE49-F238E27FC236}">
                        <a16:creationId xmlns:a16="http://schemas.microsoft.com/office/drawing/2014/main" id="{CB6C8EBA-9BDA-AAEE-31E1-26E6E41E8D23}"/>
                      </a:ext>
                    </a:extLst>
                  </p:cNvPr>
                  <p:cNvSpPr/>
                  <p:nvPr/>
                </p:nvSpPr>
                <p:spPr>
                  <a:xfrm>
                    <a:off x="6631524" y="1871131"/>
                    <a:ext cx="1914062" cy="542272"/>
                  </a:xfrm>
                  <a:prstGeom prst="trapezoid">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8" name="グループ化 97">
                  <a:extLst>
                    <a:ext uri="{FF2B5EF4-FFF2-40B4-BE49-F238E27FC236}">
                      <a16:creationId xmlns:a16="http://schemas.microsoft.com/office/drawing/2014/main" id="{74F1C29A-79B2-A2F4-9D8D-F76166FC8EF9}"/>
                    </a:ext>
                  </a:extLst>
                </p:cNvPr>
                <p:cNvGrpSpPr/>
                <p:nvPr/>
              </p:nvGrpSpPr>
              <p:grpSpPr>
                <a:xfrm>
                  <a:off x="6074964" y="1724203"/>
                  <a:ext cx="472459" cy="512966"/>
                  <a:chOff x="1956716" y="1948058"/>
                  <a:chExt cx="661735" cy="718469"/>
                </a:xfrm>
              </p:grpSpPr>
              <p:sp>
                <p:nvSpPr>
                  <p:cNvPr id="84" name="テキスト ボックス 83">
                    <a:extLst>
                      <a:ext uri="{FF2B5EF4-FFF2-40B4-BE49-F238E27FC236}">
                        <a16:creationId xmlns:a16="http://schemas.microsoft.com/office/drawing/2014/main" id="{CE96D25A-39AD-C455-9D78-3B9843B4C4F9}"/>
                      </a:ext>
                    </a:extLst>
                  </p:cNvPr>
                  <p:cNvSpPr txBox="1"/>
                  <p:nvPr/>
                </p:nvSpPr>
                <p:spPr>
                  <a:xfrm>
                    <a:off x="1956716" y="2149234"/>
                    <a:ext cx="661735" cy="517293"/>
                  </a:xfrm>
                  <a:prstGeom prst="rect">
                    <a:avLst/>
                  </a:prstGeom>
                  <a:noFill/>
                </p:spPr>
                <p:txBody>
                  <a:bodyPr wrap="square" rtlCol="0">
                    <a:spAutoFit/>
                  </a:bodyPr>
                  <a:lstStyle/>
                  <a:p>
                    <a:r>
                      <a:rPr kumimoji="1" lang="en-US" altLang="ja-JP" dirty="0">
                        <a:solidFill>
                          <a:srgbClr val="FF0000"/>
                        </a:solidFill>
                      </a:rPr>
                      <a:t>22</a:t>
                    </a:r>
                    <a:endParaRPr kumimoji="1" lang="ja-JP" altLang="en-US">
                      <a:solidFill>
                        <a:srgbClr val="FF0000"/>
                      </a:solidFill>
                    </a:endParaRPr>
                  </a:p>
                </p:txBody>
              </p:sp>
              <p:cxnSp>
                <p:nvCxnSpPr>
                  <p:cNvPr id="94" name="直線コネクタ 93">
                    <a:extLst>
                      <a:ext uri="{FF2B5EF4-FFF2-40B4-BE49-F238E27FC236}">
                        <a16:creationId xmlns:a16="http://schemas.microsoft.com/office/drawing/2014/main" id="{4B84D8FE-A610-BCFE-8909-ED747AA33F6D}"/>
                      </a:ext>
                    </a:extLst>
                  </p:cNvPr>
                  <p:cNvCxnSpPr>
                    <a:cxnSpLocks/>
                  </p:cNvCxnSpPr>
                  <p:nvPr/>
                </p:nvCxnSpPr>
                <p:spPr>
                  <a:xfrm>
                    <a:off x="2219774" y="1948058"/>
                    <a:ext cx="0" cy="343535"/>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grpSp>
              <p:nvGrpSpPr>
                <p:cNvPr id="99" name="グループ化 98">
                  <a:extLst>
                    <a:ext uri="{FF2B5EF4-FFF2-40B4-BE49-F238E27FC236}">
                      <a16:creationId xmlns:a16="http://schemas.microsoft.com/office/drawing/2014/main" id="{EE9586BE-7C5F-6584-1282-C6BF84BBE324}"/>
                    </a:ext>
                  </a:extLst>
                </p:cNvPr>
                <p:cNvGrpSpPr/>
                <p:nvPr/>
              </p:nvGrpSpPr>
              <p:grpSpPr>
                <a:xfrm>
                  <a:off x="7486321" y="1767668"/>
                  <a:ext cx="423963" cy="488079"/>
                  <a:chOff x="1894925" y="1989738"/>
                  <a:chExt cx="593810" cy="683612"/>
                </a:xfrm>
              </p:grpSpPr>
              <p:sp>
                <p:nvSpPr>
                  <p:cNvPr id="100" name="テキスト ボックス 99">
                    <a:extLst>
                      <a:ext uri="{FF2B5EF4-FFF2-40B4-BE49-F238E27FC236}">
                        <a16:creationId xmlns:a16="http://schemas.microsoft.com/office/drawing/2014/main" id="{7B5341FE-CAEA-2310-3487-274F0F2D9A91}"/>
                      </a:ext>
                    </a:extLst>
                  </p:cNvPr>
                  <p:cNvSpPr txBox="1"/>
                  <p:nvPr/>
                </p:nvSpPr>
                <p:spPr>
                  <a:xfrm>
                    <a:off x="1894925" y="2159948"/>
                    <a:ext cx="593810" cy="513402"/>
                  </a:xfrm>
                  <a:prstGeom prst="rect">
                    <a:avLst/>
                  </a:prstGeom>
                  <a:noFill/>
                </p:spPr>
                <p:txBody>
                  <a:bodyPr wrap="square" rtlCol="0">
                    <a:spAutoFit/>
                  </a:bodyPr>
                  <a:lstStyle/>
                  <a:p>
                    <a:r>
                      <a:rPr kumimoji="1" lang="en-US" altLang="ja-JP" dirty="0">
                        <a:solidFill>
                          <a:srgbClr val="FF0000"/>
                        </a:solidFill>
                      </a:rPr>
                      <a:t>43</a:t>
                    </a:r>
                    <a:endParaRPr kumimoji="1" lang="ja-JP" altLang="en-US">
                      <a:solidFill>
                        <a:srgbClr val="FF0000"/>
                      </a:solidFill>
                    </a:endParaRPr>
                  </a:p>
                </p:txBody>
              </p:sp>
              <p:cxnSp>
                <p:nvCxnSpPr>
                  <p:cNvPr id="101" name="直線コネクタ 100">
                    <a:extLst>
                      <a:ext uri="{FF2B5EF4-FFF2-40B4-BE49-F238E27FC236}">
                        <a16:creationId xmlns:a16="http://schemas.microsoft.com/office/drawing/2014/main" id="{C45D39B0-359B-237B-B084-BA4A22AEF3CC}"/>
                      </a:ext>
                    </a:extLst>
                  </p:cNvPr>
                  <p:cNvCxnSpPr>
                    <a:cxnSpLocks/>
                  </p:cNvCxnSpPr>
                  <p:nvPr/>
                </p:nvCxnSpPr>
                <p:spPr>
                  <a:xfrm>
                    <a:off x="2196103" y="1989738"/>
                    <a:ext cx="0" cy="301855"/>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grpSp>
              <p:nvGrpSpPr>
                <p:cNvPr id="102" name="グループ化 101">
                  <a:extLst>
                    <a:ext uri="{FF2B5EF4-FFF2-40B4-BE49-F238E27FC236}">
                      <a16:creationId xmlns:a16="http://schemas.microsoft.com/office/drawing/2014/main" id="{64BA7C2E-0DF1-E96E-8A13-4E468A37B29B}"/>
                    </a:ext>
                  </a:extLst>
                </p:cNvPr>
                <p:cNvGrpSpPr/>
                <p:nvPr/>
              </p:nvGrpSpPr>
              <p:grpSpPr>
                <a:xfrm>
                  <a:off x="9557198" y="1749497"/>
                  <a:ext cx="432374" cy="500006"/>
                  <a:chOff x="1927534" y="2215140"/>
                  <a:chExt cx="605591" cy="700317"/>
                </a:xfrm>
              </p:grpSpPr>
              <p:sp>
                <p:nvSpPr>
                  <p:cNvPr id="103" name="テキスト ボックス 102">
                    <a:extLst>
                      <a:ext uri="{FF2B5EF4-FFF2-40B4-BE49-F238E27FC236}">
                        <a16:creationId xmlns:a16="http://schemas.microsoft.com/office/drawing/2014/main" id="{02E4DE82-8089-BDCC-142F-A24CB73BBD22}"/>
                      </a:ext>
                    </a:extLst>
                  </p:cNvPr>
                  <p:cNvSpPr txBox="1"/>
                  <p:nvPr/>
                </p:nvSpPr>
                <p:spPr>
                  <a:xfrm>
                    <a:off x="1927534" y="2398166"/>
                    <a:ext cx="605591" cy="517291"/>
                  </a:xfrm>
                  <a:prstGeom prst="rect">
                    <a:avLst/>
                  </a:prstGeom>
                  <a:noFill/>
                </p:spPr>
                <p:txBody>
                  <a:bodyPr wrap="square" rtlCol="0">
                    <a:spAutoFit/>
                  </a:bodyPr>
                  <a:lstStyle/>
                  <a:p>
                    <a:r>
                      <a:rPr kumimoji="1" lang="en-US" altLang="ja-JP" dirty="0">
                        <a:solidFill>
                          <a:srgbClr val="FF0000"/>
                        </a:solidFill>
                      </a:rPr>
                      <a:t>86</a:t>
                    </a:r>
                    <a:endParaRPr kumimoji="1" lang="ja-JP" altLang="en-US">
                      <a:solidFill>
                        <a:srgbClr val="FF0000"/>
                      </a:solidFill>
                    </a:endParaRPr>
                  </a:p>
                </p:txBody>
              </p:sp>
              <p:cxnSp>
                <p:nvCxnSpPr>
                  <p:cNvPr id="104" name="直線コネクタ 103">
                    <a:extLst>
                      <a:ext uri="{FF2B5EF4-FFF2-40B4-BE49-F238E27FC236}">
                        <a16:creationId xmlns:a16="http://schemas.microsoft.com/office/drawing/2014/main" id="{83F95464-7384-EE6B-4F55-D9AAD5D85192}"/>
                      </a:ext>
                    </a:extLst>
                  </p:cNvPr>
                  <p:cNvCxnSpPr>
                    <a:cxnSpLocks/>
                  </p:cNvCxnSpPr>
                  <p:nvPr/>
                </p:nvCxnSpPr>
                <p:spPr>
                  <a:xfrm>
                    <a:off x="2219776" y="2215140"/>
                    <a:ext cx="0" cy="314699"/>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113" name="テキスト ボックス 112">
                  <a:extLst>
                    <a:ext uri="{FF2B5EF4-FFF2-40B4-BE49-F238E27FC236}">
                      <a16:creationId xmlns:a16="http://schemas.microsoft.com/office/drawing/2014/main" id="{59C86305-F2CE-0805-2CF9-B424CD6703F0}"/>
                    </a:ext>
                  </a:extLst>
                </p:cNvPr>
                <p:cNvSpPr txBox="1"/>
                <p:nvPr/>
              </p:nvSpPr>
              <p:spPr>
                <a:xfrm>
                  <a:off x="5835420" y="1184246"/>
                  <a:ext cx="1041815" cy="338554"/>
                </a:xfrm>
                <a:prstGeom prst="rect">
                  <a:avLst/>
                </a:prstGeom>
                <a:noFill/>
              </p:spPr>
              <p:txBody>
                <a:bodyPr wrap="square" rtlCol="0">
                  <a:spAutoFit/>
                </a:bodyPr>
                <a:lstStyle/>
                <a:p>
                  <a:r>
                    <a:rPr kumimoji="1" lang="en-US" altLang="ja-JP" sz="1600" dirty="0"/>
                    <a:t>K </a:t>
                  </a:r>
                  <a:r>
                    <a:rPr kumimoji="1" lang="ja-JP" altLang="en-US" sz="1600"/>
                    <a:t>バンド</a:t>
                  </a:r>
                </a:p>
              </p:txBody>
            </p:sp>
            <p:sp>
              <p:nvSpPr>
                <p:cNvPr id="114" name="テキスト ボックス 113">
                  <a:extLst>
                    <a:ext uri="{FF2B5EF4-FFF2-40B4-BE49-F238E27FC236}">
                      <a16:creationId xmlns:a16="http://schemas.microsoft.com/office/drawing/2014/main" id="{C7B573DF-6B47-6BAC-A7F4-B9297D19055E}"/>
                    </a:ext>
                  </a:extLst>
                </p:cNvPr>
                <p:cNvSpPr txBox="1"/>
                <p:nvPr/>
              </p:nvSpPr>
              <p:spPr>
                <a:xfrm>
                  <a:off x="7145357" y="1183474"/>
                  <a:ext cx="1023855" cy="338554"/>
                </a:xfrm>
                <a:prstGeom prst="rect">
                  <a:avLst/>
                </a:prstGeom>
                <a:noFill/>
              </p:spPr>
              <p:txBody>
                <a:bodyPr wrap="square" rtlCol="0">
                  <a:spAutoFit/>
                </a:bodyPr>
                <a:lstStyle/>
                <a:p>
                  <a:r>
                    <a:rPr kumimoji="1" lang="en-US" altLang="ja-JP" sz="1600" dirty="0"/>
                    <a:t>Q </a:t>
                  </a:r>
                  <a:r>
                    <a:rPr kumimoji="1" lang="ja-JP" altLang="en-US" sz="1600"/>
                    <a:t>バンド</a:t>
                  </a:r>
                </a:p>
              </p:txBody>
            </p:sp>
            <p:sp>
              <p:nvSpPr>
                <p:cNvPr id="115" name="テキスト ボックス 114">
                  <a:extLst>
                    <a:ext uri="{FF2B5EF4-FFF2-40B4-BE49-F238E27FC236}">
                      <a16:creationId xmlns:a16="http://schemas.microsoft.com/office/drawing/2014/main" id="{D751313C-015D-A503-0E8E-B5F620571903}"/>
                    </a:ext>
                  </a:extLst>
                </p:cNvPr>
                <p:cNvSpPr txBox="1"/>
                <p:nvPr/>
              </p:nvSpPr>
              <p:spPr>
                <a:xfrm>
                  <a:off x="9582899" y="1161784"/>
                  <a:ext cx="1125158" cy="338554"/>
                </a:xfrm>
                <a:prstGeom prst="rect">
                  <a:avLst/>
                </a:prstGeom>
                <a:noFill/>
              </p:spPr>
              <p:txBody>
                <a:bodyPr wrap="square" rtlCol="0">
                  <a:spAutoFit/>
                </a:bodyPr>
                <a:lstStyle/>
                <a:p>
                  <a:r>
                    <a:rPr kumimoji="1" lang="en-US" altLang="ja-JP" sz="1600" dirty="0"/>
                    <a:t>W </a:t>
                  </a:r>
                  <a:r>
                    <a:rPr kumimoji="1" lang="ja-JP" altLang="en-US" sz="1600"/>
                    <a:t>バンド</a:t>
                  </a:r>
                </a:p>
              </p:txBody>
            </p:sp>
            <p:cxnSp>
              <p:nvCxnSpPr>
                <p:cNvPr id="123" name="直線コネクタ 122">
                  <a:extLst>
                    <a:ext uri="{FF2B5EF4-FFF2-40B4-BE49-F238E27FC236}">
                      <a16:creationId xmlns:a16="http://schemas.microsoft.com/office/drawing/2014/main" id="{8D72884C-F13A-3899-65F1-9AE9F34DC28D}"/>
                    </a:ext>
                  </a:extLst>
                </p:cNvPr>
                <p:cNvCxnSpPr>
                  <a:cxnSpLocks/>
                </p:cNvCxnSpPr>
                <p:nvPr/>
              </p:nvCxnSpPr>
              <p:spPr>
                <a:xfrm>
                  <a:off x="7134189" y="1744791"/>
                  <a:ext cx="0" cy="224686"/>
                </a:xfrm>
                <a:prstGeom prst="line">
                  <a:avLst/>
                </a:prstGeom>
              </p:spPr>
              <p:style>
                <a:lnRef idx="3">
                  <a:schemeClr val="dk1"/>
                </a:lnRef>
                <a:fillRef idx="0">
                  <a:schemeClr val="dk1"/>
                </a:fillRef>
                <a:effectRef idx="2">
                  <a:schemeClr val="dk1"/>
                </a:effectRef>
                <a:fontRef idx="minor">
                  <a:schemeClr val="tx1"/>
                </a:fontRef>
              </p:style>
            </p:cxnSp>
            <p:cxnSp>
              <p:nvCxnSpPr>
                <p:cNvPr id="125" name="直線コネクタ 124">
                  <a:extLst>
                    <a:ext uri="{FF2B5EF4-FFF2-40B4-BE49-F238E27FC236}">
                      <a16:creationId xmlns:a16="http://schemas.microsoft.com/office/drawing/2014/main" id="{BD3D9630-DED9-8D1F-A8CC-D5F1DF4F06A0}"/>
                    </a:ext>
                  </a:extLst>
                </p:cNvPr>
                <p:cNvCxnSpPr>
                  <a:cxnSpLocks/>
                </p:cNvCxnSpPr>
                <p:nvPr/>
              </p:nvCxnSpPr>
              <p:spPr>
                <a:xfrm>
                  <a:off x="8024033" y="1738833"/>
                  <a:ext cx="0" cy="224686"/>
                </a:xfrm>
                <a:prstGeom prst="line">
                  <a:avLst/>
                </a:prstGeom>
              </p:spPr>
              <p:style>
                <a:lnRef idx="3">
                  <a:schemeClr val="dk1"/>
                </a:lnRef>
                <a:fillRef idx="0">
                  <a:schemeClr val="dk1"/>
                </a:fillRef>
                <a:effectRef idx="2">
                  <a:schemeClr val="dk1"/>
                </a:effectRef>
                <a:fontRef idx="minor">
                  <a:schemeClr val="tx1"/>
                </a:fontRef>
              </p:style>
            </p:cxnSp>
            <p:cxnSp>
              <p:nvCxnSpPr>
                <p:cNvPr id="128" name="直線コネクタ 127">
                  <a:extLst>
                    <a:ext uri="{FF2B5EF4-FFF2-40B4-BE49-F238E27FC236}">
                      <a16:creationId xmlns:a16="http://schemas.microsoft.com/office/drawing/2014/main" id="{C9CFB5BA-7DFB-5527-42AE-B8B076A0A8BA}"/>
                    </a:ext>
                  </a:extLst>
                </p:cNvPr>
                <p:cNvCxnSpPr>
                  <a:cxnSpLocks/>
                </p:cNvCxnSpPr>
                <p:nvPr/>
              </p:nvCxnSpPr>
              <p:spPr>
                <a:xfrm>
                  <a:off x="10779836" y="1752429"/>
                  <a:ext cx="0" cy="224686"/>
                </a:xfrm>
                <a:prstGeom prst="line">
                  <a:avLst/>
                </a:prstGeom>
              </p:spPr>
              <p:style>
                <a:lnRef idx="3">
                  <a:schemeClr val="dk1"/>
                </a:lnRef>
                <a:fillRef idx="0">
                  <a:schemeClr val="dk1"/>
                </a:fillRef>
                <a:effectRef idx="2">
                  <a:schemeClr val="dk1"/>
                </a:effectRef>
                <a:fontRef idx="minor">
                  <a:schemeClr val="tx1"/>
                </a:fontRef>
              </p:style>
            </p:cxnSp>
          </p:grpSp>
        </p:grpSp>
      </p:grpSp>
      <p:sp>
        <p:nvSpPr>
          <p:cNvPr id="132" name="角丸四角形 131">
            <a:extLst>
              <a:ext uri="{FF2B5EF4-FFF2-40B4-BE49-F238E27FC236}">
                <a16:creationId xmlns:a16="http://schemas.microsoft.com/office/drawing/2014/main" id="{73FFA391-EC2B-EDC1-645B-1112EAB2A4EB}"/>
              </a:ext>
            </a:extLst>
          </p:cNvPr>
          <p:cNvSpPr/>
          <p:nvPr/>
        </p:nvSpPr>
        <p:spPr>
          <a:xfrm>
            <a:off x="407780" y="4718935"/>
            <a:ext cx="9065361" cy="1616605"/>
          </a:xfrm>
          <a:prstGeom prst="roundRect">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400">
                <a:ln>
                  <a:solidFill>
                    <a:sysClr val="windowText" lastClr="000000"/>
                  </a:solidFill>
                </a:ln>
                <a:solidFill>
                  <a:schemeClr val="tx1"/>
                </a:solidFill>
                <a:uFill>
                  <a:solidFill>
                    <a:srgbClr val="FFC000"/>
                  </a:solidFill>
                </a:uFill>
                <a:latin typeface="+mn-ea"/>
              </a:rPr>
              <a:t>・</a:t>
            </a:r>
            <a:r>
              <a:rPr lang="ja-JP" altLang="en-US" sz="2400">
                <a:ln>
                  <a:solidFill>
                    <a:sysClr val="windowText" lastClr="000000"/>
                  </a:solidFill>
                </a:ln>
                <a:solidFill>
                  <a:schemeClr val="tx1"/>
                </a:solidFill>
                <a:uFill>
                  <a:solidFill>
                    <a:srgbClr val="FF0000"/>
                  </a:solidFill>
                </a:uFill>
                <a:latin typeface="+mn-ea"/>
              </a:rPr>
              <a:t>反射鏡やフィルターの位置を固定</a:t>
            </a:r>
            <a:endParaRPr lang="en-US" altLang="ja-JP" sz="2400" dirty="0">
              <a:ln>
                <a:solidFill>
                  <a:sysClr val="windowText" lastClr="000000"/>
                </a:solidFill>
              </a:ln>
              <a:solidFill>
                <a:schemeClr val="tx1"/>
              </a:solidFill>
              <a:uFill>
                <a:solidFill>
                  <a:srgbClr val="FF0000"/>
                </a:solidFill>
              </a:uFill>
              <a:latin typeface="+mn-ea"/>
            </a:endParaRPr>
          </a:p>
          <a:p>
            <a:pPr>
              <a:lnSpc>
                <a:spcPct val="150000"/>
              </a:lnSpc>
            </a:pPr>
            <a:r>
              <a:rPr lang="ja-JP" altLang="en-US" sz="2400">
                <a:ln>
                  <a:solidFill>
                    <a:sysClr val="windowText" lastClr="000000"/>
                  </a:solidFill>
                </a:ln>
                <a:solidFill>
                  <a:schemeClr val="tx1"/>
                </a:solidFill>
                <a:uFill>
                  <a:solidFill>
                    <a:srgbClr val="FF0000"/>
                  </a:solidFill>
                </a:uFill>
                <a:latin typeface="+mn-ea"/>
              </a:rPr>
              <a:t>・スペースの狭い</a:t>
            </a:r>
            <a:r>
              <a:rPr lang="en-US" altLang="ja-JP" sz="2400" dirty="0">
                <a:ln>
                  <a:solidFill>
                    <a:sysClr val="windowText" lastClr="000000"/>
                  </a:solidFill>
                </a:ln>
                <a:solidFill>
                  <a:schemeClr val="tx1"/>
                </a:solidFill>
                <a:uFill>
                  <a:solidFill>
                    <a:srgbClr val="FF0000"/>
                  </a:solidFill>
                </a:uFill>
                <a:latin typeface="+mn-ea"/>
              </a:rPr>
              <a:t>W </a:t>
            </a:r>
            <a:r>
              <a:rPr lang="ja-JP" altLang="en-US" sz="2400">
                <a:ln>
                  <a:solidFill>
                    <a:sysClr val="windowText" lastClr="000000"/>
                  </a:solidFill>
                </a:ln>
                <a:solidFill>
                  <a:schemeClr val="tx1"/>
                </a:solidFill>
                <a:uFill>
                  <a:solidFill>
                    <a:srgbClr val="FF0000"/>
                  </a:solidFill>
                </a:uFill>
                <a:latin typeface="+mn-ea"/>
              </a:rPr>
              <a:t>バンド</a:t>
            </a:r>
            <a:r>
              <a:rPr lang="en-US" altLang="ja-JP" sz="2400" dirty="0">
                <a:ln>
                  <a:solidFill>
                    <a:sysClr val="windowText" lastClr="000000"/>
                  </a:solidFill>
                </a:ln>
                <a:solidFill>
                  <a:schemeClr val="tx1"/>
                </a:solidFill>
                <a:uFill>
                  <a:solidFill>
                    <a:srgbClr val="FF0000"/>
                  </a:solidFill>
                </a:uFill>
                <a:latin typeface="+mn-ea"/>
              </a:rPr>
              <a:t> </a:t>
            </a:r>
            <a:r>
              <a:rPr lang="ja-JP" altLang="en-US" sz="2400">
                <a:ln>
                  <a:solidFill>
                    <a:sysClr val="windowText" lastClr="000000"/>
                  </a:solidFill>
                </a:ln>
                <a:solidFill>
                  <a:schemeClr val="tx1"/>
                </a:solidFill>
                <a:uFill>
                  <a:solidFill>
                    <a:srgbClr val="FF0000"/>
                  </a:solidFill>
                </a:uFill>
                <a:latin typeface="+mn-ea"/>
              </a:rPr>
              <a:t>の反射鏡の</a:t>
            </a:r>
            <a:r>
              <a:rPr lang="ja-JP" altLang="en-US" sz="2400">
                <a:ln>
                  <a:solidFill>
                    <a:sysClr val="windowText" lastClr="000000"/>
                  </a:solidFill>
                </a:ln>
                <a:solidFill>
                  <a:schemeClr val="tx1"/>
                </a:solidFill>
                <a:uFill>
                  <a:solidFill>
                    <a:srgbClr val="FFC000"/>
                  </a:solidFill>
                </a:uFill>
                <a:latin typeface="+mn-ea"/>
              </a:rPr>
              <a:t>エッジテーパ</a:t>
            </a:r>
            <a:r>
              <a:rPr lang="ja-JP" altLang="en-US" sz="2400">
                <a:ln>
                  <a:solidFill>
                    <a:sysClr val="windowText" lastClr="000000"/>
                  </a:solidFill>
                </a:ln>
                <a:solidFill>
                  <a:schemeClr val="tx1"/>
                </a:solidFill>
                <a:uFill>
                  <a:solidFill>
                    <a:srgbClr val="FF0000"/>
                  </a:solidFill>
                </a:uFill>
                <a:latin typeface="+mn-ea"/>
              </a:rPr>
              <a:t>を変化させ開口能率を高める</a:t>
            </a:r>
            <a:endParaRPr lang="en-US" altLang="ja-JP" sz="2400" dirty="0">
              <a:ln>
                <a:solidFill>
                  <a:sysClr val="windowText" lastClr="000000"/>
                </a:solidFill>
              </a:ln>
              <a:solidFill>
                <a:schemeClr val="tx1"/>
              </a:solidFill>
              <a:latin typeface="+mn-ea"/>
            </a:endParaRPr>
          </a:p>
        </p:txBody>
      </p:sp>
      <p:grpSp>
        <p:nvGrpSpPr>
          <p:cNvPr id="245" name="グループ化 244">
            <a:extLst>
              <a:ext uri="{FF2B5EF4-FFF2-40B4-BE49-F238E27FC236}">
                <a16:creationId xmlns:a16="http://schemas.microsoft.com/office/drawing/2014/main" id="{F6B0C9CD-EC76-7F5C-66F3-93A7B4ECC519}"/>
              </a:ext>
            </a:extLst>
          </p:cNvPr>
          <p:cNvGrpSpPr/>
          <p:nvPr/>
        </p:nvGrpSpPr>
        <p:grpSpPr>
          <a:xfrm>
            <a:off x="8971556" y="2986210"/>
            <a:ext cx="3380756" cy="3203865"/>
            <a:chOff x="8971556" y="2986210"/>
            <a:chExt cx="3380756" cy="3203865"/>
          </a:xfrm>
        </p:grpSpPr>
        <p:sp>
          <p:nvSpPr>
            <p:cNvPr id="180" name="テキスト ボックス 179">
              <a:extLst>
                <a:ext uri="{FF2B5EF4-FFF2-40B4-BE49-F238E27FC236}">
                  <a16:creationId xmlns:a16="http://schemas.microsoft.com/office/drawing/2014/main" id="{F23630E5-80BF-EF17-6195-C1019C9EFF24}"/>
                </a:ext>
              </a:extLst>
            </p:cNvPr>
            <p:cNvSpPr txBox="1"/>
            <p:nvPr/>
          </p:nvSpPr>
          <p:spPr>
            <a:xfrm>
              <a:off x="11816225" y="5141696"/>
              <a:ext cx="375775" cy="369332"/>
            </a:xfrm>
            <a:prstGeom prst="rect">
              <a:avLst/>
            </a:prstGeom>
            <a:noFill/>
          </p:spPr>
          <p:txBody>
            <a:bodyPr wrap="square" rtlCol="0">
              <a:spAutoFit/>
            </a:bodyPr>
            <a:lstStyle/>
            <a:p>
              <a:r>
                <a:rPr kumimoji="1" lang="en-US" altLang="ja-JP" dirty="0"/>
                <a:t>r</a:t>
              </a:r>
              <a:endParaRPr kumimoji="1" lang="ja-JP" altLang="en-US"/>
            </a:p>
          </p:txBody>
        </p:sp>
        <p:grpSp>
          <p:nvGrpSpPr>
            <p:cNvPr id="185" name="グループ化 184">
              <a:extLst>
                <a:ext uri="{FF2B5EF4-FFF2-40B4-BE49-F238E27FC236}">
                  <a16:creationId xmlns:a16="http://schemas.microsoft.com/office/drawing/2014/main" id="{BD2961D5-C304-2BDB-837E-E5736394D4CD}"/>
                </a:ext>
              </a:extLst>
            </p:cNvPr>
            <p:cNvGrpSpPr/>
            <p:nvPr/>
          </p:nvGrpSpPr>
          <p:grpSpPr>
            <a:xfrm>
              <a:off x="8971556" y="2986210"/>
              <a:ext cx="3380756" cy="3203865"/>
              <a:chOff x="8971556" y="2986210"/>
              <a:chExt cx="3380756" cy="3203865"/>
            </a:xfrm>
          </p:grpSpPr>
          <p:sp>
            <p:nvSpPr>
              <p:cNvPr id="178" name="テキスト ボックス 177">
                <a:extLst>
                  <a:ext uri="{FF2B5EF4-FFF2-40B4-BE49-F238E27FC236}">
                    <a16:creationId xmlns:a16="http://schemas.microsoft.com/office/drawing/2014/main" id="{56FEED87-56A4-57AB-0A6D-35E7426EC315}"/>
                  </a:ext>
                </a:extLst>
              </p:cNvPr>
              <p:cNvSpPr txBox="1"/>
              <p:nvPr/>
            </p:nvSpPr>
            <p:spPr>
              <a:xfrm>
                <a:off x="9593951" y="2986210"/>
                <a:ext cx="2170186" cy="584775"/>
              </a:xfrm>
              <a:prstGeom prst="rect">
                <a:avLst/>
              </a:prstGeom>
              <a:noFill/>
            </p:spPr>
            <p:txBody>
              <a:bodyPr wrap="square" rtlCol="0">
                <a:spAutoFit/>
              </a:bodyPr>
              <a:lstStyle/>
              <a:p>
                <a:pPr algn="ctr"/>
                <a:r>
                  <a:rPr kumimoji="1" lang="ja-JP" altLang="en-US" sz="1600"/>
                  <a:t>電界強度分布</a:t>
                </a:r>
                <a:endParaRPr kumimoji="1" lang="en-US" altLang="ja-JP" sz="1600" dirty="0"/>
              </a:p>
              <a:p>
                <a:pPr algn="ctr"/>
                <a:r>
                  <a:rPr kumimoji="1" lang="en-US" altLang="ja-JP" sz="1600" dirty="0"/>
                  <a:t>E(r)</a:t>
                </a:r>
                <a:endParaRPr kumimoji="1" lang="ja-JP" altLang="en-US" sz="1600"/>
              </a:p>
            </p:txBody>
          </p:sp>
          <p:grpSp>
            <p:nvGrpSpPr>
              <p:cNvPr id="184" name="グループ化 183">
                <a:extLst>
                  <a:ext uri="{FF2B5EF4-FFF2-40B4-BE49-F238E27FC236}">
                    <a16:creationId xmlns:a16="http://schemas.microsoft.com/office/drawing/2014/main" id="{C735B287-4619-70AB-C2AE-3AEE1FFFC00A}"/>
                  </a:ext>
                </a:extLst>
              </p:cNvPr>
              <p:cNvGrpSpPr/>
              <p:nvPr/>
            </p:nvGrpSpPr>
            <p:grpSpPr>
              <a:xfrm>
                <a:off x="9623370" y="3615738"/>
                <a:ext cx="2192855" cy="2574337"/>
                <a:chOff x="9623370" y="3615738"/>
                <a:chExt cx="2192855" cy="2574337"/>
              </a:xfrm>
            </p:grpSpPr>
            <p:grpSp>
              <p:nvGrpSpPr>
                <p:cNvPr id="177" name="グループ化 176">
                  <a:extLst>
                    <a:ext uri="{FF2B5EF4-FFF2-40B4-BE49-F238E27FC236}">
                      <a16:creationId xmlns:a16="http://schemas.microsoft.com/office/drawing/2014/main" id="{C0966676-01B5-DA92-A287-686491FDC74A}"/>
                    </a:ext>
                  </a:extLst>
                </p:cNvPr>
                <p:cNvGrpSpPr>
                  <a:grpSpLocks noChangeAspect="1"/>
                </p:cNvGrpSpPr>
                <p:nvPr/>
              </p:nvGrpSpPr>
              <p:grpSpPr>
                <a:xfrm>
                  <a:off x="9623370" y="3615738"/>
                  <a:ext cx="2192855" cy="1876890"/>
                  <a:chOff x="10062409" y="3761878"/>
                  <a:chExt cx="1826392" cy="1563230"/>
                </a:xfrm>
              </p:grpSpPr>
              <p:pic>
                <p:nvPicPr>
                  <p:cNvPr id="135" name="図 134" descr="ダイアグラム&#10;&#10;自動的に生成された説明">
                    <a:extLst>
                      <a:ext uri="{FF2B5EF4-FFF2-40B4-BE49-F238E27FC236}">
                        <a16:creationId xmlns:a16="http://schemas.microsoft.com/office/drawing/2014/main" id="{97C1ACFB-0692-B0CD-C235-0CA63EC2FF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7717" y="3881637"/>
                    <a:ext cx="1811084" cy="1167357"/>
                  </a:xfrm>
                  <a:prstGeom prst="rect">
                    <a:avLst/>
                  </a:prstGeom>
                </p:spPr>
              </p:pic>
              <p:cxnSp>
                <p:nvCxnSpPr>
                  <p:cNvPr id="137" name="直線矢印コネクタ 136">
                    <a:extLst>
                      <a:ext uri="{FF2B5EF4-FFF2-40B4-BE49-F238E27FC236}">
                        <a16:creationId xmlns:a16="http://schemas.microsoft.com/office/drawing/2014/main" id="{0EBC7F55-05A6-CD9D-226F-9EDAB968ECA8}"/>
                      </a:ext>
                    </a:extLst>
                  </p:cNvPr>
                  <p:cNvCxnSpPr>
                    <a:cxnSpLocks/>
                  </p:cNvCxnSpPr>
                  <p:nvPr/>
                </p:nvCxnSpPr>
                <p:spPr>
                  <a:xfrm>
                    <a:off x="10062409" y="5172474"/>
                    <a:ext cx="182639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9" name="直線矢印コネクタ 138">
                    <a:extLst>
                      <a:ext uri="{FF2B5EF4-FFF2-40B4-BE49-F238E27FC236}">
                        <a16:creationId xmlns:a16="http://schemas.microsoft.com/office/drawing/2014/main" id="{627DECF3-9535-9BF7-CDC7-411B1D392F27}"/>
                      </a:ext>
                    </a:extLst>
                  </p:cNvPr>
                  <p:cNvCxnSpPr>
                    <a:cxnSpLocks/>
                  </p:cNvCxnSpPr>
                  <p:nvPr/>
                </p:nvCxnSpPr>
                <p:spPr>
                  <a:xfrm flipV="1">
                    <a:off x="10935504" y="3761878"/>
                    <a:ext cx="0" cy="156323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3" name="直線コネクタ 142">
                    <a:extLst>
                      <a:ext uri="{FF2B5EF4-FFF2-40B4-BE49-F238E27FC236}">
                        <a16:creationId xmlns:a16="http://schemas.microsoft.com/office/drawing/2014/main" id="{6D9AEE73-027A-721C-4191-9F27A888C298}"/>
                      </a:ext>
                    </a:extLst>
                  </p:cNvPr>
                  <p:cNvCxnSpPr>
                    <a:cxnSpLocks/>
                  </p:cNvCxnSpPr>
                  <p:nvPr/>
                </p:nvCxnSpPr>
                <p:spPr>
                  <a:xfrm>
                    <a:off x="10721642" y="4233803"/>
                    <a:ext cx="432061" cy="0"/>
                  </a:xfrm>
                  <a:prstGeom prst="line">
                    <a:avLst/>
                  </a:prstGeom>
                  <a:ln w="25400"/>
                </p:spPr>
                <p:style>
                  <a:lnRef idx="3">
                    <a:schemeClr val="accent1"/>
                  </a:lnRef>
                  <a:fillRef idx="0">
                    <a:schemeClr val="accent1"/>
                  </a:fillRef>
                  <a:effectRef idx="2">
                    <a:schemeClr val="accent1"/>
                  </a:effectRef>
                  <a:fontRef idx="minor">
                    <a:schemeClr val="tx1"/>
                  </a:fontRef>
                </p:style>
              </p:cxnSp>
              <p:cxnSp>
                <p:nvCxnSpPr>
                  <p:cNvPr id="147" name="直線コネクタ 146">
                    <a:extLst>
                      <a:ext uri="{FF2B5EF4-FFF2-40B4-BE49-F238E27FC236}">
                        <a16:creationId xmlns:a16="http://schemas.microsoft.com/office/drawing/2014/main" id="{FFE9981A-A64B-A3B5-38FB-54DB23BC8C7E}"/>
                      </a:ext>
                    </a:extLst>
                  </p:cNvPr>
                  <p:cNvCxnSpPr>
                    <a:cxnSpLocks/>
                  </p:cNvCxnSpPr>
                  <p:nvPr/>
                </p:nvCxnSpPr>
                <p:spPr>
                  <a:xfrm>
                    <a:off x="10612464" y="4494542"/>
                    <a:ext cx="658397"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150" name="直線矢印コネクタ 149">
                    <a:extLst>
                      <a:ext uri="{FF2B5EF4-FFF2-40B4-BE49-F238E27FC236}">
                        <a16:creationId xmlns:a16="http://schemas.microsoft.com/office/drawing/2014/main" id="{6C598AFC-0254-74B5-788F-A2DA797794F5}"/>
                      </a:ext>
                    </a:extLst>
                  </p:cNvPr>
                  <p:cNvCxnSpPr>
                    <a:cxnSpLocks/>
                  </p:cNvCxnSpPr>
                  <p:nvPr/>
                </p:nvCxnSpPr>
                <p:spPr>
                  <a:xfrm>
                    <a:off x="11201942" y="3940444"/>
                    <a:ext cx="0" cy="29335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55" name="直線矢印コネクタ 154">
                    <a:extLst>
                      <a:ext uri="{FF2B5EF4-FFF2-40B4-BE49-F238E27FC236}">
                        <a16:creationId xmlns:a16="http://schemas.microsoft.com/office/drawing/2014/main" id="{FA47C856-6B06-D30D-9A42-6D5B6FC32F61}"/>
                      </a:ext>
                    </a:extLst>
                  </p:cNvPr>
                  <p:cNvCxnSpPr>
                    <a:cxnSpLocks/>
                  </p:cNvCxnSpPr>
                  <p:nvPr/>
                </p:nvCxnSpPr>
                <p:spPr>
                  <a:xfrm flipH="1">
                    <a:off x="10556824" y="3940444"/>
                    <a:ext cx="7401" cy="568974"/>
                  </a:xfrm>
                  <a:prstGeom prst="straightConnector1">
                    <a:avLst/>
                  </a:prstGeom>
                  <a:ln>
                    <a:headEnd type="triangle"/>
                    <a:tailEnd type="triangle"/>
                  </a:ln>
                </p:spPr>
                <p:style>
                  <a:lnRef idx="2">
                    <a:schemeClr val="accent2"/>
                  </a:lnRef>
                  <a:fillRef idx="0">
                    <a:schemeClr val="accent2"/>
                  </a:fillRef>
                  <a:effectRef idx="1">
                    <a:schemeClr val="accent2"/>
                  </a:effectRef>
                  <a:fontRef idx="minor">
                    <a:schemeClr val="tx1"/>
                  </a:fontRef>
                </p:style>
              </p:cxnSp>
            </p:grpSp>
            <p:sp>
              <p:nvSpPr>
                <p:cNvPr id="181" name="テキスト ボックス 180">
                  <a:extLst>
                    <a:ext uri="{FF2B5EF4-FFF2-40B4-BE49-F238E27FC236}">
                      <a16:creationId xmlns:a16="http://schemas.microsoft.com/office/drawing/2014/main" id="{F87E9ECA-354E-3865-0837-591557C318A1}"/>
                    </a:ext>
                  </a:extLst>
                </p:cNvPr>
                <p:cNvSpPr txBox="1"/>
                <p:nvPr/>
              </p:nvSpPr>
              <p:spPr>
                <a:xfrm>
                  <a:off x="10414877" y="5258252"/>
                  <a:ext cx="507929" cy="338554"/>
                </a:xfrm>
                <a:prstGeom prst="rect">
                  <a:avLst/>
                </a:prstGeom>
                <a:noFill/>
              </p:spPr>
              <p:txBody>
                <a:bodyPr wrap="square" rtlCol="0">
                  <a:spAutoFit/>
                </a:bodyPr>
                <a:lstStyle/>
                <a:p>
                  <a:r>
                    <a:rPr kumimoji="1" lang="en-US" altLang="ja-JP" sz="1600" dirty="0"/>
                    <a:t>0</a:t>
                  </a:r>
                  <a:endParaRPr kumimoji="1" lang="ja-JP" altLang="en-US" sz="1600"/>
                </a:p>
              </p:txBody>
            </p:sp>
            <p:sp>
              <p:nvSpPr>
                <p:cNvPr id="182" name="テキスト ボックス 181">
                  <a:extLst>
                    <a:ext uri="{FF2B5EF4-FFF2-40B4-BE49-F238E27FC236}">
                      <a16:creationId xmlns:a16="http://schemas.microsoft.com/office/drawing/2014/main" id="{3E5CD123-D361-4073-98BF-CEB1EBF75713}"/>
                    </a:ext>
                  </a:extLst>
                </p:cNvPr>
                <p:cNvSpPr txBox="1"/>
                <p:nvPr/>
              </p:nvSpPr>
              <p:spPr>
                <a:xfrm>
                  <a:off x="9791147" y="5543744"/>
                  <a:ext cx="1893737" cy="646331"/>
                </a:xfrm>
                <a:prstGeom prst="rect">
                  <a:avLst/>
                </a:prstGeom>
                <a:noFill/>
              </p:spPr>
              <p:txBody>
                <a:bodyPr wrap="square" rtlCol="0">
                  <a:spAutoFit/>
                </a:bodyPr>
                <a:lstStyle/>
                <a:p>
                  <a:pPr algn="ctr"/>
                  <a:r>
                    <a:rPr lang="ja-JP" altLang="en-US"/>
                    <a:t>エッジテーパと反射鏡の大きさ</a:t>
                  </a:r>
                  <a:endParaRPr lang="ja-JP" altLang="en-US" dirty="0"/>
                </a:p>
              </p:txBody>
            </p:sp>
          </p:grpSp>
          <p:sp>
            <p:nvSpPr>
              <p:cNvPr id="157" name="テキスト ボックス 156">
                <a:extLst>
                  <a:ext uri="{FF2B5EF4-FFF2-40B4-BE49-F238E27FC236}">
                    <a16:creationId xmlns:a16="http://schemas.microsoft.com/office/drawing/2014/main" id="{0E62F6AE-C1DB-DBBA-7F1D-9052E23C8DFF}"/>
                  </a:ext>
                </a:extLst>
              </p:cNvPr>
              <p:cNvSpPr txBox="1"/>
              <p:nvPr/>
            </p:nvSpPr>
            <p:spPr>
              <a:xfrm>
                <a:off x="8971556" y="3582944"/>
                <a:ext cx="1594136" cy="584775"/>
              </a:xfrm>
              <a:prstGeom prst="rect">
                <a:avLst/>
              </a:prstGeom>
              <a:noFill/>
            </p:spPr>
            <p:txBody>
              <a:bodyPr wrap="square" rtlCol="0">
                <a:spAutoFit/>
              </a:bodyPr>
              <a:lstStyle/>
              <a:p>
                <a:pPr algn="ctr"/>
                <a:r>
                  <a:rPr kumimoji="1" lang="ja-JP" altLang="en-US" sz="1600"/>
                  <a:t>エッジテーパ</a:t>
                </a:r>
                <a:endParaRPr kumimoji="1" lang="en-US" altLang="ja-JP" sz="1600" dirty="0"/>
              </a:p>
              <a:p>
                <a:pPr algn="ctr"/>
                <a:r>
                  <a:rPr kumimoji="1" lang="en-US" altLang="ja-JP" sz="1600" dirty="0"/>
                  <a:t>–30dB</a:t>
                </a:r>
                <a:endParaRPr kumimoji="1" lang="ja-JP" altLang="en-US" sz="1600"/>
              </a:p>
            </p:txBody>
          </p:sp>
          <p:sp>
            <p:nvSpPr>
              <p:cNvPr id="156" name="テキスト ボックス 155">
                <a:extLst>
                  <a:ext uri="{FF2B5EF4-FFF2-40B4-BE49-F238E27FC236}">
                    <a16:creationId xmlns:a16="http://schemas.microsoft.com/office/drawing/2014/main" id="{86FD7372-C770-8C18-B69B-ADB7E960D1B8}"/>
                  </a:ext>
                </a:extLst>
              </p:cNvPr>
              <p:cNvSpPr txBox="1"/>
              <p:nvPr/>
            </p:nvSpPr>
            <p:spPr>
              <a:xfrm>
                <a:off x="10758176" y="3523977"/>
                <a:ext cx="1594136" cy="584775"/>
              </a:xfrm>
              <a:prstGeom prst="rect">
                <a:avLst/>
              </a:prstGeom>
              <a:noFill/>
            </p:spPr>
            <p:txBody>
              <a:bodyPr wrap="square" rtlCol="0">
                <a:spAutoFit/>
              </a:bodyPr>
              <a:lstStyle/>
              <a:p>
                <a:pPr algn="ctr"/>
                <a:r>
                  <a:rPr kumimoji="1" lang="ja-JP" altLang="en-US" sz="1600"/>
                  <a:t>エッジテーパ</a:t>
                </a:r>
                <a:endParaRPr kumimoji="1" lang="en-US" altLang="ja-JP" sz="1600" dirty="0"/>
              </a:p>
              <a:p>
                <a:pPr algn="ctr"/>
                <a:r>
                  <a:rPr kumimoji="1" lang="en-US" altLang="ja-JP" sz="1600" dirty="0"/>
                  <a:t>–20dB</a:t>
                </a:r>
                <a:endParaRPr kumimoji="1" lang="ja-JP" altLang="en-US" sz="1600"/>
              </a:p>
            </p:txBody>
          </p:sp>
        </p:grpSp>
      </p:grpSp>
      <p:graphicFrame>
        <p:nvGraphicFramePr>
          <p:cNvPr id="186" name="表 185">
            <a:extLst>
              <a:ext uri="{FF2B5EF4-FFF2-40B4-BE49-F238E27FC236}">
                <a16:creationId xmlns:a16="http://schemas.microsoft.com/office/drawing/2014/main" id="{192DA6A4-E903-9179-C75E-2A51D1A68320}"/>
              </a:ext>
            </a:extLst>
          </p:cNvPr>
          <p:cNvGraphicFramePr>
            <a:graphicFrameLocks noGrp="1"/>
          </p:cNvGraphicFramePr>
          <p:nvPr>
            <p:extLst>
              <p:ext uri="{D42A27DB-BD31-4B8C-83A1-F6EECF244321}">
                <p14:modId xmlns:p14="http://schemas.microsoft.com/office/powerpoint/2010/main" val="2231821580"/>
              </p:ext>
            </p:extLst>
          </p:nvPr>
        </p:nvGraphicFramePr>
        <p:xfrm>
          <a:off x="-4627217" y="-1745239"/>
          <a:ext cx="4200497" cy="673090"/>
        </p:xfrm>
        <a:graphic>
          <a:graphicData uri="http://schemas.openxmlformats.org/drawingml/2006/table">
            <a:tbl>
              <a:tblPr firstRow="1" bandRow="1">
                <a:tableStyleId>{5C22544A-7EE6-4342-B048-85BDC9FD1C3A}</a:tableStyleId>
              </a:tblPr>
              <a:tblGrid>
                <a:gridCol w="715617">
                  <a:extLst>
                    <a:ext uri="{9D8B030D-6E8A-4147-A177-3AD203B41FA5}">
                      <a16:colId xmlns:a16="http://schemas.microsoft.com/office/drawing/2014/main" val="2029843011"/>
                    </a:ext>
                  </a:extLst>
                </a:gridCol>
                <a:gridCol w="1574800">
                  <a:extLst>
                    <a:ext uri="{9D8B030D-6E8A-4147-A177-3AD203B41FA5}">
                      <a16:colId xmlns:a16="http://schemas.microsoft.com/office/drawing/2014/main" val="1329202582"/>
                    </a:ext>
                  </a:extLst>
                </a:gridCol>
                <a:gridCol w="1178560">
                  <a:extLst>
                    <a:ext uri="{9D8B030D-6E8A-4147-A177-3AD203B41FA5}">
                      <a16:colId xmlns:a16="http://schemas.microsoft.com/office/drawing/2014/main" val="295412453"/>
                    </a:ext>
                  </a:extLst>
                </a:gridCol>
                <a:gridCol w="731520">
                  <a:extLst>
                    <a:ext uri="{9D8B030D-6E8A-4147-A177-3AD203B41FA5}">
                      <a16:colId xmlns:a16="http://schemas.microsoft.com/office/drawing/2014/main" val="69801793"/>
                    </a:ext>
                  </a:extLst>
                </a:gridCol>
              </a:tblGrid>
              <a:tr h="261610">
                <a:tc>
                  <a:txBody>
                    <a:bodyPr/>
                    <a:lstStyle/>
                    <a:p>
                      <a:pPr algn="ctr"/>
                      <a:r>
                        <a:rPr kumimoji="1" lang="ja-JP" altLang="en-US" sz="1050"/>
                        <a:t>周波数</a:t>
                      </a:r>
                      <a:r>
                        <a:rPr kumimoji="1" lang="en-US" altLang="ja-JP" sz="1050" dirty="0"/>
                        <a:t>[GHz]</a:t>
                      </a:r>
                      <a:endParaRPr kumimoji="1" lang="ja-JP" altLang="en-US" sz="1050"/>
                    </a:p>
                  </a:txBody>
                  <a:tcPr/>
                </a:tc>
                <a:tc>
                  <a:txBody>
                    <a:bodyPr/>
                    <a:lstStyle/>
                    <a:p>
                      <a:pPr algn="ctr"/>
                      <a:r>
                        <a:rPr kumimoji="1" lang="ja-JP" altLang="en-US" sz="1050"/>
                        <a:t>副鏡でのエッジテーパ</a:t>
                      </a:r>
                      <a:r>
                        <a:rPr kumimoji="1" lang="en-US" altLang="ja-JP" sz="1050" dirty="0"/>
                        <a:t>[dB]</a:t>
                      </a:r>
                      <a:endParaRPr kumimoji="1" lang="ja-JP" altLang="en-US" sz="1050"/>
                    </a:p>
                  </a:txBody>
                  <a:tcPr/>
                </a:tc>
                <a:tc>
                  <a:txBody>
                    <a:bodyPr/>
                    <a:lstStyle/>
                    <a:p>
                      <a:pPr algn="ctr"/>
                      <a:r>
                        <a:rPr kumimoji="1" lang="ja-JP" altLang="en-US" sz="1050"/>
                        <a:t>ピークゲイン</a:t>
                      </a:r>
                      <a:r>
                        <a:rPr kumimoji="1" lang="en-US" altLang="ja-JP" sz="1050" dirty="0"/>
                        <a:t>[dB]</a:t>
                      </a:r>
                      <a:endParaRPr kumimoji="1" lang="ja-JP" altLang="en-US" sz="1050"/>
                    </a:p>
                  </a:txBody>
                  <a:tcPr/>
                </a:tc>
                <a:tc>
                  <a:txBody>
                    <a:bodyPr/>
                    <a:lstStyle/>
                    <a:p>
                      <a:pPr algn="ctr"/>
                      <a:r>
                        <a:rPr kumimoji="1" lang="ja-JP" altLang="en-US" sz="1050"/>
                        <a:t>開口能率</a:t>
                      </a:r>
                      <a:r>
                        <a:rPr kumimoji="1" lang="en-US" altLang="ja-JP" sz="1050" dirty="0"/>
                        <a:t>[%]</a:t>
                      </a:r>
                      <a:endParaRPr kumimoji="1" lang="ja-JP" altLang="en-US" sz="1050"/>
                    </a:p>
                  </a:txBody>
                  <a:tcPr/>
                </a:tc>
                <a:extLst>
                  <a:ext uri="{0D108BD9-81ED-4DB2-BD59-A6C34878D82A}">
                    <a16:rowId xmlns:a16="http://schemas.microsoft.com/office/drawing/2014/main" val="1458075300"/>
                  </a:ext>
                </a:extLst>
              </a:tr>
              <a:tr h="261610">
                <a:tc>
                  <a:txBody>
                    <a:bodyPr/>
                    <a:lstStyle/>
                    <a:p>
                      <a:pPr algn="ctr"/>
                      <a:r>
                        <a:rPr kumimoji="1" lang="en-US" altLang="ja-JP" sz="1050" dirty="0"/>
                        <a:t>22</a:t>
                      </a:r>
                      <a:endParaRPr kumimoji="1" lang="ja-JP" altLang="en-US" sz="1050"/>
                    </a:p>
                  </a:txBody>
                  <a:tcPr/>
                </a:tc>
                <a:tc>
                  <a:txBody>
                    <a:bodyPr/>
                    <a:lstStyle/>
                    <a:p>
                      <a:pPr algn="ctr"/>
                      <a:r>
                        <a:rPr kumimoji="1" lang="en-US" altLang="ja-JP" sz="1050" dirty="0"/>
                        <a:t>-12</a:t>
                      </a:r>
                      <a:endParaRPr kumimoji="1" lang="ja-JP" altLang="en-US" sz="1050"/>
                    </a:p>
                  </a:txBody>
                  <a:tcPr/>
                </a:tc>
                <a:tc>
                  <a:txBody>
                    <a:bodyPr/>
                    <a:lstStyle/>
                    <a:p>
                      <a:pPr algn="ctr"/>
                      <a:r>
                        <a:rPr kumimoji="1" lang="en-US" altLang="ja-JP" sz="1050" dirty="0"/>
                        <a:t>81.7736</a:t>
                      </a:r>
                      <a:endParaRPr kumimoji="1" lang="ja-JP" altLang="en-US" sz="1050"/>
                    </a:p>
                  </a:txBody>
                  <a:tcPr/>
                </a:tc>
                <a:tc>
                  <a:txBody>
                    <a:bodyPr/>
                    <a:lstStyle/>
                    <a:p>
                      <a:pPr algn="ctr"/>
                      <a:r>
                        <a:rPr kumimoji="1" lang="en-US" altLang="ja-JP" sz="1050" dirty="0"/>
                        <a:t>67.1</a:t>
                      </a:r>
                      <a:endParaRPr kumimoji="1" lang="ja-JP" altLang="en-US" sz="1050"/>
                    </a:p>
                  </a:txBody>
                  <a:tcPr/>
                </a:tc>
                <a:extLst>
                  <a:ext uri="{0D108BD9-81ED-4DB2-BD59-A6C34878D82A}">
                    <a16:rowId xmlns:a16="http://schemas.microsoft.com/office/drawing/2014/main" val="1263040428"/>
                  </a:ext>
                </a:extLst>
              </a:tr>
            </a:tbl>
          </a:graphicData>
        </a:graphic>
      </p:graphicFrame>
      <p:grpSp>
        <p:nvGrpSpPr>
          <p:cNvPr id="229" name="グループ化 228">
            <a:extLst>
              <a:ext uri="{FF2B5EF4-FFF2-40B4-BE49-F238E27FC236}">
                <a16:creationId xmlns:a16="http://schemas.microsoft.com/office/drawing/2014/main" id="{22B1B6B9-5EC1-2712-7365-281EDBDF01F9}"/>
              </a:ext>
            </a:extLst>
          </p:cNvPr>
          <p:cNvGrpSpPr/>
          <p:nvPr/>
        </p:nvGrpSpPr>
        <p:grpSpPr>
          <a:xfrm>
            <a:off x="12987573" y="-1476427"/>
            <a:ext cx="6680941" cy="2158835"/>
            <a:chOff x="12987573" y="-1476427"/>
            <a:chExt cx="6680941" cy="2158835"/>
          </a:xfrm>
        </p:grpSpPr>
        <p:grpSp>
          <p:nvGrpSpPr>
            <p:cNvPr id="187" name="グループ化 186">
              <a:extLst>
                <a:ext uri="{FF2B5EF4-FFF2-40B4-BE49-F238E27FC236}">
                  <a16:creationId xmlns:a16="http://schemas.microsoft.com/office/drawing/2014/main" id="{B1F86092-38D9-518B-D3F2-536342326A35}"/>
                </a:ext>
              </a:extLst>
            </p:cNvPr>
            <p:cNvGrpSpPr/>
            <p:nvPr/>
          </p:nvGrpSpPr>
          <p:grpSpPr>
            <a:xfrm>
              <a:off x="13083274" y="-844062"/>
              <a:ext cx="6585240" cy="1526470"/>
              <a:chOff x="5711188" y="1005626"/>
              <a:chExt cx="6585240" cy="1526470"/>
            </a:xfrm>
          </p:grpSpPr>
          <p:cxnSp>
            <p:nvCxnSpPr>
              <p:cNvPr id="188" name="直線コネクタ 187">
                <a:extLst>
                  <a:ext uri="{FF2B5EF4-FFF2-40B4-BE49-F238E27FC236}">
                    <a16:creationId xmlns:a16="http://schemas.microsoft.com/office/drawing/2014/main" id="{373000E8-F402-6D22-F2E4-50E1BA88CD5B}"/>
                  </a:ext>
                </a:extLst>
              </p:cNvPr>
              <p:cNvCxnSpPr>
                <a:cxnSpLocks/>
              </p:cNvCxnSpPr>
              <p:nvPr/>
            </p:nvCxnSpPr>
            <p:spPr>
              <a:xfrm>
                <a:off x="9411759" y="1752429"/>
                <a:ext cx="0" cy="224686"/>
              </a:xfrm>
              <a:prstGeom prst="line">
                <a:avLst/>
              </a:prstGeom>
            </p:spPr>
            <p:style>
              <a:lnRef idx="3">
                <a:schemeClr val="dk1"/>
              </a:lnRef>
              <a:fillRef idx="0">
                <a:schemeClr val="dk1"/>
              </a:fillRef>
              <a:effectRef idx="2">
                <a:schemeClr val="dk1"/>
              </a:effectRef>
              <a:fontRef idx="minor">
                <a:schemeClr val="tx1"/>
              </a:fontRef>
            </p:style>
          </p:cxnSp>
          <p:grpSp>
            <p:nvGrpSpPr>
              <p:cNvPr id="189" name="グループ化 188">
                <a:extLst>
                  <a:ext uri="{FF2B5EF4-FFF2-40B4-BE49-F238E27FC236}">
                    <a16:creationId xmlns:a16="http://schemas.microsoft.com/office/drawing/2014/main" id="{0BA21057-560E-A4F2-5127-66686366A540}"/>
                  </a:ext>
                </a:extLst>
              </p:cNvPr>
              <p:cNvGrpSpPr/>
              <p:nvPr/>
            </p:nvGrpSpPr>
            <p:grpSpPr>
              <a:xfrm>
                <a:off x="5711188" y="1005626"/>
                <a:ext cx="6585240" cy="1526470"/>
                <a:chOff x="5711188" y="1005626"/>
                <a:chExt cx="6585240" cy="1526470"/>
              </a:xfrm>
            </p:grpSpPr>
            <p:cxnSp>
              <p:nvCxnSpPr>
                <p:cNvPr id="190" name="直線コネクタ 189">
                  <a:extLst>
                    <a:ext uri="{FF2B5EF4-FFF2-40B4-BE49-F238E27FC236}">
                      <a16:creationId xmlns:a16="http://schemas.microsoft.com/office/drawing/2014/main" id="{82A9984E-E978-EFE0-16B1-3073E3C6DD4A}"/>
                    </a:ext>
                  </a:extLst>
                </p:cNvPr>
                <p:cNvCxnSpPr>
                  <a:cxnSpLocks/>
                </p:cNvCxnSpPr>
                <p:nvPr/>
              </p:nvCxnSpPr>
              <p:spPr>
                <a:xfrm>
                  <a:off x="6581089" y="1738141"/>
                  <a:ext cx="0" cy="224686"/>
                </a:xfrm>
                <a:prstGeom prst="line">
                  <a:avLst/>
                </a:prstGeom>
              </p:spPr>
              <p:style>
                <a:lnRef idx="3">
                  <a:schemeClr val="dk1"/>
                </a:lnRef>
                <a:fillRef idx="0">
                  <a:schemeClr val="dk1"/>
                </a:fillRef>
                <a:effectRef idx="2">
                  <a:schemeClr val="dk1"/>
                </a:effectRef>
                <a:fontRef idx="minor">
                  <a:schemeClr val="tx1"/>
                </a:fontRef>
              </p:style>
            </p:cxnSp>
            <p:grpSp>
              <p:nvGrpSpPr>
                <p:cNvPr id="191" name="グループ化 190">
                  <a:extLst>
                    <a:ext uri="{FF2B5EF4-FFF2-40B4-BE49-F238E27FC236}">
                      <a16:creationId xmlns:a16="http://schemas.microsoft.com/office/drawing/2014/main" id="{3F033A9C-14DB-C6E0-27BA-2C7A4525FCA2}"/>
                    </a:ext>
                  </a:extLst>
                </p:cNvPr>
                <p:cNvGrpSpPr/>
                <p:nvPr/>
              </p:nvGrpSpPr>
              <p:grpSpPr>
                <a:xfrm>
                  <a:off x="5711188" y="1005626"/>
                  <a:ext cx="6585240" cy="1526470"/>
                  <a:chOff x="5679894" y="989182"/>
                  <a:chExt cx="6585240" cy="1526470"/>
                </a:xfrm>
              </p:grpSpPr>
              <p:grpSp>
                <p:nvGrpSpPr>
                  <p:cNvPr id="192" name="グループ化 191">
                    <a:extLst>
                      <a:ext uri="{FF2B5EF4-FFF2-40B4-BE49-F238E27FC236}">
                        <a16:creationId xmlns:a16="http://schemas.microsoft.com/office/drawing/2014/main" id="{0BDB2BC3-9889-00E2-27DE-139B39C7103F}"/>
                      </a:ext>
                    </a:extLst>
                  </p:cNvPr>
                  <p:cNvGrpSpPr/>
                  <p:nvPr/>
                </p:nvGrpSpPr>
                <p:grpSpPr>
                  <a:xfrm>
                    <a:off x="5679894" y="1465554"/>
                    <a:ext cx="6585240" cy="798262"/>
                    <a:chOff x="1402517" y="1871131"/>
                    <a:chExt cx="9223403" cy="1118058"/>
                  </a:xfrm>
                </p:grpSpPr>
                <p:grpSp>
                  <p:nvGrpSpPr>
                    <p:cNvPr id="208" name="グループ化 207">
                      <a:extLst>
                        <a:ext uri="{FF2B5EF4-FFF2-40B4-BE49-F238E27FC236}">
                          <a16:creationId xmlns:a16="http://schemas.microsoft.com/office/drawing/2014/main" id="{ADB38D08-0323-F45E-7F08-D0C8E175EBD6}"/>
                        </a:ext>
                      </a:extLst>
                    </p:cNvPr>
                    <p:cNvGrpSpPr/>
                    <p:nvPr/>
                  </p:nvGrpSpPr>
                  <p:grpSpPr>
                    <a:xfrm>
                      <a:off x="1402517" y="2088267"/>
                      <a:ext cx="9223403" cy="900922"/>
                      <a:chOff x="1402517" y="2088267"/>
                      <a:chExt cx="9223403" cy="900922"/>
                    </a:xfrm>
                  </p:grpSpPr>
                  <p:cxnSp>
                    <p:nvCxnSpPr>
                      <p:cNvPr id="212" name="直線矢印コネクタ 211">
                        <a:extLst>
                          <a:ext uri="{FF2B5EF4-FFF2-40B4-BE49-F238E27FC236}">
                            <a16:creationId xmlns:a16="http://schemas.microsoft.com/office/drawing/2014/main" id="{6412F8CE-0C49-0FC6-9DB8-A2E2E9A05DB8}"/>
                          </a:ext>
                        </a:extLst>
                      </p:cNvPr>
                      <p:cNvCxnSpPr>
                        <a:cxnSpLocks/>
                      </p:cNvCxnSpPr>
                      <p:nvPr/>
                    </p:nvCxnSpPr>
                    <p:spPr>
                      <a:xfrm>
                        <a:off x="1402517" y="2433722"/>
                        <a:ext cx="7762504"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3" name="テキスト ボックス 212">
                        <a:extLst>
                          <a:ext uri="{FF2B5EF4-FFF2-40B4-BE49-F238E27FC236}">
                            <a16:creationId xmlns:a16="http://schemas.microsoft.com/office/drawing/2014/main" id="{34B675FC-328B-BAF9-256D-CAC8052AA2F3}"/>
                          </a:ext>
                        </a:extLst>
                      </p:cNvPr>
                      <p:cNvSpPr txBox="1"/>
                      <p:nvPr/>
                    </p:nvSpPr>
                    <p:spPr>
                      <a:xfrm>
                        <a:off x="9131307" y="2088267"/>
                        <a:ext cx="1494613" cy="369332"/>
                      </a:xfrm>
                      <a:prstGeom prst="rect">
                        <a:avLst/>
                      </a:prstGeom>
                      <a:noFill/>
                    </p:spPr>
                    <p:txBody>
                      <a:bodyPr wrap="square" rtlCol="0">
                        <a:spAutoFit/>
                      </a:bodyPr>
                      <a:lstStyle/>
                      <a:p>
                        <a:r>
                          <a:rPr kumimoji="1" lang="ja-JP" altLang="en-US"/>
                          <a:t>周波数</a:t>
                        </a:r>
                        <a:r>
                          <a:rPr kumimoji="1" lang="en-US" altLang="ja-JP" dirty="0"/>
                          <a:t> [GHz]</a:t>
                        </a:r>
                        <a:endParaRPr kumimoji="1" lang="ja-JP" altLang="en-US"/>
                      </a:p>
                    </p:txBody>
                  </p:sp>
                  <p:grpSp>
                    <p:nvGrpSpPr>
                      <p:cNvPr id="214" name="グループ化 213">
                        <a:extLst>
                          <a:ext uri="{FF2B5EF4-FFF2-40B4-BE49-F238E27FC236}">
                            <a16:creationId xmlns:a16="http://schemas.microsoft.com/office/drawing/2014/main" id="{ED00F681-F4B3-CA4F-21AD-EAB52845E095}"/>
                          </a:ext>
                        </a:extLst>
                      </p:cNvPr>
                      <p:cNvGrpSpPr/>
                      <p:nvPr/>
                    </p:nvGrpSpPr>
                    <p:grpSpPr>
                      <a:xfrm>
                        <a:off x="1478729" y="2262236"/>
                        <a:ext cx="754683" cy="539674"/>
                        <a:chOff x="2182597" y="2248189"/>
                        <a:chExt cx="754683" cy="539674"/>
                      </a:xfrm>
                    </p:grpSpPr>
                    <p:cxnSp>
                      <p:nvCxnSpPr>
                        <p:cNvPr id="220" name="直線コネクタ 219">
                          <a:extLst>
                            <a:ext uri="{FF2B5EF4-FFF2-40B4-BE49-F238E27FC236}">
                              <a16:creationId xmlns:a16="http://schemas.microsoft.com/office/drawing/2014/main" id="{C65894A6-F790-2D1C-8B5E-B947B3CAF0C8}"/>
                            </a:ext>
                          </a:extLst>
                        </p:cNvPr>
                        <p:cNvCxnSpPr>
                          <a:cxnSpLocks/>
                        </p:cNvCxnSpPr>
                        <p:nvPr/>
                      </p:nvCxnSpPr>
                      <p:spPr>
                        <a:xfrm>
                          <a:off x="2516701" y="2248189"/>
                          <a:ext cx="0" cy="314699"/>
                        </a:xfrm>
                        <a:prstGeom prst="line">
                          <a:avLst/>
                        </a:prstGeom>
                      </p:spPr>
                      <p:style>
                        <a:lnRef idx="3">
                          <a:schemeClr val="dk1"/>
                        </a:lnRef>
                        <a:fillRef idx="0">
                          <a:schemeClr val="dk1"/>
                        </a:fillRef>
                        <a:effectRef idx="2">
                          <a:schemeClr val="dk1"/>
                        </a:effectRef>
                        <a:fontRef idx="minor">
                          <a:schemeClr val="tx1"/>
                        </a:fontRef>
                      </p:style>
                    </p:cxnSp>
                    <p:sp>
                      <p:nvSpPr>
                        <p:cNvPr id="221" name="テキスト ボックス 220">
                          <a:extLst>
                            <a:ext uri="{FF2B5EF4-FFF2-40B4-BE49-F238E27FC236}">
                              <a16:creationId xmlns:a16="http://schemas.microsoft.com/office/drawing/2014/main" id="{EF6F50E8-4299-2410-2CFD-25E365154DA9}"/>
                            </a:ext>
                          </a:extLst>
                        </p:cNvPr>
                        <p:cNvSpPr txBox="1"/>
                        <p:nvPr/>
                      </p:nvSpPr>
                      <p:spPr>
                        <a:xfrm>
                          <a:off x="2182597" y="2418531"/>
                          <a:ext cx="754683" cy="369332"/>
                        </a:xfrm>
                        <a:prstGeom prst="rect">
                          <a:avLst/>
                        </a:prstGeom>
                        <a:noFill/>
                      </p:spPr>
                      <p:txBody>
                        <a:bodyPr wrap="square" rtlCol="0">
                          <a:spAutoFit/>
                        </a:bodyPr>
                        <a:lstStyle/>
                        <a:p>
                          <a:r>
                            <a:rPr kumimoji="1" lang="en-US" altLang="ja-JP" dirty="0"/>
                            <a:t>18</a:t>
                          </a:r>
                          <a:endParaRPr kumimoji="1" lang="ja-JP" altLang="en-US"/>
                        </a:p>
                      </p:txBody>
                    </p:sp>
                  </p:grpSp>
                  <p:sp>
                    <p:nvSpPr>
                      <p:cNvPr id="215" name="テキスト ボックス 214">
                        <a:extLst>
                          <a:ext uri="{FF2B5EF4-FFF2-40B4-BE49-F238E27FC236}">
                            <a16:creationId xmlns:a16="http://schemas.microsoft.com/office/drawing/2014/main" id="{4B056D11-AFF0-FFBB-29C2-CBB0B88A19CD}"/>
                          </a:ext>
                        </a:extLst>
                      </p:cNvPr>
                      <p:cNvSpPr txBox="1"/>
                      <p:nvPr/>
                    </p:nvSpPr>
                    <p:spPr>
                      <a:xfrm>
                        <a:off x="2393427" y="2419585"/>
                        <a:ext cx="610321" cy="432998"/>
                      </a:xfrm>
                      <a:prstGeom prst="rect">
                        <a:avLst/>
                      </a:prstGeom>
                      <a:noFill/>
                    </p:spPr>
                    <p:txBody>
                      <a:bodyPr wrap="square" rtlCol="0">
                        <a:spAutoFit/>
                      </a:bodyPr>
                      <a:lstStyle/>
                      <a:p>
                        <a:r>
                          <a:rPr kumimoji="1" lang="en-US" altLang="ja-JP" dirty="0"/>
                          <a:t>26</a:t>
                        </a:r>
                        <a:endParaRPr kumimoji="1" lang="ja-JP" altLang="en-US"/>
                      </a:p>
                    </p:txBody>
                  </p:sp>
                  <p:sp>
                    <p:nvSpPr>
                      <p:cNvPr id="216" name="テキスト ボックス 215">
                        <a:extLst>
                          <a:ext uri="{FF2B5EF4-FFF2-40B4-BE49-F238E27FC236}">
                            <a16:creationId xmlns:a16="http://schemas.microsoft.com/office/drawing/2014/main" id="{1B6BCF08-9BCD-2884-D792-0A0C6566815D}"/>
                          </a:ext>
                        </a:extLst>
                      </p:cNvPr>
                      <p:cNvSpPr txBox="1"/>
                      <p:nvPr/>
                    </p:nvSpPr>
                    <p:spPr>
                      <a:xfrm>
                        <a:off x="3168052" y="2438455"/>
                        <a:ext cx="640837" cy="517229"/>
                      </a:xfrm>
                      <a:prstGeom prst="rect">
                        <a:avLst/>
                      </a:prstGeom>
                      <a:noFill/>
                    </p:spPr>
                    <p:txBody>
                      <a:bodyPr wrap="square" rtlCol="0">
                        <a:spAutoFit/>
                      </a:bodyPr>
                      <a:lstStyle/>
                      <a:p>
                        <a:r>
                          <a:rPr kumimoji="1" lang="en-US" altLang="ja-JP" dirty="0"/>
                          <a:t>33</a:t>
                        </a:r>
                        <a:endParaRPr kumimoji="1" lang="ja-JP" altLang="en-US"/>
                      </a:p>
                    </p:txBody>
                  </p:sp>
                  <p:sp>
                    <p:nvSpPr>
                      <p:cNvPr id="217" name="テキスト ボックス 216">
                        <a:extLst>
                          <a:ext uri="{FF2B5EF4-FFF2-40B4-BE49-F238E27FC236}">
                            <a16:creationId xmlns:a16="http://schemas.microsoft.com/office/drawing/2014/main" id="{9DD6E4FC-C90A-C8CD-25AF-417DE603E9AA}"/>
                          </a:ext>
                        </a:extLst>
                      </p:cNvPr>
                      <p:cNvSpPr txBox="1"/>
                      <p:nvPr/>
                    </p:nvSpPr>
                    <p:spPr>
                      <a:xfrm>
                        <a:off x="4406162" y="2438455"/>
                        <a:ext cx="628594" cy="517292"/>
                      </a:xfrm>
                      <a:prstGeom prst="rect">
                        <a:avLst/>
                      </a:prstGeom>
                      <a:noFill/>
                    </p:spPr>
                    <p:txBody>
                      <a:bodyPr wrap="square" rtlCol="0">
                        <a:spAutoFit/>
                      </a:bodyPr>
                      <a:lstStyle/>
                      <a:p>
                        <a:r>
                          <a:rPr kumimoji="1" lang="en-US" altLang="ja-JP" dirty="0"/>
                          <a:t>50</a:t>
                        </a:r>
                        <a:endParaRPr kumimoji="1" lang="ja-JP" altLang="en-US"/>
                      </a:p>
                    </p:txBody>
                  </p:sp>
                  <p:sp>
                    <p:nvSpPr>
                      <p:cNvPr id="218" name="テキスト ボックス 217">
                        <a:extLst>
                          <a:ext uri="{FF2B5EF4-FFF2-40B4-BE49-F238E27FC236}">
                            <a16:creationId xmlns:a16="http://schemas.microsoft.com/office/drawing/2014/main" id="{971EC8B4-8D15-1167-9E94-DA9C3E9C9696}"/>
                          </a:ext>
                        </a:extLst>
                      </p:cNvPr>
                      <p:cNvSpPr txBox="1"/>
                      <p:nvPr/>
                    </p:nvSpPr>
                    <p:spPr>
                      <a:xfrm>
                        <a:off x="6333414" y="2453185"/>
                        <a:ext cx="592040" cy="536004"/>
                      </a:xfrm>
                      <a:prstGeom prst="rect">
                        <a:avLst/>
                      </a:prstGeom>
                      <a:noFill/>
                    </p:spPr>
                    <p:txBody>
                      <a:bodyPr wrap="square" rtlCol="0">
                        <a:spAutoFit/>
                      </a:bodyPr>
                      <a:lstStyle/>
                      <a:p>
                        <a:r>
                          <a:rPr kumimoji="1" lang="en-US" altLang="ja-JP" dirty="0"/>
                          <a:t>80</a:t>
                        </a:r>
                        <a:endParaRPr kumimoji="1" lang="ja-JP" altLang="en-US"/>
                      </a:p>
                    </p:txBody>
                  </p:sp>
                  <p:sp>
                    <p:nvSpPr>
                      <p:cNvPr id="219" name="テキスト ボックス 218">
                        <a:extLst>
                          <a:ext uri="{FF2B5EF4-FFF2-40B4-BE49-F238E27FC236}">
                            <a16:creationId xmlns:a16="http://schemas.microsoft.com/office/drawing/2014/main" id="{4F229042-3188-49E2-9ADC-4139CBE92F12}"/>
                          </a:ext>
                        </a:extLst>
                      </p:cNvPr>
                      <p:cNvSpPr txBox="1"/>
                      <p:nvPr/>
                    </p:nvSpPr>
                    <p:spPr>
                      <a:xfrm>
                        <a:off x="8170656" y="2471896"/>
                        <a:ext cx="813617" cy="517293"/>
                      </a:xfrm>
                      <a:prstGeom prst="rect">
                        <a:avLst/>
                      </a:prstGeom>
                      <a:noFill/>
                    </p:spPr>
                    <p:txBody>
                      <a:bodyPr wrap="square" rtlCol="0">
                        <a:spAutoFit/>
                      </a:bodyPr>
                      <a:lstStyle/>
                      <a:p>
                        <a:r>
                          <a:rPr kumimoji="1" lang="en-US" altLang="ja-JP" dirty="0"/>
                          <a:t>116</a:t>
                        </a:r>
                        <a:endParaRPr kumimoji="1" lang="ja-JP" altLang="en-US"/>
                      </a:p>
                    </p:txBody>
                  </p:sp>
                </p:grpSp>
                <p:sp>
                  <p:nvSpPr>
                    <p:cNvPr id="209" name="台形 208">
                      <a:extLst>
                        <a:ext uri="{FF2B5EF4-FFF2-40B4-BE49-F238E27FC236}">
                          <a16:creationId xmlns:a16="http://schemas.microsoft.com/office/drawing/2014/main" id="{B3515D5A-D0B1-35DF-B512-24C005382935}"/>
                        </a:ext>
                      </a:extLst>
                    </p:cNvPr>
                    <p:cNvSpPr/>
                    <p:nvPr/>
                  </p:nvSpPr>
                  <p:spPr>
                    <a:xfrm>
                      <a:off x="1818290" y="1886946"/>
                      <a:ext cx="802971" cy="546776"/>
                    </a:xfrm>
                    <a:prstGeom prst="trapezoid">
                      <a:avLst/>
                    </a:prstGeom>
                    <a:ln w="3810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10" name="台形 209">
                      <a:extLst>
                        <a:ext uri="{FF2B5EF4-FFF2-40B4-BE49-F238E27FC236}">
                          <a16:creationId xmlns:a16="http://schemas.microsoft.com/office/drawing/2014/main" id="{F8560F61-1958-72D9-CD39-3F9F8BE250F6}"/>
                        </a:ext>
                      </a:extLst>
                    </p:cNvPr>
                    <p:cNvSpPr/>
                    <p:nvPr/>
                  </p:nvSpPr>
                  <p:spPr>
                    <a:xfrm>
                      <a:off x="3467656" y="1896148"/>
                      <a:ext cx="1218103" cy="536005"/>
                    </a:xfrm>
                    <a:prstGeom prst="trapezoid">
                      <a:avLst/>
                    </a:prstGeom>
                    <a:solidFill>
                      <a:schemeClr val="bg1"/>
                    </a:solid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台形 210">
                      <a:extLst>
                        <a:ext uri="{FF2B5EF4-FFF2-40B4-BE49-F238E27FC236}">
                          <a16:creationId xmlns:a16="http://schemas.microsoft.com/office/drawing/2014/main" id="{814459BD-3195-47FB-BA1C-2139FF2AB5E9}"/>
                        </a:ext>
                      </a:extLst>
                    </p:cNvPr>
                    <p:cNvSpPr/>
                    <p:nvPr/>
                  </p:nvSpPr>
                  <p:spPr>
                    <a:xfrm>
                      <a:off x="6631524" y="1871131"/>
                      <a:ext cx="1914062" cy="542272"/>
                    </a:xfrm>
                    <a:prstGeom prst="trapezoid">
                      <a:avLst/>
                    </a:prstGeom>
                    <a:solidFill>
                      <a:schemeClr val="bg1"/>
                    </a:solid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3" name="グループ化 192">
                    <a:extLst>
                      <a:ext uri="{FF2B5EF4-FFF2-40B4-BE49-F238E27FC236}">
                        <a16:creationId xmlns:a16="http://schemas.microsoft.com/office/drawing/2014/main" id="{77D22C3E-B3F3-C09A-E229-3C2D444BEE18}"/>
                      </a:ext>
                    </a:extLst>
                  </p:cNvPr>
                  <p:cNvGrpSpPr/>
                  <p:nvPr/>
                </p:nvGrpSpPr>
                <p:grpSpPr>
                  <a:xfrm>
                    <a:off x="6074964" y="989183"/>
                    <a:ext cx="472459" cy="1247987"/>
                    <a:chOff x="1956716" y="918575"/>
                    <a:chExt cx="661735" cy="1747952"/>
                  </a:xfrm>
                </p:grpSpPr>
                <p:sp>
                  <p:nvSpPr>
                    <p:cNvPr id="206" name="テキスト ボックス 205">
                      <a:extLst>
                        <a:ext uri="{FF2B5EF4-FFF2-40B4-BE49-F238E27FC236}">
                          <a16:creationId xmlns:a16="http://schemas.microsoft.com/office/drawing/2014/main" id="{D680D243-F76B-762F-C2EF-7C88BE2E23AB}"/>
                        </a:ext>
                      </a:extLst>
                    </p:cNvPr>
                    <p:cNvSpPr txBox="1"/>
                    <p:nvPr/>
                  </p:nvSpPr>
                  <p:spPr>
                    <a:xfrm>
                      <a:off x="1956716" y="2149234"/>
                      <a:ext cx="661735" cy="517293"/>
                    </a:xfrm>
                    <a:prstGeom prst="rect">
                      <a:avLst/>
                    </a:prstGeom>
                    <a:noFill/>
                  </p:spPr>
                  <p:txBody>
                    <a:bodyPr wrap="square" rtlCol="0">
                      <a:spAutoFit/>
                    </a:bodyPr>
                    <a:lstStyle/>
                    <a:p>
                      <a:r>
                        <a:rPr kumimoji="1" lang="en-US" altLang="ja-JP" dirty="0">
                          <a:solidFill>
                            <a:srgbClr val="FF0000"/>
                          </a:solidFill>
                        </a:rPr>
                        <a:t>22</a:t>
                      </a:r>
                      <a:endParaRPr kumimoji="1" lang="ja-JP" altLang="en-US">
                        <a:solidFill>
                          <a:srgbClr val="FF0000"/>
                        </a:solidFill>
                      </a:endParaRPr>
                    </a:p>
                  </p:txBody>
                </p:sp>
                <p:cxnSp>
                  <p:nvCxnSpPr>
                    <p:cNvPr id="207" name="直線コネクタ 206">
                      <a:extLst>
                        <a:ext uri="{FF2B5EF4-FFF2-40B4-BE49-F238E27FC236}">
                          <a16:creationId xmlns:a16="http://schemas.microsoft.com/office/drawing/2014/main" id="{D9ABB04D-7B31-AD38-B976-80BDA38DA0D5}"/>
                        </a:ext>
                      </a:extLst>
                    </p:cNvPr>
                    <p:cNvCxnSpPr>
                      <a:cxnSpLocks/>
                    </p:cNvCxnSpPr>
                    <p:nvPr/>
                  </p:nvCxnSpPr>
                  <p:spPr>
                    <a:xfrm>
                      <a:off x="2219775" y="918575"/>
                      <a:ext cx="0" cy="137301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grpSp>
                <p:nvGrpSpPr>
                  <p:cNvPr id="194" name="グループ化 193">
                    <a:extLst>
                      <a:ext uri="{FF2B5EF4-FFF2-40B4-BE49-F238E27FC236}">
                        <a16:creationId xmlns:a16="http://schemas.microsoft.com/office/drawing/2014/main" id="{F5539226-CA84-7A42-A47F-2264A06A12A7}"/>
                      </a:ext>
                    </a:extLst>
                  </p:cNvPr>
                  <p:cNvGrpSpPr/>
                  <p:nvPr/>
                </p:nvGrpSpPr>
                <p:grpSpPr>
                  <a:xfrm>
                    <a:off x="7486321" y="989182"/>
                    <a:ext cx="423963" cy="1266565"/>
                    <a:chOff x="1894925" y="899377"/>
                    <a:chExt cx="593810" cy="1773973"/>
                  </a:xfrm>
                </p:grpSpPr>
                <p:sp>
                  <p:nvSpPr>
                    <p:cNvPr id="204" name="テキスト ボックス 203">
                      <a:extLst>
                        <a:ext uri="{FF2B5EF4-FFF2-40B4-BE49-F238E27FC236}">
                          <a16:creationId xmlns:a16="http://schemas.microsoft.com/office/drawing/2014/main" id="{3344F858-1C9E-A392-77F0-68EE6E5F51E7}"/>
                        </a:ext>
                      </a:extLst>
                    </p:cNvPr>
                    <p:cNvSpPr txBox="1"/>
                    <p:nvPr/>
                  </p:nvSpPr>
                  <p:spPr>
                    <a:xfrm>
                      <a:off x="1894925" y="2159948"/>
                      <a:ext cx="593810" cy="513402"/>
                    </a:xfrm>
                    <a:prstGeom prst="rect">
                      <a:avLst/>
                    </a:prstGeom>
                    <a:noFill/>
                  </p:spPr>
                  <p:txBody>
                    <a:bodyPr wrap="square" rtlCol="0">
                      <a:spAutoFit/>
                    </a:bodyPr>
                    <a:lstStyle/>
                    <a:p>
                      <a:r>
                        <a:rPr kumimoji="1" lang="en-US" altLang="ja-JP" dirty="0">
                          <a:solidFill>
                            <a:srgbClr val="FF0000"/>
                          </a:solidFill>
                        </a:rPr>
                        <a:t>43</a:t>
                      </a:r>
                      <a:endParaRPr kumimoji="1" lang="ja-JP" altLang="en-US">
                        <a:solidFill>
                          <a:srgbClr val="FF0000"/>
                        </a:solidFill>
                      </a:endParaRPr>
                    </a:p>
                  </p:txBody>
                </p:sp>
                <p:cxnSp>
                  <p:nvCxnSpPr>
                    <p:cNvPr id="205" name="直線コネクタ 204">
                      <a:extLst>
                        <a:ext uri="{FF2B5EF4-FFF2-40B4-BE49-F238E27FC236}">
                          <a16:creationId xmlns:a16="http://schemas.microsoft.com/office/drawing/2014/main" id="{CD9F56B6-7DAF-12A9-1142-C1D56BF4DF8D}"/>
                        </a:ext>
                      </a:extLst>
                    </p:cNvPr>
                    <p:cNvCxnSpPr>
                      <a:cxnSpLocks/>
                    </p:cNvCxnSpPr>
                    <p:nvPr/>
                  </p:nvCxnSpPr>
                  <p:spPr>
                    <a:xfrm>
                      <a:off x="2196103" y="899377"/>
                      <a:ext cx="0" cy="1392217"/>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grpSp>
                <p:nvGrpSpPr>
                  <p:cNvPr id="195" name="グループ化 194">
                    <a:extLst>
                      <a:ext uri="{FF2B5EF4-FFF2-40B4-BE49-F238E27FC236}">
                        <a16:creationId xmlns:a16="http://schemas.microsoft.com/office/drawing/2014/main" id="{ABE6BE55-A648-8328-4646-AD5D7D2A7A5B}"/>
                      </a:ext>
                    </a:extLst>
                  </p:cNvPr>
                  <p:cNvGrpSpPr/>
                  <p:nvPr/>
                </p:nvGrpSpPr>
                <p:grpSpPr>
                  <a:xfrm>
                    <a:off x="9557198" y="989182"/>
                    <a:ext cx="432374" cy="1260321"/>
                    <a:chOff x="1927534" y="1150230"/>
                    <a:chExt cx="605591" cy="1765227"/>
                  </a:xfrm>
                </p:grpSpPr>
                <p:sp>
                  <p:nvSpPr>
                    <p:cNvPr id="202" name="テキスト ボックス 201">
                      <a:extLst>
                        <a:ext uri="{FF2B5EF4-FFF2-40B4-BE49-F238E27FC236}">
                          <a16:creationId xmlns:a16="http://schemas.microsoft.com/office/drawing/2014/main" id="{068AAC07-C252-A536-358C-B5F7B51EB703}"/>
                        </a:ext>
                      </a:extLst>
                    </p:cNvPr>
                    <p:cNvSpPr txBox="1"/>
                    <p:nvPr/>
                  </p:nvSpPr>
                  <p:spPr>
                    <a:xfrm>
                      <a:off x="1927534" y="2398166"/>
                      <a:ext cx="605591" cy="517291"/>
                    </a:xfrm>
                    <a:prstGeom prst="rect">
                      <a:avLst/>
                    </a:prstGeom>
                    <a:noFill/>
                  </p:spPr>
                  <p:txBody>
                    <a:bodyPr wrap="square" rtlCol="0">
                      <a:spAutoFit/>
                    </a:bodyPr>
                    <a:lstStyle/>
                    <a:p>
                      <a:r>
                        <a:rPr kumimoji="1" lang="en-US" altLang="ja-JP" dirty="0">
                          <a:solidFill>
                            <a:srgbClr val="FF0000"/>
                          </a:solidFill>
                        </a:rPr>
                        <a:t>86</a:t>
                      </a:r>
                      <a:endParaRPr kumimoji="1" lang="ja-JP" altLang="en-US">
                        <a:solidFill>
                          <a:srgbClr val="FF0000"/>
                        </a:solidFill>
                      </a:endParaRPr>
                    </a:p>
                  </p:txBody>
                </p:sp>
                <p:cxnSp>
                  <p:nvCxnSpPr>
                    <p:cNvPr id="203" name="直線コネクタ 202">
                      <a:extLst>
                        <a:ext uri="{FF2B5EF4-FFF2-40B4-BE49-F238E27FC236}">
                          <a16:creationId xmlns:a16="http://schemas.microsoft.com/office/drawing/2014/main" id="{548DBDA6-5AF2-6969-89C0-B94265FDEA64}"/>
                        </a:ext>
                      </a:extLst>
                    </p:cNvPr>
                    <p:cNvCxnSpPr>
                      <a:cxnSpLocks/>
                    </p:cNvCxnSpPr>
                    <p:nvPr/>
                  </p:nvCxnSpPr>
                  <p:spPr>
                    <a:xfrm>
                      <a:off x="2219776" y="1150230"/>
                      <a:ext cx="0" cy="1379609"/>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196" name="テキスト ボックス 195">
                    <a:extLst>
                      <a:ext uri="{FF2B5EF4-FFF2-40B4-BE49-F238E27FC236}">
                        <a16:creationId xmlns:a16="http://schemas.microsoft.com/office/drawing/2014/main" id="{F40F37FC-01A2-4C6E-4D07-DD2840EFEE56}"/>
                      </a:ext>
                    </a:extLst>
                  </p:cNvPr>
                  <p:cNvSpPr txBox="1"/>
                  <p:nvPr/>
                </p:nvSpPr>
                <p:spPr>
                  <a:xfrm>
                    <a:off x="5750665" y="2177098"/>
                    <a:ext cx="1041815" cy="338554"/>
                  </a:xfrm>
                  <a:prstGeom prst="rect">
                    <a:avLst/>
                  </a:prstGeom>
                  <a:noFill/>
                </p:spPr>
                <p:txBody>
                  <a:bodyPr wrap="square" rtlCol="0">
                    <a:spAutoFit/>
                  </a:bodyPr>
                  <a:lstStyle/>
                  <a:p>
                    <a:r>
                      <a:rPr kumimoji="1" lang="en-US" altLang="ja-JP" sz="1600" dirty="0"/>
                      <a:t>K </a:t>
                    </a:r>
                    <a:r>
                      <a:rPr kumimoji="1" lang="ja-JP" altLang="en-US" sz="1600"/>
                      <a:t>バンド</a:t>
                    </a:r>
                  </a:p>
                </p:txBody>
              </p:sp>
              <p:sp>
                <p:nvSpPr>
                  <p:cNvPr id="197" name="テキスト ボックス 196">
                    <a:extLst>
                      <a:ext uri="{FF2B5EF4-FFF2-40B4-BE49-F238E27FC236}">
                        <a16:creationId xmlns:a16="http://schemas.microsoft.com/office/drawing/2014/main" id="{04A34F3C-C8F7-C853-AE45-8A20D9FD051E}"/>
                      </a:ext>
                    </a:extLst>
                  </p:cNvPr>
                  <p:cNvSpPr txBox="1"/>
                  <p:nvPr/>
                </p:nvSpPr>
                <p:spPr>
                  <a:xfrm>
                    <a:off x="7077260" y="2177098"/>
                    <a:ext cx="1023855" cy="338554"/>
                  </a:xfrm>
                  <a:prstGeom prst="rect">
                    <a:avLst/>
                  </a:prstGeom>
                  <a:noFill/>
                </p:spPr>
                <p:txBody>
                  <a:bodyPr wrap="square" rtlCol="0">
                    <a:spAutoFit/>
                  </a:bodyPr>
                  <a:lstStyle/>
                  <a:p>
                    <a:r>
                      <a:rPr kumimoji="1" lang="en-US" altLang="ja-JP" sz="1600" dirty="0"/>
                      <a:t>Q </a:t>
                    </a:r>
                    <a:r>
                      <a:rPr kumimoji="1" lang="ja-JP" altLang="en-US" sz="1600"/>
                      <a:t>バンド</a:t>
                    </a:r>
                  </a:p>
                </p:txBody>
              </p:sp>
              <p:sp>
                <p:nvSpPr>
                  <p:cNvPr id="198" name="テキスト ボックス 197">
                    <a:extLst>
                      <a:ext uri="{FF2B5EF4-FFF2-40B4-BE49-F238E27FC236}">
                        <a16:creationId xmlns:a16="http://schemas.microsoft.com/office/drawing/2014/main" id="{465F102E-66A8-4A03-8197-51C8883D1906}"/>
                      </a:ext>
                    </a:extLst>
                  </p:cNvPr>
                  <p:cNvSpPr txBox="1"/>
                  <p:nvPr/>
                </p:nvSpPr>
                <p:spPr>
                  <a:xfrm>
                    <a:off x="9623109" y="2166283"/>
                    <a:ext cx="1125158" cy="338554"/>
                  </a:xfrm>
                  <a:prstGeom prst="rect">
                    <a:avLst/>
                  </a:prstGeom>
                  <a:noFill/>
                </p:spPr>
                <p:txBody>
                  <a:bodyPr wrap="square" rtlCol="0">
                    <a:spAutoFit/>
                  </a:bodyPr>
                  <a:lstStyle/>
                  <a:p>
                    <a:r>
                      <a:rPr kumimoji="1" lang="en-US" altLang="ja-JP" sz="1600" dirty="0"/>
                      <a:t>W </a:t>
                    </a:r>
                    <a:r>
                      <a:rPr kumimoji="1" lang="ja-JP" altLang="en-US" sz="1600"/>
                      <a:t>バンド</a:t>
                    </a:r>
                  </a:p>
                </p:txBody>
              </p:sp>
              <p:cxnSp>
                <p:nvCxnSpPr>
                  <p:cNvPr id="199" name="直線コネクタ 198">
                    <a:extLst>
                      <a:ext uri="{FF2B5EF4-FFF2-40B4-BE49-F238E27FC236}">
                        <a16:creationId xmlns:a16="http://schemas.microsoft.com/office/drawing/2014/main" id="{E22135F2-944F-D1F3-6DB1-320AF59E19A1}"/>
                      </a:ext>
                    </a:extLst>
                  </p:cNvPr>
                  <p:cNvCxnSpPr>
                    <a:cxnSpLocks/>
                  </p:cNvCxnSpPr>
                  <p:nvPr/>
                </p:nvCxnSpPr>
                <p:spPr>
                  <a:xfrm>
                    <a:off x="7134189" y="1744791"/>
                    <a:ext cx="0" cy="224686"/>
                  </a:xfrm>
                  <a:prstGeom prst="line">
                    <a:avLst/>
                  </a:prstGeom>
                </p:spPr>
                <p:style>
                  <a:lnRef idx="3">
                    <a:schemeClr val="dk1"/>
                  </a:lnRef>
                  <a:fillRef idx="0">
                    <a:schemeClr val="dk1"/>
                  </a:fillRef>
                  <a:effectRef idx="2">
                    <a:schemeClr val="dk1"/>
                  </a:effectRef>
                  <a:fontRef idx="minor">
                    <a:schemeClr val="tx1"/>
                  </a:fontRef>
                </p:style>
              </p:cxnSp>
              <p:cxnSp>
                <p:nvCxnSpPr>
                  <p:cNvPr id="200" name="直線コネクタ 199">
                    <a:extLst>
                      <a:ext uri="{FF2B5EF4-FFF2-40B4-BE49-F238E27FC236}">
                        <a16:creationId xmlns:a16="http://schemas.microsoft.com/office/drawing/2014/main" id="{FAA39B92-EB37-DB37-863B-765F8A04CCAF}"/>
                      </a:ext>
                    </a:extLst>
                  </p:cNvPr>
                  <p:cNvCxnSpPr>
                    <a:cxnSpLocks/>
                  </p:cNvCxnSpPr>
                  <p:nvPr/>
                </p:nvCxnSpPr>
                <p:spPr>
                  <a:xfrm>
                    <a:off x="8024033" y="1738833"/>
                    <a:ext cx="0" cy="224686"/>
                  </a:xfrm>
                  <a:prstGeom prst="line">
                    <a:avLst/>
                  </a:prstGeom>
                </p:spPr>
                <p:style>
                  <a:lnRef idx="3">
                    <a:schemeClr val="dk1"/>
                  </a:lnRef>
                  <a:fillRef idx="0">
                    <a:schemeClr val="dk1"/>
                  </a:fillRef>
                  <a:effectRef idx="2">
                    <a:schemeClr val="dk1"/>
                  </a:effectRef>
                  <a:fontRef idx="minor">
                    <a:schemeClr val="tx1"/>
                  </a:fontRef>
                </p:style>
              </p:cxnSp>
              <p:cxnSp>
                <p:nvCxnSpPr>
                  <p:cNvPr id="201" name="直線コネクタ 200">
                    <a:extLst>
                      <a:ext uri="{FF2B5EF4-FFF2-40B4-BE49-F238E27FC236}">
                        <a16:creationId xmlns:a16="http://schemas.microsoft.com/office/drawing/2014/main" id="{E74F3FBB-9C92-F70A-4A3E-EAE6BE7284B9}"/>
                      </a:ext>
                    </a:extLst>
                  </p:cNvPr>
                  <p:cNvCxnSpPr>
                    <a:cxnSpLocks/>
                  </p:cNvCxnSpPr>
                  <p:nvPr/>
                </p:nvCxnSpPr>
                <p:spPr>
                  <a:xfrm>
                    <a:off x="10779836" y="1752429"/>
                    <a:ext cx="0" cy="224686"/>
                  </a:xfrm>
                  <a:prstGeom prst="line">
                    <a:avLst/>
                  </a:prstGeom>
                </p:spPr>
                <p:style>
                  <a:lnRef idx="3">
                    <a:schemeClr val="dk1"/>
                  </a:lnRef>
                  <a:fillRef idx="0">
                    <a:schemeClr val="dk1"/>
                  </a:fillRef>
                  <a:effectRef idx="2">
                    <a:schemeClr val="dk1"/>
                  </a:effectRef>
                  <a:fontRef idx="minor">
                    <a:schemeClr val="tx1"/>
                  </a:fontRef>
                </p:style>
              </p:cxnSp>
            </p:grpSp>
          </p:grpSp>
        </p:grpSp>
        <p:sp>
          <p:nvSpPr>
            <p:cNvPr id="226" name="テキスト ボックス 225">
              <a:extLst>
                <a:ext uri="{FF2B5EF4-FFF2-40B4-BE49-F238E27FC236}">
                  <a16:creationId xmlns:a16="http://schemas.microsoft.com/office/drawing/2014/main" id="{67A62C4D-40F9-1F8D-3480-DE5FDEBFF3F4}"/>
                </a:ext>
              </a:extLst>
            </p:cNvPr>
            <p:cNvSpPr txBox="1"/>
            <p:nvPr/>
          </p:nvSpPr>
          <p:spPr>
            <a:xfrm>
              <a:off x="12987573" y="-1173810"/>
              <a:ext cx="1749436" cy="369332"/>
            </a:xfrm>
            <a:prstGeom prst="rect">
              <a:avLst/>
            </a:prstGeom>
            <a:noFill/>
          </p:spPr>
          <p:txBody>
            <a:bodyPr wrap="square" rtlCol="0">
              <a:spAutoFit/>
            </a:bodyPr>
            <a:lstStyle/>
            <a:p>
              <a:r>
                <a:rPr kumimoji="1" lang="en-US" altLang="ja-JP" dirty="0">
                  <a:solidFill>
                    <a:srgbClr val="FF0000"/>
                  </a:solidFill>
                </a:rPr>
                <a:t>H</a:t>
              </a:r>
              <a:r>
                <a:rPr kumimoji="1" lang="en-US" altLang="ja-JP" sz="1100" dirty="0">
                  <a:solidFill>
                    <a:srgbClr val="FF0000"/>
                  </a:solidFill>
                </a:rPr>
                <a:t>2</a:t>
              </a:r>
              <a:r>
                <a:rPr kumimoji="1" lang="en-US" altLang="ja-JP" dirty="0">
                  <a:solidFill>
                    <a:srgbClr val="FF0000"/>
                  </a:solidFill>
                </a:rPr>
                <a:t>0</a:t>
              </a:r>
              <a:r>
                <a:rPr kumimoji="1" lang="ja-JP" altLang="en-US">
                  <a:solidFill>
                    <a:srgbClr val="FF0000"/>
                  </a:solidFill>
                </a:rPr>
                <a:t>メーザー</a:t>
              </a:r>
            </a:p>
          </p:txBody>
        </p:sp>
        <p:sp>
          <p:nvSpPr>
            <p:cNvPr id="227" name="テキスト ボックス 226">
              <a:extLst>
                <a:ext uri="{FF2B5EF4-FFF2-40B4-BE49-F238E27FC236}">
                  <a16:creationId xmlns:a16="http://schemas.microsoft.com/office/drawing/2014/main" id="{35AF7F7F-D04D-1871-0717-02D67E39D73E}"/>
                </a:ext>
              </a:extLst>
            </p:cNvPr>
            <p:cNvSpPr txBox="1"/>
            <p:nvPr/>
          </p:nvSpPr>
          <p:spPr>
            <a:xfrm>
              <a:off x="14226964" y="-1476427"/>
              <a:ext cx="1749436" cy="646331"/>
            </a:xfrm>
            <a:prstGeom prst="rect">
              <a:avLst/>
            </a:prstGeom>
            <a:noFill/>
          </p:spPr>
          <p:txBody>
            <a:bodyPr wrap="square" rtlCol="0">
              <a:spAutoFit/>
            </a:bodyPr>
            <a:lstStyle/>
            <a:p>
              <a:pPr algn="ctr"/>
              <a:r>
                <a:rPr kumimoji="1" lang="en-US" altLang="ja-JP" dirty="0" err="1">
                  <a:solidFill>
                    <a:srgbClr val="FF0000"/>
                  </a:solidFill>
                </a:rPr>
                <a:t>SiO</a:t>
              </a:r>
              <a:r>
                <a:rPr kumimoji="1" lang="ja-JP" altLang="en-US">
                  <a:solidFill>
                    <a:srgbClr val="FF0000"/>
                  </a:solidFill>
                </a:rPr>
                <a:t>メーザー</a:t>
              </a:r>
              <a:r>
                <a:rPr kumimoji="1" lang="en-US" altLang="ja-JP" dirty="0">
                  <a:solidFill>
                    <a:srgbClr val="FF0000"/>
                  </a:solidFill>
                </a:rPr>
                <a:t>(J=1-0)</a:t>
              </a:r>
              <a:endParaRPr kumimoji="1" lang="ja-JP" altLang="en-US">
                <a:solidFill>
                  <a:srgbClr val="FF0000"/>
                </a:solidFill>
              </a:endParaRPr>
            </a:p>
          </p:txBody>
        </p:sp>
        <p:sp>
          <p:nvSpPr>
            <p:cNvPr id="228" name="テキスト ボックス 227">
              <a:extLst>
                <a:ext uri="{FF2B5EF4-FFF2-40B4-BE49-F238E27FC236}">
                  <a16:creationId xmlns:a16="http://schemas.microsoft.com/office/drawing/2014/main" id="{A193B3A1-E387-38D6-C248-C47538C15FBB}"/>
                </a:ext>
              </a:extLst>
            </p:cNvPr>
            <p:cNvSpPr txBox="1"/>
            <p:nvPr/>
          </p:nvSpPr>
          <p:spPr>
            <a:xfrm>
              <a:off x="16302047" y="-1463010"/>
              <a:ext cx="1749436" cy="646331"/>
            </a:xfrm>
            <a:prstGeom prst="rect">
              <a:avLst/>
            </a:prstGeom>
            <a:noFill/>
          </p:spPr>
          <p:txBody>
            <a:bodyPr wrap="square" rtlCol="0">
              <a:spAutoFit/>
            </a:bodyPr>
            <a:lstStyle/>
            <a:p>
              <a:pPr algn="ctr"/>
              <a:r>
                <a:rPr kumimoji="1" lang="en-US" altLang="ja-JP" dirty="0" err="1">
                  <a:solidFill>
                    <a:srgbClr val="FF0000"/>
                  </a:solidFill>
                </a:rPr>
                <a:t>SiO</a:t>
              </a:r>
              <a:r>
                <a:rPr kumimoji="1" lang="ja-JP" altLang="en-US">
                  <a:solidFill>
                    <a:srgbClr val="FF0000"/>
                  </a:solidFill>
                </a:rPr>
                <a:t>メーザー</a:t>
              </a:r>
              <a:r>
                <a:rPr kumimoji="1" lang="en-US" altLang="ja-JP" dirty="0">
                  <a:solidFill>
                    <a:srgbClr val="FF0000"/>
                  </a:solidFill>
                </a:rPr>
                <a:t>(J=2-1)</a:t>
              </a:r>
              <a:endParaRPr kumimoji="1" lang="ja-JP" altLang="en-US">
                <a:solidFill>
                  <a:srgbClr val="FF0000"/>
                </a:solidFill>
              </a:endParaRPr>
            </a:p>
          </p:txBody>
        </p:sp>
      </p:grpSp>
      <p:grpSp>
        <p:nvGrpSpPr>
          <p:cNvPr id="247" name="グループ化 246">
            <a:extLst>
              <a:ext uri="{FF2B5EF4-FFF2-40B4-BE49-F238E27FC236}">
                <a16:creationId xmlns:a16="http://schemas.microsoft.com/office/drawing/2014/main" id="{C28D95B6-B2FD-6278-3D26-B043ADEA966C}"/>
              </a:ext>
            </a:extLst>
          </p:cNvPr>
          <p:cNvGrpSpPr/>
          <p:nvPr/>
        </p:nvGrpSpPr>
        <p:grpSpPr>
          <a:xfrm>
            <a:off x="13777013" y="1753353"/>
            <a:ext cx="3380756" cy="2334257"/>
            <a:chOff x="13777013" y="1753353"/>
            <a:chExt cx="3380756" cy="2334257"/>
          </a:xfrm>
        </p:grpSpPr>
        <p:grpSp>
          <p:nvGrpSpPr>
            <p:cNvPr id="230" name="グループ化 229">
              <a:extLst>
                <a:ext uri="{FF2B5EF4-FFF2-40B4-BE49-F238E27FC236}">
                  <a16:creationId xmlns:a16="http://schemas.microsoft.com/office/drawing/2014/main" id="{CD110324-B227-AED1-E740-3A057C9054D7}"/>
                </a:ext>
              </a:extLst>
            </p:cNvPr>
            <p:cNvGrpSpPr/>
            <p:nvPr/>
          </p:nvGrpSpPr>
          <p:grpSpPr>
            <a:xfrm>
              <a:off x="13777013" y="1753353"/>
              <a:ext cx="3380756" cy="2334257"/>
              <a:chOff x="8971556" y="3262549"/>
              <a:chExt cx="3380756" cy="2334257"/>
            </a:xfrm>
          </p:grpSpPr>
          <p:sp>
            <p:nvSpPr>
              <p:cNvPr id="231" name="テキスト ボックス 230">
                <a:extLst>
                  <a:ext uri="{FF2B5EF4-FFF2-40B4-BE49-F238E27FC236}">
                    <a16:creationId xmlns:a16="http://schemas.microsoft.com/office/drawing/2014/main" id="{88638787-0D5E-2346-23BA-3F53491A4DEA}"/>
                  </a:ext>
                </a:extLst>
              </p:cNvPr>
              <p:cNvSpPr txBox="1"/>
              <p:nvPr/>
            </p:nvSpPr>
            <p:spPr>
              <a:xfrm>
                <a:off x="9567124" y="3262549"/>
                <a:ext cx="2170186" cy="338554"/>
              </a:xfrm>
              <a:prstGeom prst="rect">
                <a:avLst/>
              </a:prstGeom>
              <a:noFill/>
            </p:spPr>
            <p:txBody>
              <a:bodyPr wrap="square" rtlCol="0">
                <a:spAutoFit/>
              </a:bodyPr>
              <a:lstStyle/>
              <a:p>
                <a:pPr algn="ctr"/>
                <a:r>
                  <a:rPr kumimoji="1" lang="en-US" altLang="ja-JP" sz="1600" dirty="0"/>
                  <a:t>E(r)</a:t>
                </a:r>
                <a:endParaRPr kumimoji="1" lang="ja-JP" altLang="en-US" sz="1600"/>
              </a:p>
            </p:txBody>
          </p:sp>
          <p:grpSp>
            <p:nvGrpSpPr>
              <p:cNvPr id="232" name="グループ化 231">
                <a:extLst>
                  <a:ext uri="{FF2B5EF4-FFF2-40B4-BE49-F238E27FC236}">
                    <a16:creationId xmlns:a16="http://schemas.microsoft.com/office/drawing/2014/main" id="{237F74BE-6BE3-96C3-1EAF-3BC91EF7EA5E}"/>
                  </a:ext>
                </a:extLst>
              </p:cNvPr>
              <p:cNvGrpSpPr/>
              <p:nvPr/>
            </p:nvGrpSpPr>
            <p:grpSpPr>
              <a:xfrm>
                <a:off x="9623370" y="3615738"/>
                <a:ext cx="2192855" cy="1981068"/>
                <a:chOff x="9623370" y="3615738"/>
                <a:chExt cx="2192855" cy="1981068"/>
              </a:xfrm>
            </p:grpSpPr>
            <p:grpSp>
              <p:nvGrpSpPr>
                <p:cNvPr id="235" name="グループ化 234">
                  <a:extLst>
                    <a:ext uri="{FF2B5EF4-FFF2-40B4-BE49-F238E27FC236}">
                      <a16:creationId xmlns:a16="http://schemas.microsoft.com/office/drawing/2014/main" id="{86E5A2AE-676F-20ED-65D4-B4DE92125146}"/>
                    </a:ext>
                  </a:extLst>
                </p:cNvPr>
                <p:cNvGrpSpPr>
                  <a:grpSpLocks noChangeAspect="1"/>
                </p:cNvGrpSpPr>
                <p:nvPr/>
              </p:nvGrpSpPr>
              <p:grpSpPr>
                <a:xfrm>
                  <a:off x="9623370" y="3615738"/>
                  <a:ext cx="2192855" cy="1876890"/>
                  <a:chOff x="10062409" y="3761878"/>
                  <a:chExt cx="1826392" cy="1563230"/>
                </a:xfrm>
              </p:grpSpPr>
              <p:pic>
                <p:nvPicPr>
                  <p:cNvPr id="238" name="図 237" descr="ダイアグラム&#10;&#10;自動的に生成された説明">
                    <a:extLst>
                      <a:ext uri="{FF2B5EF4-FFF2-40B4-BE49-F238E27FC236}">
                        <a16:creationId xmlns:a16="http://schemas.microsoft.com/office/drawing/2014/main" id="{412D22C1-E392-81A1-2FD8-F9ABCEA94E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7717" y="3881637"/>
                    <a:ext cx="1811084" cy="1167357"/>
                  </a:xfrm>
                  <a:prstGeom prst="rect">
                    <a:avLst/>
                  </a:prstGeom>
                </p:spPr>
              </p:pic>
              <p:cxnSp>
                <p:nvCxnSpPr>
                  <p:cNvPr id="239" name="直線矢印コネクタ 238">
                    <a:extLst>
                      <a:ext uri="{FF2B5EF4-FFF2-40B4-BE49-F238E27FC236}">
                        <a16:creationId xmlns:a16="http://schemas.microsoft.com/office/drawing/2014/main" id="{AFB3063E-FE95-A9D9-308D-C232AD4E390E}"/>
                      </a:ext>
                    </a:extLst>
                  </p:cNvPr>
                  <p:cNvCxnSpPr>
                    <a:cxnSpLocks/>
                  </p:cNvCxnSpPr>
                  <p:nvPr/>
                </p:nvCxnSpPr>
                <p:spPr>
                  <a:xfrm>
                    <a:off x="10062409" y="5172474"/>
                    <a:ext cx="182639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0" name="直線矢印コネクタ 239">
                    <a:extLst>
                      <a:ext uri="{FF2B5EF4-FFF2-40B4-BE49-F238E27FC236}">
                        <a16:creationId xmlns:a16="http://schemas.microsoft.com/office/drawing/2014/main" id="{EC7E7C18-28B8-EBB7-351A-6A6425F681C4}"/>
                      </a:ext>
                    </a:extLst>
                  </p:cNvPr>
                  <p:cNvCxnSpPr>
                    <a:cxnSpLocks/>
                  </p:cNvCxnSpPr>
                  <p:nvPr/>
                </p:nvCxnSpPr>
                <p:spPr>
                  <a:xfrm flipV="1">
                    <a:off x="10935504" y="3761878"/>
                    <a:ext cx="0" cy="156323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1" name="直線コネクタ 240">
                    <a:extLst>
                      <a:ext uri="{FF2B5EF4-FFF2-40B4-BE49-F238E27FC236}">
                        <a16:creationId xmlns:a16="http://schemas.microsoft.com/office/drawing/2014/main" id="{08297689-5F4F-DDC1-683C-063EB514854F}"/>
                      </a:ext>
                    </a:extLst>
                  </p:cNvPr>
                  <p:cNvCxnSpPr>
                    <a:cxnSpLocks/>
                  </p:cNvCxnSpPr>
                  <p:nvPr/>
                </p:nvCxnSpPr>
                <p:spPr>
                  <a:xfrm>
                    <a:off x="10721642" y="4233803"/>
                    <a:ext cx="432061" cy="0"/>
                  </a:xfrm>
                  <a:prstGeom prst="line">
                    <a:avLst/>
                  </a:prstGeom>
                  <a:ln w="25400"/>
                </p:spPr>
                <p:style>
                  <a:lnRef idx="3">
                    <a:schemeClr val="accent1"/>
                  </a:lnRef>
                  <a:fillRef idx="0">
                    <a:schemeClr val="accent1"/>
                  </a:fillRef>
                  <a:effectRef idx="2">
                    <a:schemeClr val="accent1"/>
                  </a:effectRef>
                  <a:fontRef idx="minor">
                    <a:schemeClr val="tx1"/>
                  </a:fontRef>
                </p:style>
              </p:cxnSp>
              <p:cxnSp>
                <p:nvCxnSpPr>
                  <p:cNvPr id="242" name="直線コネクタ 241">
                    <a:extLst>
                      <a:ext uri="{FF2B5EF4-FFF2-40B4-BE49-F238E27FC236}">
                        <a16:creationId xmlns:a16="http://schemas.microsoft.com/office/drawing/2014/main" id="{0F1CB9A0-1C12-F50E-9186-2AAF90B3419D}"/>
                      </a:ext>
                    </a:extLst>
                  </p:cNvPr>
                  <p:cNvCxnSpPr>
                    <a:cxnSpLocks/>
                  </p:cNvCxnSpPr>
                  <p:nvPr/>
                </p:nvCxnSpPr>
                <p:spPr>
                  <a:xfrm>
                    <a:off x="10612464" y="4494542"/>
                    <a:ext cx="658397"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243" name="直線矢印コネクタ 242">
                    <a:extLst>
                      <a:ext uri="{FF2B5EF4-FFF2-40B4-BE49-F238E27FC236}">
                        <a16:creationId xmlns:a16="http://schemas.microsoft.com/office/drawing/2014/main" id="{9920E109-E511-1875-C68A-6CF831CF9FAE}"/>
                      </a:ext>
                    </a:extLst>
                  </p:cNvPr>
                  <p:cNvCxnSpPr>
                    <a:cxnSpLocks/>
                  </p:cNvCxnSpPr>
                  <p:nvPr/>
                </p:nvCxnSpPr>
                <p:spPr>
                  <a:xfrm>
                    <a:off x="11201942" y="3940444"/>
                    <a:ext cx="0" cy="29335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44" name="直線矢印コネクタ 243">
                    <a:extLst>
                      <a:ext uri="{FF2B5EF4-FFF2-40B4-BE49-F238E27FC236}">
                        <a16:creationId xmlns:a16="http://schemas.microsoft.com/office/drawing/2014/main" id="{AC24FB94-3137-2799-ED43-7E375E47EBDF}"/>
                      </a:ext>
                    </a:extLst>
                  </p:cNvPr>
                  <p:cNvCxnSpPr>
                    <a:cxnSpLocks/>
                  </p:cNvCxnSpPr>
                  <p:nvPr/>
                </p:nvCxnSpPr>
                <p:spPr>
                  <a:xfrm flipH="1">
                    <a:off x="10556824" y="3940444"/>
                    <a:ext cx="7401" cy="568974"/>
                  </a:xfrm>
                  <a:prstGeom prst="straightConnector1">
                    <a:avLst/>
                  </a:prstGeom>
                  <a:ln>
                    <a:headEnd type="triangle"/>
                    <a:tailEnd type="triangle"/>
                  </a:ln>
                </p:spPr>
                <p:style>
                  <a:lnRef idx="2">
                    <a:schemeClr val="accent2"/>
                  </a:lnRef>
                  <a:fillRef idx="0">
                    <a:schemeClr val="accent2"/>
                  </a:fillRef>
                  <a:effectRef idx="1">
                    <a:schemeClr val="accent2"/>
                  </a:effectRef>
                  <a:fontRef idx="minor">
                    <a:schemeClr val="tx1"/>
                  </a:fontRef>
                </p:style>
              </p:cxnSp>
            </p:grpSp>
            <p:sp>
              <p:nvSpPr>
                <p:cNvPr id="236" name="テキスト ボックス 235">
                  <a:extLst>
                    <a:ext uri="{FF2B5EF4-FFF2-40B4-BE49-F238E27FC236}">
                      <a16:creationId xmlns:a16="http://schemas.microsoft.com/office/drawing/2014/main" id="{41FDB4C7-9DA6-EE1C-F1BF-E33C14A6D550}"/>
                    </a:ext>
                  </a:extLst>
                </p:cNvPr>
                <p:cNvSpPr txBox="1"/>
                <p:nvPr/>
              </p:nvSpPr>
              <p:spPr>
                <a:xfrm>
                  <a:off x="10414877" y="5258252"/>
                  <a:ext cx="507929" cy="338554"/>
                </a:xfrm>
                <a:prstGeom prst="rect">
                  <a:avLst/>
                </a:prstGeom>
                <a:noFill/>
              </p:spPr>
              <p:txBody>
                <a:bodyPr wrap="square" rtlCol="0">
                  <a:spAutoFit/>
                </a:bodyPr>
                <a:lstStyle/>
                <a:p>
                  <a:r>
                    <a:rPr kumimoji="1" lang="en-US" altLang="ja-JP" sz="1600" dirty="0"/>
                    <a:t>0</a:t>
                  </a:r>
                  <a:endParaRPr kumimoji="1" lang="ja-JP" altLang="en-US" sz="1600"/>
                </a:p>
              </p:txBody>
            </p:sp>
          </p:grpSp>
          <p:sp>
            <p:nvSpPr>
              <p:cNvPr id="233" name="テキスト ボックス 232">
                <a:extLst>
                  <a:ext uri="{FF2B5EF4-FFF2-40B4-BE49-F238E27FC236}">
                    <a16:creationId xmlns:a16="http://schemas.microsoft.com/office/drawing/2014/main" id="{B0E3F506-FEED-15A0-E66B-32137616EE88}"/>
                  </a:ext>
                </a:extLst>
              </p:cNvPr>
              <p:cNvSpPr txBox="1"/>
              <p:nvPr/>
            </p:nvSpPr>
            <p:spPr>
              <a:xfrm>
                <a:off x="8971556" y="3582944"/>
                <a:ext cx="1594136" cy="584775"/>
              </a:xfrm>
              <a:prstGeom prst="rect">
                <a:avLst/>
              </a:prstGeom>
              <a:noFill/>
            </p:spPr>
            <p:txBody>
              <a:bodyPr wrap="square" rtlCol="0">
                <a:spAutoFit/>
              </a:bodyPr>
              <a:lstStyle/>
              <a:p>
                <a:pPr algn="ctr"/>
                <a:r>
                  <a:rPr kumimoji="1" lang="ja-JP" altLang="en-US" sz="1600"/>
                  <a:t>エッジテーパ</a:t>
                </a:r>
                <a:endParaRPr kumimoji="1" lang="en-US" altLang="ja-JP" sz="1600" dirty="0"/>
              </a:p>
              <a:p>
                <a:pPr algn="ctr"/>
                <a:r>
                  <a:rPr kumimoji="1" lang="en-US" altLang="ja-JP" sz="1600" dirty="0"/>
                  <a:t>–30dB</a:t>
                </a:r>
                <a:endParaRPr kumimoji="1" lang="ja-JP" altLang="en-US" sz="1600"/>
              </a:p>
            </p:txBody>
          </p:sp>
          <p:sp>
            <p:nvSpPr>
              <p:cNvPr id="234" name="テキスト ボックス 233">
                <a:extLst>
                  <a:ext uri="{FF2B5EF4-FFF2-40B4-BE49-F238E27FC236}">
                    <a16:creationId xmlns:a16="http://schemas.microsoft.com/office/drawing/2014/main" id="{D7B0A4BE-0D14-8514-5A9C-0D7F3410BB9D}"/>
                  </a:ext>
                </a:extLst>
              </p:cNvPr>
              <p:cNvSpPr txBox="1"/>
              <p:nvPr/>
            </p:nvSpPr>
            <p:spPr>
              <a:xfrm>
                <a:off x="10758176" y="3523977"/>
                <a:ext cx="1594136" cy="584775"/>
              </a:xfrm>
              <a:prstGeom prst="rect">
                <a:avLst/>
              </a:prstGeom>
              <a:noFill/>
            </p:spPr>
            <p:txBody>
              <a:bodyPr wrap="square" rtlCol="0">
                <a:spAutoFit/>
              </a:bodyPr>
              <a:lstStyle/>
              <a:p>
                <a:pPr algn="ctr"/>
                <a:r>
                  <a:rPr kumimoji="1" lang="ja-JP" altLang="en-US" sz="1600"/>
                  <a:t>エッジテーパ</a:t>
                </a:r>
                <a:endParaRPr kumimoji="1" lang="en-US" altLang="ja-JP" sz="1600" dirty="0"/>
              </a:p>
              <a:p>
                <a:pPr algn="ctr"/>
                <a:r>
                  <a:rPr kumimoji="1" lang="en-US" altLang="ja-JP" sz="1600" dirty="0"/>
                  <a:t>–20dB</a:t>
                </a:r>
                <a:endParaRPr kumimoji="1" lang="ja-JP" altLang="en-US" sz="1600"/>
              </a:p>
            </p:txBody>
          </p:sp>
        </p:grpSp>
        <p:sp>
          <p:nvSpPr>
            <p:cNvPr id="246" name="テキスト ボックス 245">
              <a:extLst>
                <a:ext uri="{FF2B5EF4-FFF2-40B4-BE49-F238E27FC236}">
                  <a16:creationId xmlns:a16="http://schemas.microsoft.com/office/drawing/2014/main" id="{FBA058B5-B753-E18F-21F3-60A821F4AC82}"/>
                </a:ext>
              </a:extLst>
            </p:cNvPr>
            <p:cNvSpPr txBox="1"/>
            <p:nvPr/>
          </p:nvSpPr>
          <p:spPr>
            <a:xfrm>
              <a:off x="16621682" y="3615738"/>
              <a:ext cx="375775" cy="369332"/>
            </a:xfrm>
            <a:prstGeom prst="rect">
              <a:avLst/>
            </a:prstGeom>
            <a:noFill/>
          </p:spPr>
          <p:txBody>
            <a:bodyPr wrap="square" rtlCol="0">
              <a:spAutoFit/>
            </a:bodyPr>
            <a:lstStyle/>
            <a:p>
              <a:r>
                <a:rPr kumimoji="1" lang="en-US" altLang="ja-JP" dirty="0"/>
                <a:t>r</a:t>
              </a:r>
              <a:endParaRPr kumimoji="1" lang="ja-JP" altLang="en-US"/>
            </a:p>
          </p:txBody>
        </p:sp>
      </p:grpSp>
    </p:spTree>
    <p:extLst>
      <p:ext uri="{BB962C8B-B14F-4D97-AF65-F5344CB8AC3E}">
        <p14:creationId xmlns:p14="http://schemas.microsoft.com/office/powerpoint/2010/main" val="4182973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8A5CA60-DAE8-6438-BD05-C5ED6F544BB0}"/>
              </a:ext>
            </a:extLst>
          </p:cNvPr>
          <p:cNvSpPr txBox="1"/>
          <p:nvPr/>
        </p:nvSpPr>
        <p:spPr>
          <a:xfrm>
            <a:off x="196611" y="156462"/>
            <a:ext cx="4276164" cy="523220"/>
          </a:xfrm>
          <a:prstGeom prst="rect">
            <a:avLst/>
          </a:prstGeom>
          <a:noFill/>
        </p:spPr>
        <p:txBody>
          <a:bodyPr wrap="square" rtlCol="0">
            <a:spAutoFit/>
          </a:bodyPr>
          <a:lstStyle/>
          <a:p>
            <a:r>
              <a:rPr lang="ja-JP" altLang="en-US" sz="2800">
                <a:solidFill>
                  <a:schemeClr val="bg1"/>
                </a:solidFill>
              </a:rPr>
              <a:t>設計した光学系</a:t>
            </a:r>
            <a:endParaRPr lang="en-US" altLang="ja-JP" sz="2800" dirty="0">
              <a:solidFill>
                <a:schemeClr val="bg1"/>
              </a:solidFill>
            </a:endParaRPr>
          </a:p>
        </p:txBody>
      </p:sp>
      <p:sp>
        <p:nvSpPr>
          <p:cNvPr id="5" name="テキスト ボックス 4">
            <a:extLst>
              <a:ext uri="{FF2B5EF4-FFF2-40B4-BE49-F238E27FC236}">
                <a16:creationId xmlns:a16="http://schemas.microsoft.com/office/drawing/2014/main" id="{7DA4A1B2-6554-8EA0-F49C-DF4AB3559F1E}"/>
              </a:ext>
            </a:extLst>
          </p:cNvPr>
          <p:cNvSpPr txBox="1"/>
          <p:nvPr/>
        </p:nvSpPr>
        <p:spPr>
          <a:xfrm>
            <a:off x="50508" y="904005"/>
            <a:ext cx="8929873" cy="523220"/>
          </a:xfrm>
          <a:prstGeom prst="rect">
            <a:avLst/>
          </a:prstGeom>
          <a:noFill/>
        </p:spPr>
        <p:txBody>
          <a:bodyPr wrap="square" rtlCol="0">
            <a:spAutoFit/>
          </a:bodyPr>
          <a:lstStyle/>
          <a:p>
            <a:r>
              <a:rPr lang="en-US" altLang="ja-JP" sz="2800" dirty="0"/>
              <a:t>① 86GHz </a:t>
            </a:r>
            <a:r>
              <a:rPr lang="ja-JP" altLang="en-US" sz="2800"/>
              <a:t>エッジテーパ</a:t>
            </a:r>
            <a:r>
              <a:rPr lang="en-US" altLang="ja-JP" sz="2800" dirty="0"/>
              <a:t> –30dB </a:t>
            </a:r>
            <a:r>
              <a:rPr lang="ja-JP" altLang="en-US" sz="2800"/>
              <a:t>が反射する光学系</a:t>
            </a:r>
            <a:endParaRPr lang="en-US" altLang="ja-JP" sz="2800" dirty="0"/>
          </a:p>
        </p:txBody>
      </p:sp>
      <p:sp>
        <p:nvSpPr>
          <p:cNvPr id="30" name="テキスト ボックス 29">
            <a:extLst>
              <a:ext uri="{FF2B5EF4-FFF2-40B4-BE49-F238E27FC236}">
                <a16:creationId xmlns:a16="http://schemas.microsoft.com/office/drawing/2014/main" id="{77CB20B9-9AD4-A81F-9C6A-60527791B9B9}"/>
              </a:ext>
            </a:extLst>
          </p:cNvPr>
          <p:cNvSpPr txBox="1"/>
          <p:nvPr/>
        </p:nvSpPr>
        <p:spPr>
          <a:xfrm>
            <a:off x="7157827" y="2089688"/>
            <a:ext cx="5034173" cy="1925603"/>
          </a:xfrm>
          <a:prstGeom prst="rect">
            <a:avLst/>
          </a:prstGeom>
          <a:noFill/>
        </p:spPr>
        <p:txBody>
          <a:bodyPr wrap="square" rtlCol="0">
            <a:spAutoFit/>
          </a:bodyPr>
          <a:lstStyle/>
          <a:p>
            <a:pPr>
              <a:lnSpc>
                <a:spcPct val="150000"/>
              </a:lnSpc>
            </a:pPr>
            <a:r>
              <a:rPr lang="ja-JP" altLang="en-US" sz="2000"/>
              <a:t>・</a:t>
            </a:r>
            <a:r>
              <a:rPr lang="ja-JP" altLang="en-US" sz="2000">
                <a:solidFill>
                  <a:srgbClr val="FF0000"/>
                </a:solidFill>
                <a:uFill>
                  <a:solidFill>
                    <a:srgbClr val="FF0000"/>
                  </a:solidFill>
                </a:uFill>
              </a:rPr>
              <a:t>光学系がデュワー内に収まらない</a:t>
            </a:r>
            <a:endParaRPr lang="en-US" altLang="ja-JP" sz="2000" dirty="0">
              <a:solidFill>
                <a:srgbClr val="FF0000"/>
              </a:solidFill>
              <a:uFill>
                <a:solidFill>
                  <a:srgbClr val="FF0000"/>
                </a:solidFill>
              </a:uFill>
            </a:endParaRPr>
          </a:p>
          <a:p>
            <a:pPr>
              <a:lnSpc>
                <a:spcPct val="150000"/>
              </a:lnSpc>
            </a:pPr>
            <a:r>
              <a:rPr lang="ja-JP" altLang="en-US" sz="2000"/>
              <a:t>・ビームと反射鏡のトランケーションあり</a:t>
            </a:r>
            <a:r>
              <a:rPr lang="en-US" altLang="ja-JP" sz="2000" dirty="0"/>
              <a:t> (86GHz </a:t>
            </a:r>
            <a:r>
              <a:rPr lang="ja-JP" altLang="en-US" sz="2000"/>
              <a:t>エッジテーパ</a:t>
            </a:r>
            <a:r>
              <a:rPr lang="en-US" altLang="ja-JP" sz="2000" dirty="0"/>
              <a:t> -30dB)</a:t>
            </a:r>
          </a:p>
          <a:p>
            <a:pPr>
              <a:lnSpc>
                <a:spcPct val="150000"/>
              </a:lnSpc>
            </a:pPr>
            <a:r>
              <a:rPr kumimoji="1" lang="ja-JP" altLang="en-US" sz="2000"/>
              <a:t>・</a:t>
            </a:r>
            <a:r>
              <a:rPr kumimoji="1" lang="en-US" altLang="ja-JP" sz="2000" dirty="0"/>
              <a:t>86GHz</a:t>
            </a:r>
            <a:r>
              <a:rPr kumimoji="1" lang="ja-JP" altLang="en-US" sz="2000"/>
              <a:t>の開口能率　</a:t>
            </a:r>
            <a:r>
              <a:rPr kumimoji="1" lang="en-US" altLang="ja-JP" sz="2000" dirty="0"/>
              <a:t>60.3%</a:t>
            </a:r>
          </a:p>
        </p:txBody>
      </p:sp>
      <p:grpSp>
        <p:nvGrpSpPr>
          <p:cNvPr id="39" name="グループ化 38">
            <a:extLst>
              <a:ext uri="{FF2B5EF4-FFF2-40B4-BE49-F238E27FC236}">
                <a16:creationId xmlns:a16="http://schemas.microsoft.com/office/drawing/2014/main" id="{F6703197-A1CD-6FBF-50A8-07086FCDE123}"/>
              </a:ext>
            </a:extLst>
          </p:cNvPr>
          <p:cNvGrpSpPr/>
          <p:nvPr/>
        </p:nvGrpSpPr>
        <p:grpSpPr>
          <a:xfrm>
            <a:off x="435796" y="1434175"/>
            <a:ext cx="3794593" cy="5050849"/>
            <a:chOff x="435796" y="1434175"/>
            <a:chExt cx="3794593" cy="5050849"/>
          </a:xfrm>
        </p:grpSpPr>
        <p:grpSp>
          <p:nvGrpSpPr>
            <p:cNvPr id="29" name="グループ化 28">
              <a:extLst>
                <a:ext uri="{FF2B5EF4-FFF2-40B4-BE49-F238E27FC236}">
                  <a16:creationId xmlns:a16="http://schemas.microsoft.com/office/drawing/2014/main" id="{E0A6A3C1-328E-C1CB-3259-9940743383DE}"/>
                </a:ext>
              </a:extLst>
            </p:cNvPr>
            <p:cNvGrpSpPr/>
            <p:nvPr/>
          </p:nvGrpSpPr>
          <p:grpSpPr>
            <a:xfrm>
              <a:off x="435796" y="1434175"/>
              <a:ext cx="3794593" cy="4696033"/>
              <a:chOff x="424781" y="1571804"/>
              <a:chExt cx="3794593" cy="4696033"/>
            </a:xfrm>
          </p:grpSpPr>
          <p:grpSp>
            <p:nvGrpSpPr>
              <p:cNvPr id="23" name="グループ化 22">
                <a:extLst>
                  <a:ext uri="{FF2B5EF4-FFF2-40B4-BE49-F238E27FC236}">
                    <a16:creationId xmlns:a16="http://schemas.microsoft.com/office/drawing/2014/main" id="{D75BA4CB-C213-8409-08D0-CA3477703344}"/>
                  </a:ext>
                </a:extLst>
              </p:cNvPr>
              <p:cNvGrpSpPr/>
              <p:nvPr/>
            </p:nvGrpSpPr>
            <p:grpSpPr>
              <a:xfrm>
                <a:off x="435796" y="1571804"/>
                <a:ext cx="3568165" cy="4696033"/>
                <a:chOff x="435796" y="1657389"/>
                <a:chExt cx="3568165" cy="4696033"/>
              </a:xfrm>
            </p:grpSpPr>
            <p:pic>
              <p:nvPicPr>
                <p:cNvPr id="14" name="図 13" descr="白い背景と黒い文字&#10;&#10;低い精度で自動的に生成された説明">
                  <a:extLst>
                    <a:ext uri="{FF2B5EF4-FFF2-40B4-BE49-F238E27FC236}">
                      <a16:creationId xmlns:a16="http://schemas.microsoft.com/office/drawing/2014/main" id="{1F7C15E3-3892-6B0C-421C-EB45733E33CC}"/>
                    </a:ext>
                  </a:extLst>
                </p:cNvPr>
                <p:cNvPicPr>
                  <a:picLocks noChangeAspect="1"/>
                </p:cNvPicPr>
                <p:nvPr/>
              </p:nvPicPr>
              <p:blipFill>
                <a:blip r:embed="rId2">
                  <a:extLst>
                    <a:ext uri="{28A0092B-C50C-407E-A947-70E740481C1C}">
                      <a14:useLocalDpi xmlns:a14="http://schemas.microsoft.com/office/drawing/2010/main" val="0"/>
                    </a:ext>
                  </a:extLst>
                </a:blip>
                <a:srcRect l="19123" t="6308" r="45561" b="6217"/>
                <a:stretch/>
              </p:blipFill>
              <p:spPr>
                <a:xfrm>
                  <a:off x="435796" y="2062712"/>
                  <a:ext cx="3568165" cy="4290710"/>
                </a:xfrm>
                <a:prstGeom prst="rect">
                  <a:avLst/>
                </a:prstGeom>
              </p:spPr>
            </p:pic>
            <p:grpSp>
              <p:nvGrpSpPr>
                <p:cNvPr id="22" name="グループ化 21">
                  <a:extLst>
                    <a:ext uri="{FF2B5EF4-FFF2-40B4-BE49-F238E27FC236}">
                      <a16:creationId xmlns:a16="http://schemas.microsoft.com/office/drawing/2014/main" id="{70E21576-B7FD-CB52-5969-36DCD770F7BE}"/>
                    </a:ext>
                  </a:extLst>
                </p:cNvPr>
                <p:cNvGrpSpPr/>
                <p:nvPr/>
              </p:nvGrpSpPr>
              <p:grpSpPr>
                <a:xfrm>
                  <a:off x="643395" y="1657389"/>
                  <a:ext cx="3360566" cy="810646"/>
                  <a:chOff x="643395" y="1460598"/>
                  <a:chExt cx="3360566" cy="810646"/>
                </a:xfrm>
              </p:grpSpPr>
              <p:cxnSp>
                <p:nvCxnSpPr>
                  <p:cNvPr id="16" name="直線コネクタ 15">
                    <a:extLst>
                      <a:ext uri="{FF2B5EF4-FFF2-40B4-BE49-F238E27FC236}">
                        <a16:creationId xmlns:a16="http://schemas.microsoft.com/office/drawing/2014/main" id="{44B3A5FE-5591-C8A5-36A0-8C2455E272FC}"/>
                      </a:ext>
                    </a:extLst>
                  </p:cNvPr>
                  <p:cNvCxnSpPr/>
                  <p:nvPr/>
                </p:nvCxnSpPr>
                <p:spPr>
                  <a:xfrm>
                    <a:off x="643395" y="1801279"/>
                    <a:ext cx="0" cy="469965"/>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直線コネクタ 16">
                    <a:extLst>
                      <a:ext uri="{FF2B5EF4-FFF2-40B4-BE49-F238E27FC236}">
                        <a16:creationId xmlns:a16="http://schemas.microsoft.com/office/drawing/2014/main" id="{F8B5B74D-2F5F-175E-3AB8-3046C24C3E9F}"/>
                      </a:ext>
                    </a:extLst>
                  </p:cNvPr>
                  <p:cNvCxnSpPr/>
                  <p:nvPr/>
                </p:nvCxnSpPr>
                <p:spPr>
                  <a:xfrm>
                    <a:off x="4003961" y="1801278"/>
                    <a:ext cx="0" cy="469965"/>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直線矢印コネクタ 18">
                    <a:extLst>
                      <a:ext uri="{FF2B5EF4-FFF2-40B4-BE49-F238E27FC236}">
                        <a16:creationId xmlns:a16="http://schemas.microsoft.com/office/drawing/2014/main" id="{8431C82C-7AF6-CEBF-BA21-A31DBBF2E319}"/>
                      </a:ext>
                    </a:extLst>
                  </p:cNvPr>
                  <p:cNvCxnSpPr/>
                  <p:nvPr/>
                </p:nvCxnSpPr>
                <p:spPr>
                  <a:xfrm>
                    <a:off x="643395" y="1837350"/>
                    <a:ext cx="3360566"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20" name="テキスト ボックス 19">
                    <a:extLst>
                      <a:ext uri="{FF2B5EF4-FFF2-40B4-BE49-F238E27FC236}">
                        <a16:creationId xmlns:a16="http://schemas.microsoft.com/office/drawing/2014/main" id="{9A641C5A-22E2-9474-AFCC-A1385B9CDFD7}"/>
                      </a:ext>
                    </a:extLst>
                  </p:cNvPr>
                  <p:cNvSpPr txBox="1"/>
                  <p:nvPr/>
                </p:nvSpPr>
                <p:spPr>
                  <a:xfrm>
                    <a:off x="1954627" y="1460598"/>
                    <a:ext cx="1170098" cy="383703"/>
                  </a:xfrm>
                  <a:prstGeom prst="rect">
                    <a:avLst/>
                  </a:prstGeom>
                  <a:noFill/>
                </p:spPr>
                <p:txBody>
                  <a:bodyPr wrap="square" rtlCol="0">
                    <a:spAutoFit/>
                  </a:bodyPr>
                  <a:lstStyle/>
                  <a:p>
                    <a:r>
                      <a:rPr kumimoji="1" lang="en-US" altLang="ja-JP" dirty="0"/>
                      <a:t>479</a:t>
                    </a:r>
                    <a:endParaRPr kumimoji="1" lang="ja-JP" altLang="en-US"/>
                  </a:p>
                </p:txBody>
              </p:sp>
            </p:grpSp>
          </p:grpSp>
          <p:cxnSp>
            <p:nvCxnSpPr>
              <p:cNvPr id="25" name="直線矢印コネクタ 24">
                <a:extLst>
                  <a:ext uri="{FF2B5EF4-FFF2-40B4-BE49-F238E27FC236}">
                    <a16:creationId xmlns:a16="http://schemas.microsoft.com/office/drawing/2014/main" id="{A24F1535-8CBD-904D-E0A0-F625714C5501}"/>
                  </a:ext>
                </a:extLst>
              </p:cNvPr>
              <p:cNvCxnSpPr/>
              <p:nvPr/>
            </p:nvCxnSpPr>
            <p:spPr>
              <a:xfrm>
                <a:off x="424781" y="3603228"/>
                <a:ext cx="207599" cy="211016"/>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6" name="直線矢印コネクタ 25">
                <a:extLst>
                  <a:ext uri="{FF2B5EF4-FFF2-40B4-BE49-F238E27FC236}">
                    <a16:creationId xmlns:a16="http://schemas.microsoft.com/office/drawing/2014/main" id="{B8C0F471-524A-D6E7-F7D9-3515E60A6AA8}"/>
                  </a:ext>
                </a:extLst>
              </p:cNvPr>
              <p:cNvCxnSpPr>
                <a:cxnSpLocks/>
              </p:cNvCxnSpPr>
              <p:nvPr/>
            </p:nvCxnSpPr>
            <p:spPr>
              <a:xfrm flipH="1">
                <a:off x="4026051" y="3073841"/>
                <a:ext cx="193323" cy="211016"/>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31" name="テキスト ボックス 30">
              <a:extLst>
                <a:ext uri="{FF2B5EF4-FFF2-40B4-BE49-F238E27FC236}">
                  <a16:creationId xmlns:a16="http://schemas.microsoft.com/office/drawing/2014/main" id="{5FF7CC8F-B9B2-CB55-FDC6-653EE41EBBA6}"/>
                </a:ext>
              </a:extLst>
            </p:cNvPr>
            <p:cNvSpPr txBox="1"/>
            <p:nvPr/>
          </p:nvSpPr>
          <p:spPr>
            <a:xfrm>
              <a:off x="1152939" y="6115692"/>
              <a:ext cx="2146852" cy="369332"/>
            </a:xfrm>
            <a:prstGeom prst="rect">
              <a:avLst/>
            </a:prstGeom>
            <a:noFill/>
          </p:spPr>
          <p:txBody>
            <a:bodyPr wrap="square" rtlCol="0">
              <a:spAutoFit/>
            </a:bodyPr>
            <a:lstStyle/>
            <a:p>
              <a:r>
                <a:rPr kumimoji="1" lang="ja-JP" altLang="en-US"/>
                <a:t>設計した光学系</a:t>
              </a:r>
              <a:r>
                <a:rPr kumimoji="1" lang="en-US" altLang="ja-JP" dirty="0"/>
                <a:t>①</a:t>
              </a:r>
              <a:endParaRPr kumimoji="1" lang="ja-JP" altLang="en-US"/>
            </a:p>
          </p:txBody>
        </p:sp>
      </p:grpSp>
      <p:sp>
        <p:nvSpPr>
          <p:cNvPr id="32" name="スライド番号プレースホルダー 3">
            <a:extLst>
              <a:ext uri="{FF2B5EF4-FFF2-40B4-BE49-F238E27FC236}">
                <a16:creationId xmlns:a16="http://schemas.microsoft.com/office/drawing/2014/main" id="{41076249-B884-1ED8-D16A-E0DFB6FE2BC9}"/>
              </a:ext>
            </a:extLst>
          </p:cNvPr>
          <p:cNvSpPr txBox="1">
            <a:spLocks/>
          </p:cNvSpPr>
          <p:nvPr/>
        </p:nvSpPr>
        <p:spPr>
          <a:xfrm>
            <a:off x="10720926" y="241147"/>
            <a:ext cx="906992" cy="385524"/>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a:t>7</a:t>
            </a:r>
            <a:endParaRPr kumimoji="1" lang="ja-JP" altLang="en-US"/>
          </a:p>
        </p:txBody>
      </p:sp>
      <p:grpSp>
        <p:nvGrpSpPr>
          <p:cNvPr id="41" name="グループ化 40">
            <a:extLst>
              <a:ext uri="{FF2B5EF4-FFF2-40B4-BE49-F238E27FC236}">
                <a16:creationId xmlns:a16="http://schemas.microsoft.com/office/drawing/2014/main" id="{E50CC949-1FE3-44AC-8481-50E64139AAB6}"/>
              </a:ext>
            </a:extLst>
          </p:cNvPr>
          <p:cNvGrpSpPr/>
          <p:nvPr/>
        </p:nvGrpSpPr>
        <p:grpSpPr>
          <a:xfrm>
            <a:off x="4446971" y="1680436"/>
            <a:ext cx="3447761" cy="4804588"/>
            <a:chOff x="4598959" y="1651548"/>
            <a:chExt cx="3447761" cy="4804588"/>
          </a:xfrm>
        </p:grpSpPr>
        <p:grpSp>
          <p:nvGrpSpPr>
            <p:cNvPr id="40" name="グループ化 39">
              <a:extLst>
                <a:ext uri="{FF2B5EF4-FFF2-40B4-BE49-F238E27FC236}">
                  <a16:creationId xmlns:a16="http://schemas.microsoft.com/office/drawing/2014/main" id="{415F3D96-F6B9-40CE-0911-7C0BB90A0BDA}"/>
                </a:ext>
              </a:extLst>
            </p:cNvPr>
            <p:cNvGrpSpPr/>
            <p:nvPr/>
          </p:nvGrpSpPr>
          <p:grpSpPr>
            <a:xfrm>
              <a:off x="4598959" y="1651548"/>
              <a:ext cx="2809055" cy="4804588"/>
              <a:chOff x="4598959" y="1651548"/>
              <a:chExt cx="2809055" cy="4804588"/>
            </a:xfrm>
          </p:grpSpPr>
          <p:pic>
            <p:nvPicPr>
              <p:cNvPr id="12" name="図 11" descr="グラフ, レーダー チャート&#10;&#10;自動的に生成された説明">
                <a:extLst>
                  <a:ext uri="{FF2B5EF4-FFF2-40B4-BE49-F238E27FC236}">
                    <a16:creationId xmlns:a16="http://schemas.microsoft.com/office/drawing/2014/main" id="{385E0188-670B-1884-98DC-964D46A522F5}"/>
                  </a:ext>
                </a:extLst>
              </p:cNvPr>
              <p:cNvPicPr>
                <a:picLocks noChangeAspect="1"/>
              </p:cNvPicPr>
              <p:nvPr/>
            </p:nvPicPr>
            <p:blipFill>
              <a:blip r:embed="rId3">
                <a:extLst>
                  <a:ext uri="{28A0092B-C50C-407E-A947-70E740481C1C}">
                    <a14:useLocalDpi xmlns:a14="http://schemas.microsoft.com/office/drawing/2010/main" val="0"/>
                  </a:ext>
                </a:extLst>
              </a:blip>
              <a:srcRect l="35447" t="22115" r="47659" b="12536"/>
              <a:stretch/>
            </p:blipFill>
            <p:spPr>
              <a:xfrm>
                <a:off x="4894213" y="1651548"/>
                <a:ext cx="2107478" cy="3957813"/>
              </a:xfrm>
              <a:prstGeom prst="rect">
                <a:avLst/>
              </a:prstGeom>
            </p:spPr>
          </p:pic>
          <p:sp>
            <p:nvSpPr>
              <p:cNvPr id="28" name="テキスト ボックス 27">
                <a:extLst>
                  <a:ext uri="{FF2B5EF4-FFF2-40B4-BE49-F238E27FC236}">
                    <a16:creationId xmlns:a16="http://schemas.microsoft.com/office/drawing/2014/main" id="{F872841A-1431-D6C8-0B65-FCFA84A20116}"/>
                  </a:ext>
                </a:extLst>
              </p:cNvPr>
              <p:cNvSpPr txBox="1"/>
              <p:nvPr/>
            </p:nvSpPr>
            <p:spPr>
              <a:xfrm>
                <a:off x="4598959" y="5809805"/>
                <a:ext cx="2809055" cy="646331"/>
              </a:xfrm>
              <a:prstGeom prst="rect">
                <a:avLst/>
              </a:prstGeom>
              <a:noFill/>
            </p:spPr>
            <p:txBody>
              <a:bodyPr wrap="square" rtlCol="0">
                <a:spAutoFit/>
              </a:bodyPr>
              <a:lstStyle/>
              <a:p>
                <a:pPr algn="ctr"/>
                <a:r>
                  <a:rPr kumimoji="1" lang="en-US" altLang="ja-JP" dirty="0"/>
                  <a:t>86GHz </a:t>
                </a:r>
                <a:r>
                  <a:rPr kumimoji="1" lang="ja-JP" altLang="en-US"/>
                  <a:t>エッジテーパ</a:t>
                </a:r>
                <a:r>
                  <a:rPr kumimoji="1" lang="en-US" altLang="ja-JP" dirty="0"/>
                  <a:t>-30dB</a:t>
                </a:r>
                <a:r>
                  <a:rPr kumimoji="1" lang="ja-JP" altLang="en-US"/>
                  <a:t>のビームの伝搬図</a:t>
                </a:r>
              </a:p>
            </p:txBody>
          </p:sp>
        </p:grpSp>
        <p:sp>
          <p:nvSpPr>
            <p:cNvPr id="33" name="円/楕円 32">
              <a:extLst>
                <a:ext uri="{FF2B5EF4-FFF2-40B4-BE49-F238E27FC236}">
                  <a16:creationId xmlns:a16="http://schemas.microsoft.com/office/drawing/2014/main" id="{346CFCEC-1C68-6CCC-968C-CB2F5A161B0F}"/>
                </a:ext>
              </a:extLst>
            </p:cNvPr>
            <p:cNvSpPr/>
            <p:nvPr/>
          </p:nvSpPr>
          <p:spPr>
            <a:xfrm>
              <a:off x="5629392" y="4051036"/>
              <a:ext cx="551858" cy="56916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F8550C21-E428-E00A-C512-ED1CD60BDCDD}"/>
                </a:ext>
              </a:extLst>
            </p:cNvPr>
            <p:cNvSpPr txBox="1"/>
            <p:nvPr/>
          </p:nvSpPr>
          <p:spPr>
            <a:xfrm>
              <a:off x="5773448" y="4579101"/>
              <a:ext cx="2273272" cy="338554"/>
            </a:xfrm>
            <a:prstGeom prst="rect">
              <a:avLst/>
            </a:prstGeom>
            <a:noFill/>
          </p:spPr>
          <p:txBody>
            <a:bodyPr wrap="square" rtlCol="0">
              <a:spAutoFit/>
            </a:bodyPr>
            <a:lstStyle/>
            <a:p>
              <a:r>
                <a:rPr kumimoji="1" lang="ja-JP" altLang="en-US" sz="1600"/>
                <a:t>トランケーションあり</a:t>
              </a:r>
            </a:p>
          </p:txBody>
        </p:sp>
      </p:grpSp>
      <p:sp>
        <p:nvSpPr>
          <p:cNvPr id="38" name="角丸四角形 37">
            <a:extLst>
              <a:ext uri="{FF2B5EF4-FFF2-40B4-BE49-F238E27FC236}">
                <a16:creationId xmlns:a16="http://schemas.microsoft.com/office/drawing/2014/main" id="{28A2EE6D-266B-C060-6E27-ED26400E2BE3}"/>
              </a:ext>
            </a:extLst>
          </p:cNvPr>
          <p:cNvSpPr/>
          <p:nvPr/>
        </p:nvSpPr>
        <p:spPr>
          <a:xfrm>
            <a:off x="725561" y="2568388"/>
            <a:ext cx="941874" cy="1721224"/>
          </a:xfrm>
          <a:prstGeom prst="roundRect">
            <a:avLst/>
          </a:prstGeom>
          <a:noFill/>
          <a:ln w="1905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877485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E13384FC-AAAD-8EB7-952C-35E06DEDC13C}"/>
              </a:ext>
            </a:extLst>
          </p:cNvPr>
          <p:cNvSpPr txBox="1"/>
          <p:nvPr/>
        </p:nvSpPr>
        <p:spPr>
          <a:xfrm>
            <a:off x="157402" y="156671"/>
            <a:ext cx="4276164" cy="523220"/>
          </a:xfrm>
          <a:prstGeom prst="rect">
            <a:avLst/>
          </a:prstGeom>
          <a:noFill/>
        </p:spPr>
        <p:txBody>
          <a:bodyPr wrap="square" rtlCol="0">
            <a:spAutoFit/>
          </a:bodyPr>
          <a:lstStyle/>
          <a:p>
            <a:r>
              <a:rPr lang="ja-JP" altLang="en-US" sz="2800">
                <a:solidFill>
                  <a:schemeClr val="bg1"/>
                </a:solidFill>
              </a:rPr>
              <a:t>設計した光学系</a:t>
            </a:r>
            <a:endParaRPr lang="ja-JP" altLang="en-US" sz="2800" dirty="0">
              <a:solidFill>
                <a:schemeClr val="bg1"/>
              </a:solidFill>
            </a:endParaRPr>
          </a:p>
        </p:txBody>
      </p:sp>
      <p:sp>
        <p:nvSpPr>
          <p:cNvPr id="6" name="テキスト ボックス 5">
            <a:extLst>
              <a:ext uri="{FF2B5EF4-FFF2-40B4-BE49-F238E27FC236}">
                <a16:creationId xmlns:a16="http://schemas.microsoft.com/office/drawing/2014/main" id="{DE60AD85-7B3E-40DA-CAB9-6089088396F1}"/>
              </a:ext>
            </a:extLst>
          </p:cNvPr>
          <p:cNvSpPr txBox="1"/>
          <p:nvPr/>
        </p:nvSpPr>
        <p:spPr>
          <a:xfrm>
            <a:off x="157402" y="879415"/>
            <a:ext cx="8973975" cy="523220"/>
          </a:xfrm>
          <a:prstGeom prst="rect">
            <a:avLst/>
          </a:prstGeom>
          <a:noFill/>
        </p:spPr>
        <p:txBody>
          <a:bodyPr wrap="square" rtlCol="0">
            <a:spAutoFit/>
          </a:bodyPr>
          <a:lstStyle/>
          <a:p>
            <a:r>
              <a:rPr lang="en-US" altLang="ja-JP" sz="2800" dirty="0"/>
              <a:t>② 86GHz </a:t>
            </a:r>
            <a:r>
              <a:rPr lang="ja-JP" altLang="en-US" sz="2800"/>
              <a:t>エッジテーパ</a:t>
            </a:r>
            <a:r>
              <a:rPr lang="en-US" altLang="ja-JP" sz="2800" dirty="0"/>
              <a:t> –20dB</a:t>
            </a:r>
            <a:r>
              <a:rPr lang="ja-JP" altLang="en-US" sz="2800"/>
              <a:t>が反射する光学系</a:t>
            </a:r>
            <a:endParaRPr lang="en-US" altLang="ja-JP" sz="2800" dirty="0"/>
          </a:p>
        </p:txBody>
      </p:sp>
      <p:grpSp>
        <p:nvGrpSpPr>
          <p:cNvPr id="42" name="グループ化 41">
            <a:extLst>
              <a:ext uri="{FF2B5EF4-FFF2-40B4-BE49-F238E27FC236}">
                <a16:creationId xmlns:a16="http://schemas.microsoft.com/office/drawing/2014/main" id="{44CA8AB0-C497-CBD9-22E6-C36A7BF8A912}"/>
              </a:ext>
            </a:extLst>
          </p:cNvPr>
          <p:cNvGrpSpPr/>
          <p:nvPr/>
        </p:nvGrpSpPr>
        <p:grpSpPr>
          <a:xfrm>
            <a:off x="4644390" y="1733594"/>
            <a:ext cx="2816545" cy="4306783"/>
            <a:chOff x="4644390" y="1733594"/>
            <a:chExt cx="2816545" cy="4306783"/>
          </a:xfrm>
        </p:grpSpPr>
        <p:pic>
          <p:nvPicPr>
            <p:cNvPr id="17" name="図 16" descr="グラフ, レーダー チャート&#10;&#10;自動的に生成された説明">
              <a:extLst>
                <a:ext uri="{FF2B5EF4-FFF2-40B4-BE49-F238E27FC236}">
                  <a16:creationId xmlns:a16="http://schemas.microsoft.com/office/drawing/2014/main" id="{7C5397C7-8DB5-33B1-6897-93E9B8615B70}"/>
                </a:ext>
              </a:extLst>
            </p:cNvPr>
            <p:cNvPicPr>
              <a:picLocks noChangeAspect="1"/>
            </p:cNvPicPr>
            <p:nvPr/>
          </p:nvPicPr>
          <p:blipFill>
            <a:blip r:embed="rId2">
              <a:extLst>
                <a:ext uri="{28A0092B-C50C-407E-A947-70E740481C1C}">
                  <a14:useLocalDpi xmlns:a14="http://schemas.microsoft.com/office/drawing/2010/main" val="0"/>
                </a:ext>
              </a:extLst>
            </a:blip>
            <a:srcRect l="44907" t="25071" r="41189" b="19540"/>
            <a:stretch/>
          </p:blipFill>
          <p:spPr>
            <a:xfrm>
              <a:off x="4876577" y="1733594"/>
              <a:ext cx="1800949" cy="3483157"/>
            </a:xfrm>
            <a:prstGeom prst="rect">
              <a:avLst/>
            </a:prstGeom>
          </p:spPr>
        </p:pic>
        <p:sp>
          <p:nvSpPr>
            <p:cNvPr id="34" name="テキスト ボックス 33">
              <a:extLst>
                <a:ext uri="{FF2B5EF4-FFF2-40B4-BE49-F238E27FC236}">
                  <a16:creationId xmlns:a16="http://schemas.microsoft.com/office/drawing/2014/main" id="{87CD7C19-6B94-69E6-2E56-B1A0915D6E12}"/>
                </a:ext>
              </a:extLst>
            </p:cNvPr>
            <p:cNvSpPr txBox="1"/>
            <p:nvPr/>
          </p:nvSpPr>
          <p:spPr>
            <a:xfrm>
              <a:off x="4644390" y="5394046"/>
              <a:ext cx="2816545" cy="646331"/>
            </a:xfrm>
            <a:prstGeom prst="rect">
              <a:avLst/>
            </a:prstGeom>
            <a:noFill/>
          </p:spPr>
          <p:txBody>
            <a:bodyPr wrap="square" rtlCol="0">
              <a:spAutoFit/>
            </a:bodyPr>
            <a:lstStyle/>
            <a:p>
              <a:pPr algn="ctr"/>
              <a:r>
                <a:rPr kumimoji="1" lang="en-US" altLang="ja-JP" dirty="0"/>
                <a:t>86GHz </a:t>
              </a:r>
              <a:r>
                <a:rPr kumimoji="1" lang="ja-JP" altLang="en-US"/>
                <a:t>エッジテーパ</a:t>
              </a:r>
              <a:r>
                <a:rPr kumimoji="1" lang="en-US" altLang="ja-JP" dirty="0"/>
                <a:t> -20dB</a:t>
              </a:r>
              <a:r>
                <a:rPr kumimoji="1" lang="ja-JP" altLang="en-US"/>
                <a:t>のビームの伝搬図</a:t>
              </a:r>
            </a:p>
          </p:txBody>
        </p:sp>
      </p:grpSp>
      <p:sp>
        <p:nvSpPr>
          <p:cNvPr id="35" name="テキスト ボックス 34">
            <a:extLst>
              <a:ext uri="{FF2B5EF4-FFF2-40B4-BE49-F238E27FC236}">
                <a16:creationId xmlns:a16="http://schemas.microsoft.com/office/drawing/2014/main" id="{A7A0399D-1A85-B911-E2A8-4056F541043C}"/>
              </a:ext>
            </a:extLst>
          </p:cNvPr>
          <p:cNvSpPr txBox="1"/>
          <p:nvPr/>
        </p:nvSpPr>
        <p:spPr>
          <a:xfrm>
            <a:off x="7132065" y="2206522"/>
            <a:ext cx="5059935" cy="1433149"/>
          </a:xfrm>
          <a:prstGeom prst="rect">
            <a:avLst/>
          </a:prstGeom>
          <a:noFill/>
        </p:spPr>
        <p:txBody>
          <a:bodyPr wrap="square" rtlCol="0">
            <a:spAutoFit/>
          </a:bodyPr>
          <a:lstStyle/>
          <a:p>
            <a:pPr>
              <a:lnSpc>
                <a:spcPct val="150000"/>
              </a:lnSpc>
            </a:pPr>
            <a:r>
              <a:rPr lang="ja-JP" altLang="en-US" sz="2000"/>
              <a:t>・デュワー内に収まる</a:t>
            </a:r>
            <a:endParaRPr lang="en-US" altLang="ja-JP" sz="2000" dirty="0"/>
          </a:p>
          <a:p>
            <a:pPr>
              <a:lnSpc>
                <a:spcPct val="150000"/>
              </a:lnSpc>
            </a:pPr>
            <a:r>
              <a:rPr lang="ja-JP" altLang="en-US" sz="2000"/>
              <a:t>・ビームと反射鏡のトランケーションなし</a:t>
            </a:r>
            <a:endParaRPr lang="en-US" altLang="ja-JP" sz="2000" dirty="0"/>
          </a:p>
          <a:p>
            <a:pPr>
              <a:lnSpc>
                <a:spcPct val="150000"/>
              </a:lnSpc>
            </a:pPr>
            <a:r>
              <a:rPr lang="ja-JP" altLang="en-US" sz="2000"/>
              <a:t>・</a:t>
            </a:r>
            <a:r>
              <a:rPr lang="en-US" altLang="ja-JP" sz="2000" dirty="0">
                <a:solidFill>
                  <a:srgbClr val="FF0000"/>
                </a:solidFill>
                <a:uFill>
                  <a:solidFill>
                    <a:srgbClr val="FF0000"/>
                  </a:solidFill>
                </a:uFill>
              </a:rPr>
              <a:t>86GHz </a:t>
            </a:r>
            <a:r>
              <a:rPr lang="ja-JP" altLang="en-US" sz="2000">
                <a:solidFill>
                  <a:srgbClr val="FF0000"/>
                </a:solidFill>
                <a:uFill>
                  <a:solidFill>
                    <a:srgbClr val="FF0000"/>
                  </a:solidFill>
                </a:uFill>
              </a:rPr>
              <a:t>で開口能率　</a:t>
            </a:r>
            <a:r>
              <a:rPr lang="en-US" altLang="ja-JP" sz="2000" dirty="0">
                <a:solidFill>
                  <a:srgbClr val="FF0000"/>
                </a:solidFill>
                <a:uFill>
                  <a:solidFill>
                    <a:srgbClr val="FF0000"/>
                  </a:solidFill>
                </a:uFill>
              </a:rPr>
              <a:t>58.7%</a:t>
            </a:r>
            <a:endParaRPr kumimoji="1" lang="ja-JP" altLang="en-US" sz="2000">
              <a:solidFill>
                <a:srgbClr val="FF0000"/>
              </a:solidFill>
              <a:uFill>
                <a:solidFill>
                  <a:srgbClr val="FF0000"/>
                </a:solidFill>
              </a:uFill>
            </a:endParaRPr>
          </a:p>
        </p:txBody>
      </p:sp>
      <p:grpSp>
        <p:nvGrpSpPr>
          <p:cNvPr id="41" name="グループ化 40">
            <a:extLst>
              <a:ext uri="{FF2B5EF4-FFF2-40B4-BE49-F238E27FC236}">
                <a16:creationId xmlns:a16="http://schemas.microsoft.com/office/drawing/2014/main" id="{4B5EB310-3D39-1CA8-CE95-6DB260AA03B1}"/>
              </a:ext>
            </a:extLst>
          </p:cNvPr>
          <p:cNvGrpSpPr/>
          <p:nvPr/>
        </p:nvGrpSpPr>
        <p:grpSpPr>
          <a:xfrm>
            <a:off x="545876" y="1395877"/>
            <a:ext cx="3542359" cy="4991926"/>
            <a:chOff x="545876" y="1395877"/>
            <a:chExt cx="3542359" cy="4991926"/>
          </a:xfrm>
        </p:grpSpPr>
        <p:grpSp>
          <p:nvGrpSpPr>
            <p:cNvPr id="33" name="グループ化 32">
              <a:extLst>
                <a:ext uri="{FF2B5EF4-FFF2-40B4-BE49-F238E27FC236}">
                  <a16:creationId xmlns:a16="http://schemas.microsoft.com/office/drawing/2014/main" id="{1989C5D7-39D4-AE08-999C-8AEF920E9CC1}"/>
                </a:ext>
              </a:extLst>
            </p:cNvPr>
            <p:cNvGrpSpPr/>
            <p:nvPr/>
          </p:nvGrpSpPr>
          <p:grpSpPr>
            <a:xfrm>
              <a:off x="545876" y="1395877"/>
              <a:ext cx="3542359" cy="4651394"/>
              <a:chOff x="492946" y="1331249"/>
              <a:chExt cx="3542359" cy="4651394"/>
            </a:xfrm>
          </p:grpSpPr>
          <p:pic>
            <p:nvPicPr>
              <p:cNvPr id="27" name="図 26" descr="アンテナ, 時計 が含まれている画像&#10;&#10;自動的に生成された説明">
                <a:extLst>
                  <a:ext uri="{FF2B5EF4-FFF2-40B4-BE49-F238E27FC236}">
                    <a16:creationId xmlns:a16="http://schemas.microsoft.com/office/drawing/2014/main" id="{BE19F6AA-F0A4-0970-DCB0-588B52CF4987}"/>
                  </a:ext>
                </a:extLst>
              </p:cNvPr>
              <p:cNvPicPr>
                <a:picLocks noChangeAspect="1"/>
              </p:cNvPicPr>
              <p:nvPr/>
            </p:nvPicPr>
            <p:blipFill>
              <a:blip r:embed="rId3">
                <a:extLst>
                  <a:ext uri="{28A0092B-C50C-407E-A947-70E740481C1C}">
                    <a14:useLocalDpi xmlns:a14="http://schemas.microsoft.com/office/drawing/2010/main" val="0"/>
                  </a:ext>
                </a:extLst>
              </a:blip>
              <a:srcRect l="54092" t="17112" r="14204" b="5114"/>
              <a:stretch/>
            </p:blipFill>
            <p:spPr>
              <a:xfrm>
                <a:off x="492946" y="1763771"/>
                <a:ext cx="3542359" cy="4218872"/>
              </a:xfrm>
              <a:prstGeom prst="rect">
                <a:avLst/>
              </a:prstGeom>
            </p:spPr>
          </p:pic>
          <p:grpSp>
            <p:nvGrpSpPr>
              <p:cNvPr id="32" name="グループ化 31">
                <a:extLst>
                  <a:ext uri="{FF2B5EF4-FFF2-40B4-BE49-F238E27FC236}">
                    <a16:creationId xmlns:a16="http://schemas.microsoft.com/office/drawing/2014/main" id="{4BA44C25-AB75-DDF2-906A-6E91CB286C41}"/>
                  </a:ext>
                </a:extLst>
              </p:cNvPr>
              <p:cNvGrpSpPr/>
              <p:nvPr/>
            </p:nvGrpSpPr>
            <p:grpSpPr>
              <a:xfrm>
                <a:off x="608293" y="1331249"/>
                <a:ext cx="3360566" cy="810646"/>
                <a:chOff x="643395" y="1367832"/>
                <a:chExt cx="3360566" cy="810646"/>
              </a:xfrm>
            </p:grpSpPr>
            <p:cxnSp>
              <p:nvCxnSpPr>
                <p:cNvPr id="28" name="直線コネクタ 27">
                  <a:extLst>
                    <a:ext uri="{FF2B5EF4-FFF2-40B4-BE49-F238E27FC236}">
                      <a16:creationId xmlns:a16="http://schemas.microsoft.com/office/drawing/2014/main" id="{73CC5B15-8A80-8F4F-113D-53176B404FD3}"/>
                    </a:ext>
                  </a:extLst>
                </p:cNvPr>
                <p:cNvCxnSpPr/>
                <p:nvPr/>
              </p:nvCxnSpPr>
              <p:spPr>
                <a:xfrm>
                  <a:off x="643395" y="1708513"/>
                  <a:ext cx="0" cy="469965"/>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直線コネクタ 28">
                  <a:extLst>
                    <a:ext uri="{FF2B5EF4-FFF2-40B4-BE49-F238E27FC236}">
                      <a16:creationId xmlns:a16="http://schemas.microsoft.com/office/drawing/2014/main" id="{E398470C-89D9-B7F7-105D-D94F3B8AC6CA}"/>
                    </a:ext>
                  </a:extLst>
                </p:cNvPr>
                <p:cNvCxnSpPr/>
                <p:nvPr/>
              </p:nvCxnSpPr>
              <p:spPr>
                <a:xfrm>
                  <a:off x="4003961" y="1708512"/>
                  <a:ext cx="0" cy="469965"/>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直線矢印コネクタ 29">
                  <a:extLst>
                    <a:ext uri="{FF2B5EF4-FFF2-40B4-BE49-F238E27FC236}">
                      <a16:creationId xmlns:a16="http://schemas.microsoft.com/office/drawing/2014/main" id="{84BB0F2A-61D7-2EF6-7976-3CBDA260D6FB}"/>
                    </a:ext>
                  </a:extLst>
                </p:cNvPr>
                <p:cNvCxnSpPr/>
                <p:nvPr/>
              </p:nvCxnSpPr>
              <p:spPr>
                <a:xfrm>
                  <a:off x="643395" y="1744584"/>
                  <a:ext cx="3360566"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31" name="テキスト ボックス 30">
                  <a:extLst>
                    <a:ext uri="{FF2B5EF4-FFF2-40B4-BE49-F238E27FC236}">
                      <a16:creationId xmlns:a16="http://schemas.microsoft.com/office/drawing/2014/main" id="{F9501B56-0995-73D3-F4EB-D29643B5EE31}"/>
                    </a:ext>
                  </a:extLst>
                </p:cNvPr>
                <p:cNvSpPr txBox="1"/>
                <p:nvPr/>
              </p:nvSpPr>
              <p:spPr>
                <a:xfrm>
                  <a:off x="1954627" y="1367832"/>
                  <a:ext cx="1170098" cy="383703"/>
                </a:xfrm>
                <a:prstGeom prst="rect">
                  <a:avLst/>
                </a:prstGeom>
                <a:noFill/>
              </p:spPr>
              <p:txBody>
                <a:bodyPr wrap="square" rtlCol="0">
                  <a:spAutoFit/>
                </a:bodyPr>
                <a:lstStyle/>
                <a:p>
                  <a:r>
                    <a:rPr kumimoji="1" lang="en-US" altLang="ja-JP" dirty="0"/>
                    <a:t>479</a:t>
                  </a:r>
                  <a:endParaRPr kumimoji="1" lang="ja-JP" altLang="en-US"/>
                </a:p>
              </p:txBody>
            </p:sp>
          </p:grpSp>
        </p:grpSp>
        <p:sp>
          <p:nvSpPr>
            <p:cNvPr id="36" name="テキスト ボックス 35">
              <a:extLst>
                <a:ext uri="{FF2B5EF4-FFF2-40B4-BE49-F238E27FC236}">
                  <a16:creationId xmlns:a16="http://schemas.microsoft.com/office/drawing/2014/main" id="{DA935EEA-5656-F022-A5DD-F5937388617D}"/>
                </a:ext>
              </a:extLst>
            </p:cNvPr>
            <p:cNvSpPr txBox="1"/>
            <p:nvPr/>
          </p:nvSpPr>
          <p:spPr>
            <a:xfrm>
              <a:off x="1150865" y="6018471"/>
              <a:ext cx="2332383" cy="369332"/>
            </a:xfrm>
            <a:prstGeom prst="rect">
              <a:avLst/>
            </a:prstGeom>
            <a:noFill/>
          </p:spPr>
          <p:txBody>
            <a:bodyPr wrap="square" rtlCol="0">
              <a:spAutoFit/>
            </a:bodyPr>
            <a:lstStyle/>
            <a:p>
              <a:r>
                <a:rPr kumimoji="1" lang="ja-JP" altLang="en-US"/>
                <a:t>設計した光学系</a:t>
              </a:r>
              <a:r>
                <a:rPr kumimoji="1" lang="en-US" altLang="ja-JP" dirty="0"/>
                <a:t>②</a:t>
              </a:r>
              <a:endParaRPr kumimoji="1" lang="ja-JP" altLang="en-US"/>
            </a:p>
          </p:txBody>
        </p:sp>
      </p:grpSp>
      <p:sp>
        <p:nvSpPr>
          <p:cNvPr id="37" name="スライド番号プレースホルダー 3">
            <a:extLst>
              <a:ext uri="{FF2B5EF4-FFF2-40B4-BE49-F238E27FC236}">
                <a16:creationId xmlns:a16="http://schemas.microsoft.com/office/drawing/2014/main" id="{4ED283BA-85B0-C40B-A47C-45E4D24BF30C}"/>
              </a:ext>
            </a:extLst>
          </p:cNvPr>
          <p:cNvSpPr txBox="1">
            <a:spLocks/>
          </p:cNvSpPr>
          <p:nvPr/>
        </p:nvSpPr>
        <p:spPr>
          <a:xfrm>
            <a:off x="10720926" y="241147"/>
            <a:ext cx="906992" cy="385524"/>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a:t>8</a:t>
            </a:r>
            <a:endParaRPr kumimoji="1" lang="ja-JP" altLang="en-US"/>
          </a:p>
        </p:txBody>
      </p:sp>
      <p:sp>
        <p:nvSpPr>
          <p:cNvPr id="40" name="角丸四角形 39">
            <a:extLst>
              <a:ext uri="{FF2B5EF4-FFF2-40B4-BE49-F238E27FC236}">
                <a16:creationId xmlns:a16="http://schemas.microsoft.com/office/drawing/2014/main" id="{385C7140-5BC2-B8EE-D08F-49086D3E6AC3}"/>
              </a:ext>
            </a:extLst>
          </p:cNvPr>
          <p:cNvSpPr/>
          <p:nvPr/>
        </p:nvSpPr>
        <p:spPr>
          <a:xfrm>
            <a:off x="725561" y="2568388"/>
            <a:ext cx="999578" cy="1721224"/>
          </a:xfrm>
          <a:prstGeom prst="roundRect">
            <a:avLst/>
          </a:prstGeom>
          <a:noFill/>
          <a:ln w="1905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85813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6049E77-8275-5CDC-8105-6567B7E27F12}"/>
              </a:ext>
            </a:extLst>
          </p:cNvPr>
          <p:cNvSpPr txBox="1"/>
          <p:nvPr/>
        </p:nvSpPr>
        <p:spPr>
          <a:xfrm>
            <a:off x="96095" y="885700"/>
            <a:ext cx="12070924" cy="52322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ja-JP" sz="2800" dirty="0"/>
              <a:t>③ 86GHz </a:t>
            </a:r>
            <a:r>
              <a:rPr lang="ja-JP" altLang="en-US" sz="2800"/>
              <a:t>エッジテーパ</a:t>
            </a:r>
            <a:r>
              <a:rPr lang="en-US" altLang="ja-JP" sz="2800" dirty="0"/>
              <a:t> –22dB</a:t>
            </a:r>
            <a:r>
              <a:rPr lang="ja-JP" altLang="en-US" sz="2800"/>
              <a:t>が反射する光学系　</a:t>
            </a:r>
            <a:endParaRPr lang="en-US" altLang="ja-JP" sz="2800" dirty="0"/>
          </a:p>
        </p:txBody>
      </p:sp>
      <p:sp>
        <p:nvSpPr>
          <p:cNvPr id="8" name="テキスト ボックス 7">
            <a:extLst>
              <a:ext uri="{FF2B5EF4-FFF2-40B4-BE49-F238E27FC236}">
                <a16:creationId xmlns:a16="http://schemas.microsoft.com/office/drawing/2014/main" id="{795F3551-ED0C-8D64-B025-81B20EC33D40}"/>
              </a:ext>
            </a:extLst>
          </p:cNvPr>
          <p:cNvSpPr txBox="1"/>
          <p:nvPr/>
        </p:nvSpPr>
        <p:spPr>
          <a:xfrm>
            <a:off x="247731" y="142838"/>
            <a:ext cx="4276164" cy="523220"/>
          </a:xfrm>
          <a:prstGeom prst="rect">
            <a:avLst/>
          </a:prstGeom>
          <a:noFill/>
        </p:spPr>
        <p:txBody>
          <a:bodyPr wrap="square" rtlCol="0">
            <a:spAutoFit/>
          </a:bodyPr>
          <a:lstStyle/>
          <a:p>
            <a:r>
              <a:rPr lang="ja-JP" altLang="en-US" sz="2800">
                <a:solidFill>
                  <a:schemeClr val="bg1"/>
                </a:solidFill>
              </a:rPr>
              <a:t>設計した光学系</a:t>
            </a:r>
            <a:endParaRPr lang="en-US" altLang="ja-JP" sz="2800" dirty="0">
              <a:solidFill>
                <a:schemeClr val="bg1"/>
              </a:solidFill>
            </a:endParaRPr>
          </a:p>
        </p:txBody>
      </p:sp>
      <p:sp>
        <p:nvSpPr>
          <p:cNvPr id="110" name="テキスト ボックス 109">
            <a:extLst>
              <a:ext uri="{FF2B5EF4-FFF2-40B4-BE49-F238E27FC236}">
                <a16:creationId xmlns:a16="http://schemas.microsoft.com/office/drawing/2014/main" id="{011656D8-2809-F11B-53EA-689FFD37C307}"/>
              </a:ext>
            </a:extLst>
          </p:cNvPr>
          <p:cNvSpPr txBox="1"/>
          <p:nvPr/>
        </p:nvSpPr>
        <p:spPr>
          <a:xfrm>
            <a:off x="7107299" y="2237683"/>
            <a:ext cx="5183632" cy="1945827"/>
          </a:xfrm>
          <a:prstGeom prst="rect">
            <a:avLst/>
          </a:prstGeom>
          <a:noFill/>
        </p:spPr>
        <p:txBody>
          <a:bodyPr wrap="square" rtlCol="0">
            <a:spAutoFit/>
          </a:bodyPr>
          <a:lstStyle/>
          <a:p>
            <a:pPr>
              <a:lnSpc>
                <a:spcPct val="150000"/>
              </a:lnSpc>
            </a:pPr>
            <a:r>
              <a:rPr lang="ja-JP" altLang="en-US" sz="2000"/>
              <a:t>・デュワー内に収まる</a:t>
            </a:r>
            <a:endParaRPr lang="en-US" altLang="ja-JP" sz="2000" dirty="0"/>
          </a:p>
          <a:p>
            <a:pPr>
              <a:lnSpc>
                <a:spcPct val="150000"/>
              </a:lnSpc>
            </a:pPr>
            <a:r>
              <a:rPr lang="ja-JP" altLang="en-US" sz="2000"/>
              <a:t>・ビームと反射鏡のトランケーションあり</a:t>
            </a:r>
            <a:r>
              <a:rPr lang="en-US" altLang="ja-JP" sz="2000" dirty="0"/>
              <a:t> (86GHz </a:t>
            </a:r>
            <a:r>
              <a:rPr lang="ja-JP" altLang="en-US" sz="2000"/>
              <a:t>エッジテーパ</a:t>
            </a:r>
            <a:r>
              <a:rPr lang="en-US" altLang="ja-JP" sz="2000" dirty="0"/>
              <a:t> -22dB)</a:t>
            </a:r>
          </a:p>
          <a:p>
            <a:pPr>
              <a:lnSpc>
                <a:spcPct val="150000"/>
              </a:lnSpc>
            </a:pPr>
            <a:r>
              <a:rPr lang="ja-JP" altLang="en-US" sz="2000"/>
              <a:t>・</a:t>
            </a:r>
            <a:r>
              <a:rPr lang="en-US" altLang="ja-JP" sz="2000" dirty="0"/>
              <a:t>86GHz </a:t>
            </a:r>
            <a:r>
              <a:rPr lang="ja-JP" altLang="en-US" sz="2000"/>
              <a:t>の開口能率　</a:t>
            </a:r>
            <a:r>
              <a:rPr lang="en-US" altLang="ja-JP" sz="2000" dirty="0"/>
              <a:t>61.1%</a:t>
            </a:r>
            <a:endParaRPr kumimoji="1" lang="ja-JP" altLang="en-US" sz="2000"/>
          </a:p>
        </p:txBody>
      </p:sp>
      <p:grpSp>
        <p:nvGrpSpPr>
          <p:cNvPr id="109" name="グループ化 108">
            <a:extLst>
              <a:ext uri="{FF2B5EF4-FFF2-40B4-BE49-F238E27FC236}">
                <a16:creationId xmlns:a16="http://schemas.microsoft.com/office/drawing/2014/main" id="{7954521A-E419-1198-D351-29BFA226AA7D}"/>
              </a:ext>
            </a:extLst>
          </p:cNvPr>
          <p:cNvGrpSpPr/>
          <p:nvPr/>
        </p:nvGrpSpPr>
        <p:grpSpPr>
          <a:xfrm>
            <a:off x="489864" y="1368639"/>
            <a:ext cx="3568165" cy="4685591"/>
            <a:chOff x="474572" y="1427346"/>
            <a:chExt cx="3568165" cy="4685591"/>
          </a:xfrm>
        </p:grpSpPr>
        <p:pic>
          <p:nvPicPr>
            <p:cNvPr id="103" name="図 102" descr="ダイアグラム&#10;&#10;自動的に生成された説明">
              <a:extLst>
                <a:ext uri="{FF2B5EF4-FFF2-40B4-BE49-F238E27FC236}">
                  <a16:creationId xmlns:a16="http://schemas.microsoft.com/office/drawing/2014/main" id="{86F2B054-AB0A-6CDD-B331-BA9D10678A32}"/>
                </a:ext>
              </a:extLst>
            </p:cNvPr>
            <p:cNvPicPr>
              <a:picLocks noChangeAspect="1"/>
            </p:cNvPicPr>
            <p:nvPr/>
          </p:nvPicPr>
          <p:blipFill>
            <a:blip r:embed="rId3">
              <a:extLst>
                <a:ext uri="{28A0092B-C50C-407E-A947-70E740481C1C}">
                  <a14:useLocalDpi xmlns:a14="http://schemas.microsoft.com/office/drawing/2010/main" val="0"/>
                </a:ext>
              </a:extLst>
            </a:blip>
            <a:srcRect l="50384" t="4848" r="11047" b="1652"/>
            <a:stretch/>
          </p:blipFill>
          <p:spPr>
            <a:xfrm>
              <a:off x="474572" y="1906911"/>
              <a:ext cx="3568165" cy="4206026"/>
            </a:xfrm>
            <a:prstGeom prst="rect">
              <a:avLst/>
            </a:prstGeom>
          </p:spPr>
        </p:pic>
        <p:grpSp>
          <p:nvGrpSpPr>
            <p:cNvPr id="104" name="グループ化 103">
              <a:extLst>
                <a:ext uri="{FF2B5EF4-FFF2-40B4-BE49-F238E27FC236}">
                  <a16:creationId xmlns:a16="http://schemas.microsoft.com/office/drawing/2014/main" id="{3EC23BD0-479B-A3CD-A250-22095EC42850}"/>
                </a:ext>
              </a:extLst>
            </p:cNvPr>
            <p:cNvGrpSpPr/>
            <p:nvPr/>
          </p:nvGrpSpPr>
          <p:grpSpPr>
            <a:xfrm>
              <a:off x="608958" y="1427346"/>
              <a:ext cx="3360566" cy="810646"/>
              <a:chOff x="643395" y="1367832"/>
              <a:chExt cx="3360566" cy="810646"/>
            </a:xfrm>
          </p:grpSpPr>
          <p:cxnSp>
            <p:nvCxnSpPr>
              <p:cNvPr id="105" name="直線コネクタ 104">
                <a:extLst>
                  <a:ext uri="{FF2B5EF4-FFF2-40B4-BE49-F238E27FC236}">
                    <a16:creationId xmlns:a16="http://schemas.microsoft.com/office/drawing/2014/main" id="{4F61DA8A-2E8F-9F51-3ED2-12576043D58D}"/>
                  </a:ext>
                </a:extLst>
              </p:cNvPr>
              <p:cNvCxnSpPr/>
              <p:nvPr/>
            </p:nvCxnSpPr>
            <p:spPr>
              <a:xfrm>
                <a:off x="643395" y="1708513"/>
                <a:ext cx="0" cy="469965"/>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6" name="直線コネクタ 105">
                <a:extLst>
                  <a:ext uri="{FF2B5EF4-FFF2-40B4-BE49-F238E27FC236}">
                    <a16:creationId xmlns:a16="http://schemas.microsoft.com/office/drawing/2014/main" id="{23D5D265-A2E7-511C-69E6-D77AB97C4F3C}"/>
                  </a:ext>
                </a:extLst>
              </p:cNvPr>
              <p:cNvCxnSpPr/>
              <p:nvPr/>
            </p:nvCxnSpPr>
            <p:spPr>
              <a:xfrm>
                <a:off x="4003961" y="1708512"/>
                <a:ext cx="0" cy="469965"/>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7" name="直線矢印コネクタ 106">
                <a:extLst>
                  <a:ext uri="{FF2B5EF4-FFF2-40B4-BE49-F238E27FC236}">
                    <a16:creationId xmlns:a16="http://schemas.microsoft.com/office/drawing/2014/main" id="{2A94BF19-1859-B6FA-B320-6B07431996BB}"/>
                  </a:ext>
                </a:extLst>
              </p:cNvPr>
              <p:cNvCxnSpPr/>
              <p:nvPr/>
            </p:nvCxnSpPr>
            <p:spPr>
              <a:xfrm>
                <a:off x="643395" y="1744584"/>
                <a:ext cx="3360566"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08" name="テキスト ボックス 107">
                <a:extLst>
                  <a:ext uri="{FF2B5EF4-FFF2-40B4-BE49-F238E27FC236}">
                    <a16:creationId xmlns:a16="http://schemas.microsoft.com/office/drawing/2014/main" id="{0844DA20-864B-E199-F7EB-DF54FA365D80}"/>
                  </a:ext>
                </a:extLst>
              </p:cNvPr>
              <p:cNvSpPr txBox="1"/>
              <p:nvPr/>
            </p:nvSpPr>
            <p:spPr>
              <a:xfrm>
                <a:off x="1954627" y="1367832"/>
                <a:ext cx="1170098" cy="383703"/>
              </a:xfrm>
              <a:prstGeom prst="rect">
                <a:avLst/>
              </a:prstGeom>
              <a:noFill/>
            </p:spPr>
            <p:txBody>
              <a:bodyPr wrap="square" rtlCol="0">
                <a:spAutoFit/>
              </a:bodyPr>
              <a:lstStyle/>
              <a:p>
                <a:r>
                  <a:rPr kumimoji="1" lang="en-US" altLang="ja-JP" dirty="0"/>
                  <a:t>479</a:t>
                </a:r>
                <a:endParaRPr kumimoji="1" lang="ja-JP" altLang="en-US"/>
              </a:p>
            </p:txBody>
          </p:sp>
        </p:grpSp>
      </p:grpSp>
      <p:sp>
        <p:nvSpPr>
          <p:cNvPr id="111" name="テキスト ボックス 110">
            <a:extLst>
              <a:ext uri="{FF2B5EF4-FFF2-40B4-BE49-F238E27FC236}">
                <a16:creationId xmlns:a16="http://schemas.microsoft.com/office/drawing/2014/main" id="{2B70E0DA-5BA0-8F93-DA71-2AF1FF363552}"/>
              </a:ext>
            </a:extLst>
          </p:cNvPr>
          <p:cNvSpPr txBox="1"/>
          <p:nvPr/>
        </p:nvSpPr>
        <p:spPr>
          <a:xfrm>
            <a:off x="1339861" y="6040051"/>
            <a:ext cx="2292626" cy="369332"/>
          </a:xfrm>
          <a:prstGeom prst="rect">
            <a:avLst/>
          </a:prstGeom>
          <a:noFill/>
        </p:spPr>
        <p:txBody>
          <a:bodyPr wrap="square" rtlCol="0">
            <a:spAutoFit/>
          </a:bodyPr>
          <a:lstStyle/>
          <a:p>
            <a:r>
              <a:rPr kumimoji="1" lang="ja-JP" altLang="en-US"/>
              <a:t>設計した光学系</a:t>
            </a:r>
            <a:r>
              <a:rPr kumimoji="1" lang="en-US" altLang="ja-JP" dirty="0"/>
              <a:t>③</a:t>
            </a:r>
            <a:endParaRPr kumimoji="1" lang="ja-JP" altLang="en-US"/>
          </a:p>
        </p:txBody>
      </p:sp>
      <p:sp>
        <p:nvSpPr>
          <p:cNvPr id="112" name="スライド番号プレースホルダー 3">
            <a:extLst>
              <a:ext uri="{FF2B5EF4-FFF2-40B4-BE49-F238E27FC236}">
                <a16:creationId xmlns:a16="http://schemas.microsoft.com/office/drawing/2014/main" id="{1B3E41DC-B0E4-0A3D-BFEF-FE2B0ACA637F}"/>
              </a:ext>
            </a:extLst>
          </p:cNvPr>
          <p:cNvSpPr txBox="1">
            <a:spLocks/>
          </p:cNvSpPr>
          <p:nvPr/>
        </p:nvSpPr>
        <p:spPr>
          <a:xfrm>
            <a:off x="10720926" y="241147"/>
            <a:ext cx="906992" cy="385524"/>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a:t>9</a:t>
            </a:r>
            <a:endParaRPr kumimoji="1" lang="ja-JP" altLang="en-US"/>
          </a:p>
        </p:txBody>
      </p:sp>
      <p:sp>
        <p:nvSpPr>
          <p:cNvPr id="119" name="角丸四角形 118">
            <a:extLst>
              <a:ext uri="{FF2B5EF4-FFF2-40B4-BE49-F238E27FC236}">
                <a16:creationId xmlns:a16="http://schemas.microsoft.com/office/drawing/2014/main" id="{4DF1D025-812A-D21D-9E9C-83E8B50F92D5}"/>
              </a:ext>
            </a:extLst>
          </p:cNvPr>
          <p:cNvSpPr/>
          <p:nvPr/>
        </p:nvSpPr>
        <p:spPr>
          <a:xfrm>
            <a:off x="624250" y="2470268"/>
            <a:ext cx="1056628" cy="1710830"/>
          </a:xfrm>
          <a:prstGeom prst="roundRect">
            <a:avLst/>
          </a:prstGeom>
          <a:noFill/>
          <a:ln w="1905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pic>
        <p:nvPicPr>
          <p:cNvPr id="6" name="図 5" descr="グラフ, レーダー チャート&#10;&#10;自動的に生成された説明">
            <a:extLst>
              <a:ext uri="{FF2B5EF4-FFF2-40B4-BE49-F238E27FC236}">
                <a16:creationId xmlns:a16="http://schemas.microsoft.com/office/drawing/2014/main" id="{BDEC7AC6-4B8D-7F8C-058E-09FD2C4BB80D}"/>
              </a:ext>
            </a:extLst>
          </p:cNvPr>
          <p:cNvPicPr>
            <a:picLocks noChangeAspect="1"/>
          </p:cNvPicPr>
          <p:nvPr/>
        </p:nvPicPr>
        <p:blipFill>
          <a:blip r:embed="rId4">
            <a:extLst>
              <a:ext uri="{28A0092B-C50C-407E-A947-70E740481C1C}">
                <a14:useLocalDpi xmlns:a14="http://schemas.microsoft.com/office/drawing/2010/main" val="0"/>
              </a:ext>
            </a:extLst>
          </a:blip>
          <a:srcRect l="47840" t="13350" r="31917" b="9334"/>
          <a:stretch/>
        </p:blipFill>
        <p:spPr>
          <a:xfrm>
            <a:off x="4523895" y="1761706"/>
            <a:ext cx="2163464" cy="3992059"/>
          </a:xfrm>
          <a:prstGeom prst="rect">
            <a:avLst/>
          </a:prstGeom>
        </p:spPr>
      </p:pic>
      <p:sp>
        <p:nvSpPr>
          <p:cNvPr id="7" name="テキスト ボックス 6">
            <a:extLst>
              <a:ext uri="{FF2B5EF4-FFF2-40B4-BE49-F238E27FC236}">
                <a16:creationId xmlns:a16="http://schemas.microsoft.com/office/drawing/2014/main" id="{F9573C50-65A4-22F8-48FC-4A920BC71E60}"/>
              </a:ext>
            </a:extLst>
          </p:cNvPr>
          <p:cNvSpPr txBox="1"/>
          <p:nvPr/>
        </p:nvSpPr>
        <p:spPr>
          <a:xfrm>
            <a:off x="4200563" y="5791652"/>
            <a:ext cx="2816545" cy="646331"/>
          </a:xfrm>
          <a:prstGeom prst="rect">
            <a:avLst/>
          </a:prstGeom>
          <a:noFill/>
        </p:spPr>
        <p:txBody>
          <a:bodyPr wrap="square" rtlCol="0">
            <a:spAutoFit/>
          </a:bodyPr>
          <a:lstStyle/>
          <a:p>
            <a:pPr algn="ctr"/>
            <a:r>
              <a:rPr kumimoji="1" lang="en-US" altLang="ja-JP" dirty="0"/>
              <a:t>86GHz </a:t>
            </a:r>
            <a:r>
              <a:rPr kumimoji="1" lang="ja-JP" altLang="en-US"/>
              <a:t>エッジテーパ</a:t>
            </a:r>
            <a:r>
              <a:rPr kumimoji="1" lang="en-US" altLang="ja-JP" dirty="0"/>
              <a:t> -22dB</a:t>
            </a:r>
            <a:r>
              <a:rPr kumimoji="1" lang="ja-JP" altLang="en-US"/>
              <a:t>のビームの伝搬図</a:t>
            </a:r>
          </a:p>
        </p:txBody>
      </p:sp>
      <p:sp>
        <p:nvSpPr>
          <p:cNvPr id="9" name="円/楕円 8">
            <a:extLst>
              <a:ext uri="{FF2B5EF4-FFF2-40B4-BE49-F238E27FC236}">
                <a16:creationId xmlns:a16="http://schemas.microsoft.com/office/drawing/2014/main" id="{10C129FE-928A-0136-6AE3-76D9F63E328C}"/>
              </a:ext>
            </a:extLst>
          </p:cNvPr>
          <p:cNvSpPr/>
          <p:nvPr/>
        </p:nvSpPr>
        <p:spPr>
          <a:xfrm>
            <a:off x="5166679" y="4413252"/>
            <a:ext cx="551858" cy="56916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BF277305-9665-A377-67D9-72938029AA53}"/>
              </a:ext>
            </a:extLst>
          </p:cNvPr>
          <p:cNvSpPr txBox="1"/>
          <p:nvPr/>
        </p:nvSpPr>
        <p:spPr>
          <a:xfrm>
            <a:off x="5426600" y="5024388"/>
            <a:ext cx="2273272" cy="338554"/>
          </a:xfrm>
          <a:prstGeom prst="rect">
            <a:avLst/>
          </a:prstGeom>
          <a:noFill/>
        </p:spPr>
        <p:txBody>
          <a:bodyPr wrap="square" rtlCol="0">
            <a:spAutoFit/>
          </a:bodyPr>
          <a:lstStyle/>
          <a:p>
            <a:r>
              <a:rPr kumimoji="1" lang="ja-JP" altLang="en-US" sz="1600"/>
              <a:t>トランケーションあり</a:t>
            </a:r>
          </a:p>
        </p:txBody>
      </p:sp>
      <p:grpSp>
        <p:nvGrpSpPr>
          <p:cNvPr id="18" name="グループ化 17">
            <a:extLst>
              <a:ext uri="{FF2B5EF4-FFF2-40B4-BE49-F238E27FC236}">
                <a16:creationId xmlns:a16="http://schemas.microsoft.com/office/drawing/2014/main" id="{B42D2B4D-738D-6732-91E9-B17F9377D5AA}"/>
              </a:ext>
            </a:extLst>
          </p:cNvPr>
          <p:cNvGrpSpPr/>
          <p:nvPr/>
        </p:nvGrpSpPr>
        <p:grpSpPr>
          <a:xfrm>
            <a:off x="-5531390" y="1715982"/>
            <a:ext cx="3460646" cy="4707413"/>
            <a:chOff x="-3767835" y="1773961"/>
            <a:chExt cx="3460646" cy="4707413"/>
          </a:xfrm>
        </p:grpSpPr>
        <p:pic>
          <p:nvPicPr>
            <p:cNvPr id="12" name="図 11">
              <a:extLst>
                <a:ext uri="{FF2B5EF4-FFF2-40B4-BE49-F238E27FC236}">
                  <a16:creationId xmlns:a16="http://schemas.microsoft.com/office/drawing/2014/main" id="{6364B1BC-7426-0917-1A67-E90CFC19771A}"/>
                </a:ext>
              </a:extLst>
            </p:cNvPr>
            <p:cNvPicPr>
              <a:picLocks noChangeAspect="1"/>
            </p:cNvPicPr>
            <p:nvPr/>
          </p:nvPicPr>
          <p:blipFill>
            <a:blip r:embed="rId5"/>
            <a:srcRect l="22185" t="4086" r="40836" b="3436"/>
            <a:stretch/>
          </p:blipFill>
          <p:spPr>
            <a:xfrm>
              <a:off x="-3767835" y="2143764"/>
              <a:ext cx="3460646" cy="4337610"/>
            </a:xfrm>
            <a:prstGeom prst="rect">
              <a:avLst/>
            </a:prstGeom>
          </p:spPr>
        </p:pic>
        <p:grpSp>
          <p:nvGrpSpPr>
            <p:cNvPr id="17" name="グループ化 16">
              <a:extLst>
                <a:ext uri="{FF2B5EF4-FFF2-40B4-BE49-F238E27FC236}">
                  <a16:creationId xmlns:a16="http://schemas.microsoft.com/office/drawing/2014/main" id="{DDDE41F8-9FCE-1D5C-3FE2-7D60EE77F08F}"/>
                </a:ext>
              </a:extLst>
            </p:cNvPr>
            <p:cNvGrpSpPr/>
            <p:nvPr/>
          </p:nvGrpSpPr>
          <p:grpSpPr>
            <a:xfrm>
              <a:off x="-3748829" y="1773961"/>
              <a:ext cx="3360566" cy="810646"/>
              <a:chOff x="776650" y="1521039"/>
              <a:chExt cx="3360566" cy="810646"/>
            </a:xfrm>
          </p:grpSpPr>
          <p:cxnSp>
            <p:nvCxnSpPr>
              <p:cNvPr id="13" name="直線コネクタ 12">
                <a:extLst>
                  <a:ext uri="{FF2B5EF4-FFF2-40B4-BE49-F238E27FC236}">
                    <a16:creationId xmlns:a16="http://schemas.microsoft.com/office/drawing/2014/main" id="{22754323-E4DA-EBD1-A8C4-6925355D941A}"/>
                  </a:ext>
                </a:extLst>
              </p:cNvPr>
              <p:cNvCxnSpPr/>
              <p:nvPr/>
            </p:nvCxnSpPr>
            <p:spPr>
              <a:xfrm>
                <a:off x="776650" y="1861720"/>
                <a:ext cx="0" cy="469965"/>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直線コネクタ 13">
                <a:extLst>
                  <a:ext uri="{FF2B5EF4-FFF2-40B4-BE49-F238E27FC236}">
                    <a16:creationId xmlns:a16="http://schemas.microsoft.com/office/drawing/2014/main" id="{4C05685E-5866-FB29-51C6-A9A0A82D541C}"/>
                  </a:ext>
                </a:extLst>
              </p:cNvPr>
              <p:cNvCxnSpPr/>
              <p:nvPr/>
            </p:nvCxnSpPr>
            <p:spPr>
              <a:xfrm>
                <a:off x="4137216" y="1861719"/>
                <a:ext cx="0" cy="469965"/>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直線矢印コネクタ 14">
                <a:extLst>
                  <a:ext uri="{FF2B5EF4-FFF2-40B4-BE49-F238E27FC236}">
                    <a16:creationId xmlns:a16="http://schemas.microsoft.com/office/drawing/2014/main" id="{43DA154B-6B3B-1E36-089C-F175E5A233F7}"/>
                  </a:ext>
                </a:extLst>
              </p:cNvPr>
              <p:cNvCxnSpPr/>
              <p:nvPr/>
            </p:nvCxnSpPr>
            <p:spPr>
              <a:xfrm>
                <a:off x="776650" y="1897791"/>
                <a:ext cx="3360566"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6" name="テキスト ボックス 15">
                <a:extLst>
                  <a:ext uri="{FF2B5EF4-FFF2-40B4-BE49-F238E27FC236}">
                    <a16:creationId xmlns:a16="http://schemas.microsoft.com/office/drawing/2014/main" id="{7566294D-A722-218E-5A68-57CA1FE3A73B}"/>
                  </a:ext>
                </a:extLst>
              </p:cNvPr>
              <p:cNvSpPr txBox="1"/>
              <p:nvPr/>
            </p:nvSpPr>
            <p:spPr>
              <a:xfrm>
                <a:off x="2087882" y="1521039"/>
                <a:ext cx="1170098" cy="383703"/>
              </a:xfrm>
              <a:prstGeom prst="rect">
                <a:avLst/>
              </a:prstGeom>
              <a:noFill/>
            </p:spPr>
            <p:txBody>
              <a:bodyPr wrap="square" rtlCol="0">
                <a:spAutoFit/>
              </a:bodyPr>
              <a:lstStyle/>
              <a:p>
                <a:r>
                  <a:rPr kumimoji="1" lang="en-US" altLang="ja-JP" dirty="0"/>
                  <a:t>479</a:t>
                </a:r>
                <a:endParaRPr kumimoji="1" lang="ja-JP" altLang="en-US"/>
              </a:p>
            </p:txBody>
          </p:sp>
        </p:grpSp>
      </p:grpSp>
      <p:sp>
        <p:nvSpPr>
          <p:cNvPr id="19" name="テキスト ボックス 18">
            <a:extLst>
              <a:ext uri="{FF2B5EF4-FFF2-40B4-BE49-F238E27FC236}">
                <a16:creationId xmlns:a16="http://schemas.microsoft.com/office/drawing/2014/main" id="{56464F36-BBDE-8966-CAFC-9A79B81920CB}"/>
              </a:ext>
            </a:extLst>
          </p:cNvPr>
          <p:cNvSpPr txBox="1"/>
          <p:nvPr/>
        </p:nvSpPr>
        <p:spPr>
          <a:xfrm>
            <a:off x="-4966494" y="6673334"/>
            <a:ext cx="2047461" cy="369332"/>
          </a:xfrm>
          <a:prstGeom prst="rect">
            <a:avLst/>
          </a:prstGeom>
          <a:noFill/>
        </p:spPr>
        <p:txBody>
          <a:bodyPr wrap="square" rtlCol="0">
            <a:spAutoFit/>
          </a:bodyPr>
          <a:lstStyle/>
          <a:p>
            <a:r>
              <a:rPr kumimoji="1" lang="en-US" altLang="ja-JP" dirty="0"/>
              <a:t>ver9</a:t>
            </a:r>
            <a:endParaRPr kumimoji="1" lang="ja-JP" altLang="en-US"/>
          </a:p>
        </p:txBody>
      </p:sp>
      <p:grpSp>
        <p:nvGrpSpPr>
          <p:cNvPr id="29" name="グループ化 28">
            <a:extLst>
              <a:ext uri="{FF2B5EF4-FFF2-40B4-BE49-F238E27FC236}">
                <a16:creationId xmlns:a16="http://schemas.microsoft.com/office/drawing/2014/main" id="{3ED34E95-31C4-2650-21F7-5269A8DE91FE}"/>
              </a:ext>
            </a:extLst>
          </p:cNvPr>
          <p:cNvGrpSpPr>
            <a:grpSpLocks noChangeAspect="1"/>
          </p:cNvGrpSpPr>
          <p:nvPr/>
        </p:nvGrpSpPr>
        <p:grpSpPr>
          <a:xfrm>
            <a:off x="12710871" y="2109090"/>
            <a:ext cx="1647974" cy="1439851"/>
            <a:chOff x="11918195" y="3591472"/>
            <a:chExt cx="2317652" cy="2024955"/>
          </a:xfrm>
        </p:grpSpPr>
        <p:pic>
          <p:nvPicPr>
            <p:cNvPr id="27" name="図 26" descr="傘をさしている人のイラスト&#10;&#10;低い精度で自動的に生成された説明">
              <a:extLst>
                <a:ext uri="{FF2B5EF4-FFF2-40B4-BE49-F238E27FC236}">
                  <a16:creationId xmlns:a16="http://schemas.microsoft.com/office/drawing/2014/main" id="{54244F31-81C7-EFF9-3E66-15EDE80210D5}"/>
                </a:ext>
              </a:extLst>
            </p:cNvPr>
            <p:cNvPicPr>
              <a:picLocks noChangeAspect="1"/>
            </p:cNvPicPr>
            <p:nvPr/>
          </p:nvPicPr>
          <p:blipFill>
            <a:blip r:embed="rId6">
              <a:extLst>
                <a:ext uri="{28A0092B-C50C-407E-A947-70E740481C1C}">
                  <a14:useLocalDpi xmlns:a14="http://schemas.microsoft.com/office/drawing/2010/main" val="0"/>
                </a:ext>
              </a:extLst>
            </a:blip>
            <a:srcRect l="22020" t="17600" r="19652" b="39033"/>
            <a:stretch/>
          </p:blipFill>
          <p:spPr>
            <a:xfrm>
              <a:off x="11918195" y="3591472"/>
              <a:ext cx="2317652" cy="2024955"/>
            </a:xfrm>
            <a:prstGeom prst="rect">
              <a:avLst/>
            </a:prstGeom>
          </p:spPr>
        </p:pic>
        <p:sp>
          <p:nvSpPr>
            <p:cNvPr id="28" name="下矢印 27">
              <a:extLst>
                <a:ext uri="{FF2B5EF4-FFF2-40B4-BE49-F238E27FC236}">
                  <a16:creationId xmlns:a16="http://schemas.microsoft.com/office/drawing/2014/main" id="{D5BEC90F-51DA-CAB8-9E68-FAF255829B83}"/>
                </a:ext>
              </a:extLst>
            </p:cNvPr>
            <p:cNvSpPr/>
            <p:nvPr/>
          </p:nvSpPr>
          <p:spPr>
            <a:xfrm rot="11948947">
              <a:off x="12806800" y="4975318"/>
              <a:ext cx="134152" cy="356150"/>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 name="図 2" descr="グラフ が含まれている画像&#10;&#10;自動的に生成された説明">
            <a:extLst>
              <a:ext uri="{FF2B5EF4-FFF2-40B4-BE49-F238E27FC236}">
                <a16:creationId xmlns:a16="http://schemas.microsoft.com/office/drawing/2014/main" id="{82187C6B-CC24-1352-3A86-9267B45FB7FE}"/>
              </a:ext>
            </a:extLst>
          </p:cNvPr>
          <p:cNvPicPr>
            <a:picLocks noChangeAspect="1"/>
          </p:cNvPicPr>
          <p:nvPr/>
        </p:nvPicPr>
        <p:blipFill>
          <a:blip r:embed="rId7">
            <a:extLst>
              <a:ext uri="{28A0092B-C50C-407E-A947-70E740481C1C}">
                <a14:useLocalDpi xmlns:a14="http://schemas.microsoft.com/office/drawing/2010/main" val="0"/>
              </a:ext>
            </a:extLst>
          </a:blip>
          <a:srcRect l="15476" t="12915" r="27338" b="37730"/>
          <a:stretch/>
        </p:blipFill>
        <p:spPr>
          <a:xfrm>
            <a:off x="14778785" y="1944301"/>
            <a:ext cx="1816547" cy="1842364"/>
          </a:xfrm>
          <a:prstGeom prst="rect">
            <a:avLst/>
          </a:prstGeom>
        </p:spPr>
      </p:pic>
      <p:grpSp>
        <p:nvGrpSpPr>
          <p:cNvPr id="26" name="グループ化 25">
            <a:extLst>
              <a:ext uri="{FF2B5EF4-FFF2-40B4-BE49-F238E27FC236}">
                <a16:creationId xmlns:a16="http://schemas.microsoft.com/office/drawing/2014/main" id="{80C57B73-5937-B415-7456-DCE81D7312FB}"/>
              </a:ext>
            </a:extLst>
          </p:cNvPr>
          <p:cNvGrpSpPr/>
          <p:nvPr/>
        </p:nvGrpSpPr>
        <p:grpSpPr>
          <a:xfrm>
            <a:off x="12581409" y="3791237"/>
            <a:ext cx="1414011" cy="2604757"/>
            <a:chOff x="12581409" y="3791237"/>
            <a:chExt cx="1414011" cy="2604757"/>
          </a:xfrm>
        </p:grpSpPr>
        <p:pic>
          <p:nvPicPr>
            <p:cNvPr id="24" name="図 23">
              <a:extLst>
                <a:ext uri="{FF2B5EF4-FFF2-40B4-BE49-F238E27FC236}">
                  <a16:creationId xmlns:a16="http://schemas.microsoft.com/office/drawing/2014/main" id="{AE158B6B-97B0-72EF-E900-4651B25754DD}"/>
                </a:ext>
              </a:extLst>
            </p:cNvPr>
            <p:cNvPicPr>
              <a:picLocks noChangeAspect="1"/>
            </p:cNvPicPr>
            <p:nvPr/>
          </p:nvPicPr>
          <p:blipFill>
            <a:blip r:embed="rId8"/>
            <a:stretch>
              <a:fillRect/>
            </a:stretch>
          </p:blipFill>
          <p:spPr>
            <a:xfrm>
              <a:off x="12581409" y="3791237"/>
              <a:ext cx="1414011" cy="2604757"/>
            </a:xfrm>
            <a:prstGeom prst="rect">
              <a:avLst/>
            </a:prstGeom>
          </p:spPr>
        </p:pic>
        <p:sp>
          <p:nvSpPr>
            <p:cNvPr id="25" name="上矢印 24">
              <a:extLst>
                <a:ext uri="{FF2B5EF4-FFF2-40B4-BE49-F238E27FC236}">
                  <a16:creationId xmlns:a16="http://schemas.microsoft.com/office/drawing/2014/main" id="{2A5C0F0E-D160-6C71-F907-B127725B8724}"/>
                </a:ext>
              </a:extLst>
            </p:cNvPr>
            <p:cNvSpPr/>
            <p:nvPr/>
          </p:nvSpPr>
          <p:spPr>
            <a:xfrm rot="19074606">
              <a:off x="13176374" y="5650543"/>
              <a:ext cx="118975" cy="206444"/>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グループ化 32">
            <a:extLst>
              <a:ext uri="{FF2B5EF4-FFF2-40B4-BE49-F238E27FC236}">
                <a16:creationId xmlns:a16="http://schemas.microsoft.com/office/drawing/2014/main" id="{0589D34A-ABED-E510-098E-C490ADCB4D91}"/>
              </a:ext>
            </a:extLst>
          </p:cNvPr>
          <p:cNvGrpSpPr/>
          <p:nvPr/>
        </p:nvGrpSpPr>
        <p:grpSpPr>
          <a:xfrm>
            <a:off x="14446529" y="3786665"/>
            <a:ext cx="1414600" cy="2651318"/>
            <a:chOff x="14446529" y="3786665"/>
            <a:chExt cx="1414600" cy="2651318"/>
          </a:xfrm>
        </p:grpSpPr>
        <p:pic>
          <p:nvPicPr>
            <p:cNvPr id="31" name="図 30" descr="グラフ, レーダー チャート, 多角形&#10;&#10;自動的に生成された説明">
              <a:extLst>
                <a:ext uri="{FF2B5EF4-FFF2-40B4-BE49-F238E27FC236}">
                  <a16:creationId xmlns:a16="http://schemas.microsoft.com/office/drawing/2014/main" id="{2E7CB077-D946-309C-6906-3BD46051303C}"/>
                </a:ext>
              </a:extLst>
            </p:cNvPr>
            <p:cNvPicPr>
              <a:picLocks noChangeAspect="1"/>
            </p:cNvPicPr>
            <p:nvPr/>
          </p:nvPicPr>
          <p:blipFill>
            <a:blip r:embed="rId9">
              <a:extLst>
                <a:ext uri="{28A0092B-C50C-407E-A947-70E740481C1C}">
                  <a14:useLocalDpi xmlns:a14="http://schemas.microsoft.com/office/drawing/2010/main" val="0"/>
                </a:ext>
              </a:extLst>
            </a:blip>
            <a:srcRect l="6292" t="3567" r="44244" b="17542"/>
            <a:stretch/>
          </p:blipFill>
          <p:spPr>
            <a:xfrm>
              <a:off x="14446529" y="3786665"/>
              <a:ext cx="1414600" cy="2651318"/>
            </a:xfrm>
            <a:prstGeom prst="rect">
              <a:avLst/>
            </a:prstGeom>
          </p:spPr>
        </p:pic>
        <p:sp>
          <p:nvSpPr>
            <p:cNvPr id="32" name="上矢印 31">
              <a:extLst>
                <a:ext uri="{FF2B5EF4-FFF2-40B4-BE49-F238E27FC236}">
                  <a16:creationId xmlns:a16="http://schemas.microsoft.com/office/drawing/2014/main" id="{F1661EB4-6AAB-5307-B282-67CE48185163}"/>
                </a:ext>
              </a:extLst>
            </p:cNvPr>
            <p:cNvSpPr/>
            <p:nvPr/>
          </p:nvSpPr>
          <p:spPr>
            <a:xfrm rot="19074606">
              <a:off x="15025074" y="5736462"/>
              <a:ext cx="118975" cy="206444"/>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159297315"/>
      </p:ext>
    </p:extLst>
  </p:cSld>
  <p:clrMapOvr>
    <a:masterClrMapping/>
  </p:clrMapOvr>
</p:sld>
</file>

<file path=ppt/theme/theme1.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54470</TotalTime>
  <Words>1107</Words>
  <Application>Microsoft Macintosh PowerPoint</Application>
  <PresentationFormat>ワイド画面</PresentationFormat>
  <Paragraphs>261</Paragraphs>
  <Slides>10</Slides>
  <Notes>7</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10</vt:i4>
      </vt:variant>
    </vt:vector>
  </HeadingPairs>
  <TitlesOfParts>
    <vt:vector size="15" baseType="lpstr">
      <vt:lpstr>游ゴシック</vt:lpstr>
      <vt:lpstr>Arial</vt:lpstr>
      <vt:lpstr>Calibri</vt:lpstr>
      <vt:lpstr>Calibri Light</vt:lpstr>
      <vt:lpstr>Office 2013 - 2022 テーマ</vt:lpstr>
      <vt:lpstr>22, 43, 86GHz帯同時観測のための光学系設計 Optical system design for simultaneous observations in the 22, 43 and 86 GHz bands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0pacificrim1@gmail.com</dc:creator>
  <cp:lastModifiedBy>角越　仰</cp:lastModifiedBy>
  <cp:revision>80</cp:revision>
  <dcterms:created xsi:type="dcterms:W3CDTF">2025-01-19T16:41:38Z</dcterms:created>
  <dcterms:modified xsi:type="dcterms:W3CDTF">2025-02-26T13:19:29Z</dcterms:modified>
</cp:coreProperties>
</file>