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6" r:id="rId5"/>
    <p:sldId id="267" r:id="rId6"/>
    <p:sldId id="268" r:id="rId7"/>
    <p:sldId id="260" r:id="rId8"/>
    <p:sldId id="269" r:id="rId9"/>
    <p:sldId id="262" r:id="rId10"/>
    <p:sldId id="270" r:id="rId11"/>
    <p:sldId id="264" r:id="rId12"/>
    <p:sldId id="271" r:id="rId13"/>
    <p:sldId id="265" r:id="rId14"/>
    <p:sldId id="272" r:id="rId15"/>
    <p:sldId id="273" r:id="rId16"/>
    <p:sldId id="274" r:id="rId17"/>
    <p:sldId id="277" r:id="rId18"/>
    <p:sldId id="275" r:id="rId19"/>
    <p:sldId id="276" r:id="rId20"/>
    <p:sldId id="278" r:id="rId2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yamasaki" initials="y" lastIdx="1" clrIdx="0">
    <p:extLst>
      <p:ext uri="{19B8F6BF-5375-455C-9EA6-DF929625EA0E}">
        <p15:presenceInfo xmlns:p15="http://schemas.microsoft.com/office/powerpoint/2012/main" userId="y.yamasa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39" autoAdjust="0"/>
    <p:restoredTop sz="94660"/>
  </p:normalViewPr>
  <p:slideViewPr>
    <p:cSldViewPr snapToGrid="0">
      <p:cViewPr varScale="1">
        <p:scale>
          <a:sx n="102" d="100"/>
          <a:sy n="102" d="100"/>
        </p:scale>
        <p:origin x="28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EAEE1B2-6AFA-4F3F-9366-E9A12BBF3518}" type="datetimeFigureOut">
              <a:rPr kumimoji="1" lang="ja-JP" altLang="en-US" smtClean="0"/>
              <a:t>2018/6/27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44A4343-9148-4E6D-A09B-C01EFFBE5840}" type="slidenum">
              <a:rPr kumimoji="1" lang="ja-JP" altLang="en-US" smtClean="0"/>
              <a:t>‹#›</a:t>
            </a:fld>
            <a:endParaRPr kumimoji="1" lang="ja-JP" altLang="en-US"/>
          </a:p>
        </p:txBody>
      </p:sp>
    </p:spTree>
    <p:extLst>
      <p:ext uri="{BB962C8B-B14F-4D97-AF65-F5344CB8AC3E}">
        <p14:creationId xmlns:p14="http://schemas.microsoft.com/office/powerpoint/2010/main" val="2506136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EAEE1B2-6AFA-4F3F-9366-E9A12BBF3518}" type="datetimeFigureOut">
              <a:rPr kumimoji="1" lang="ja-JP" altLang="en-US" smtClean="0"/>
              <a:t>2018/6/27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44A4343-9148-4E6D-A09B-C01EFFBE5840}" type="slidenum">
              <a:rPr kumimoji="1" lang="ja-JP" altLang="en-US" smtClean="0"/>
              <a:t>‹#›</a:t>
            </a:fld>
            <a:endParaRPr kumimoji="1" lang="ja-JP" altLang="en-US"/>
          </a:p>
        </p:txBody>
      </p:sp>
    </p:spTree>
    <p:extLst>
      <p:ext uri="{BB962C8B-B14F-4D97-AF65-F5344CB8AC3E}">
        <p14:creationId xmlns:p14="http://schemas.microsoft.com/office/powerpoint/2010/main" val="817101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EAEE1B2-6AFA-4F3F-9366-E9A12BBF3518}" type="datetimeFigureOut">
              <a:rPr kumimoji="1" lang="ja-JP" altLang="en-US" smtClean="0"/>
              <a:t>2018/6/27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44A4343-9148-4E6D-A09B-C01EFFBE5840}" type="slidenum">
              <a:rPr kumimoji="1" lang="ja-JP" altLang="en-US" smtClean="0"/>
              <a:t>‹#›</a:t>
            </a:fld>
            <a:endParaRPr kumimoji="1" lang="ja-JP" altLang="en-US"/>
          </a:p>
        </p:txBody>
      </p:sp>
    </p:spTree>
    <p:extLst>
      <p:ext uri="{BB962C8B-B14F-4D97-AF65-F5344CB8AC3E}">
        <p14:creationId xmlns:p14="http://schemas.microsoft.com/office/powerpoint/2010/main" val="1469465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EAEE1B2-6AFA-4F3F-9366-E9A12BBF3518}" type="datetimeFigureOut">
              <a:rPr kumimoji="1" lang="ja-JP" altLang="en-US" smtClean="0"/>
              <a:t>2018/6/27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44A4343-9148-4E6D-A09B-C01EFFBE5840}" type="slidenum">
              <a:rPr kumimoji="1" lang="ja-JP" altLang="en-US" smtClean="0"/>
              <a:t>‹#›</a:t>
            </a:fld>
            <a:endParaRPr kumimoji="1" lang="ja-JP" altLang="en-US"/>
          </a:p>
        </p:txBody>
      </p:sp>
    </p:spTree>
    <p:extLst>
      <p:ext uri="{BB962C8B-B14F-4D97-AF65-F5344CB8AC3E}">
        <p14:creationId xmlns:p14="http://schemas.microsoft.com/office/powerpoint/2010/main" val="2585800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EAEE1B2-6AFA-4F3F-9366-E9A12BBF3518}" type="datetimeFigureOut">
              <a:rPr kumimoji="1" lang="ja-JP" altLang="en-US" smtClean="0"/>
              <a:t>2018/6/27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44A4343-9148-4E6D-A09B-C01EFFBE5840}" type="slidenum">
              <a:rPr kumimoji="1" lang="ja-JP" altLang="en-US" smtClean="0"/>
              <a:t>‹#›</a:t>
            </a:fld>
            <a:endParaRPr kumimoji="1" lang="ja-JP" altLang="en-US"/>
          </a:p>
        </p:txBody>
      </p:sp>
    </p:spTree>
    <p:extLst>
      <p:ext uri="{BB962C8B-B14F-4D97-AF65-F5344CB8AC3E}">
        <p14:creationId xmlns:p14="http://schemas.microsoft.com/office/powerpoint/2010/main" val="1818798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EAEE1B2-6AFA-4F3F-9366-E9A12BBF3518}" type="datetimeFigureOut">
              <a:rPr kumimoji="1" lang="ja-JP" altLang="en-US" smtClean="0"/>
              <a:t>2018/6/27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44A4343-9148-4E6D-A09B-C01EFFBE5840}" type="slidenum">
              <a:rPr kumimoji="1" lang="ja-JP" altLang="en-US" smtClean="0"/>
              <a:t>‹#›</a:t>
            </a:fld>
            <a:endParaRPr kumimoji="1" lang="ja-JP" altLang="en-US"/>
          </a:p>
        </p:txBody>
      </p:sp>
    </p:spTree>
    <p:extLst>
      <p:ext uri="{BB962C8B-B14F-4D97-AF65-F5344CB8AC3E}">
        <p14:creationId xmlns:p14="http://schemas.microsoft.com/office/powerpoint/2010/main" val="754360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EAEE1B2-6AFA-4F3F-9366-E9A12BBF3518}" type="datetimeFigureOut">
              <a:rPr kumimoji="1" lang="ja-JP" altLang="en-US" smtClean="0"/>
              <a:t>2018/6/27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44A4343-9148-4E6D-A09B-C01EFFBE5840}" type="slidenum">
              <a:rPr kumimoji="1" lang="ja-JP" altLang="en-US" smtClean="0"/>
              <a:t>‹#›</a:t>
            </a:fld>
            <a:endParaRPr kumimoji="1" lang="ja-JP" altLang="en-US"/>
          </a:p>
        </p:txBody>
      </p:sp>
    </p:spTree>
    <p:extLst>
      <p:ext uri="{BB962C8B-B14F-4D97-AF65-F5344CB8AC3E}">
        <p14:creationId xmlns:p14="http://schemas.microsoft.com/office/powerpoint/2010/main" val="3632086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EAEE1B2-6AFA-4F3F-9366-E9A12BBF3518}" type="datetimeFigureOut">
              <a:rPr kumimoji="1" lang="ja-JP" altLang="en-US" smtClean="0"/>
              <a:t>2018/6/27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44A4343-9148-4E6D-A09B-C01EFFBE5840}" type="slidenum">
              <a:rPr kumimoji="1" lang="ja-JP" altLang="en-US" smtClean="0"/>
              <a:t>‹#›</a:t>
            </a:fld>
            <a:endParaRPr kumimoji="1" lang="ja-JP" altLang="en-US"/>
          </a:p>
        </p:txBody>
      </p:sp>
    </p:spTree>
    <p:extLst>
      <p:ext uri="{BB962C8B-B14F-4D97-AF65-F5344CB8AC3E}">
        <p14:creationId xmlns:p14="http://schemas.microsoft.com/office/powerpoint/2010/main" val="80583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EAEE1B2-6AFA-4F3F-9366-E9A12BBF3518}" type="datetimeFigureOut">
              <a:rPr kumimoji="1" lang="ja-JP" altLang="en-US" smtClean="0"/>
              <a:t>2018/6/27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44A4343-9148-4E6D-A09B-C01EFFBE5840}" type="slidenum">
              <a:rPr kumimoji="1" lang="ja-JP" altLang="en-US" smtClean="0"/>
              <a:t>‹#›</a:t>
            </a:fld>
            <a:endParaRPr kumimoji="1" lang="ja-JP" altLang="en-US"/>
          </a:p>
        </p:txBody>
      </p:sp>
    </p:spTree>
    <p:extLst>
      <p:ext uri="{BB962C8B-B14F-4D97-AF65-F5344CB8AC3E}">
        <p14:creationId xmlns:p14="http://schemas.microsoft.com/office/powerpoint/2010/main" val="4176591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EAEE1B2-6AFA-4F3F-9366-E9A12BBF3518}" type="datetimeFigureOut">
              <a:rPr kumimoji="1" lang="ja-JP" altLang="en-US" smtClean="0"/>
              <a:t>2018/6/27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44A4343-9148-4E6D-A09B-C01EFFBE5840}" type="slidenum">
              <a:rPr kumimoji="1" lang="ja-JP" altLang="en-US" smtClean="0"/>
              <a:t>‹#›</a:t>
            </a:fld>
            <a:endParaRPr kumimoji="1" lang="ja-JP" altLang="en-US"/>
          </a:p>
        </p:txBody>
      </p:sp>
    </p:spTree>
    <p:extLst>
      <p:ext uri="{BB962C8B-B14F-4D97-AF65-F5344CB8AC3E}">
        <p14:creationId xmlns:p14="http://schemas.microsoft.com/office/powerpoint/2010/main" val="1650520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EAEE1B2-6AFA-4F3F-9366-E9A12BBF3518}" type="datetimeFigureOut">
              <a:rPr kumimoji="1" lang="ja-JP" altLang="en-US" smtClean="0"/>
              <a:t>2018/6/27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44A4343-9148-4E6D-A09B-C01EFFBE5840}" type="slidenum">
              <a:rPr kumimoji="1" lang="ja-JP" altLang="en-US" smtClean="0"/>
              <a:t>‹#›</a:t>
            </a:fld>
            <a:endParaRPr kumimoji="1" lang="ja-JP" altLang="en-US"/>
          </a:p>
        </p:txBody>
      </p:sp>
    </p:spTree>
    <p:extLst>
      <p:ext uri="{BB962C8B-B14F-4D97-AF65-F5344CB8AC3E}">
        <p14:creationId xmlns:p14="http://schemas.microsoft.com/office/powerpoint/2010/main" val="148625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AEE1B2-6AFA-4F3F-9366-E9A12BBF3518}" type="datetimeFigureOut">
              <a:rPr kumimoji="1" lang="ja-JP" altLang="en-US" smtClean="0"/>
              <a:t>2018/6/27</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A4343-9148-4E6D-A09B-C01EFFBE5840}" type="slidenum">
              <a:rPr kumimoji="1" lang="ja-JP" altLang="en-US" smtClean="0"/>
              <a:t>‹#›</a:t>
            </a:fld>
            <a:endParaRPr kumimoji="1" lang="ja-JP" altLang="en-US"/>
          </a:p>
        </p:txBody>
      </p:sp>
    </p:spTree>
    <p:extLst>
      <p:ext uri="{BB962C8B-B14F-4D97-AF65-F5344CB8AC3E}">
        <p14:creationId xmlns:p14="http://schemas.microsoft.com/office/powerpoint/2010/main" val="3420042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731520"/>
            <a:ext cx="9144000" cy="2778443"/>
          </a:xfrm>
        </p:spPr>
        <p:txBody>
          <a:bodyPr>
            <a:noAutofit/>
          </a:bodyPr>
          <a:lstStyle/>
          <a:p>
            <a:r>
              <a:rPr lang="en-US" altLang="ja-JP" b="1" dirty="0"/>
              <a:t>A SPATIALLY COMPLETE 13CO J=1-0 SURVEY OF THE ORION A CLOUD</a:t>
            </a:r>
            <a:endParaRPr kumimoji="1" lang="ja-JP" altLang="en-US" b="1" dirty="0"/>
          </a:p>
        </p:txBody>
      </p:sp>
      <p:sp>
        <p:nvSpPr>
          <p:cNvPr id="3" name="サブタイトル 2"/>
          <p:cNvSpPr>
            <a:spLocks noGrp="1"/>
          </p:cNvSpPr>
          <p:nvPr>
            <p:ph type="subTitle" idx="1"/>
          </p:nvPr>
        </p:nvSpPr>
        <p:spPr>
          <a:xfrm>
            <a:off x="1524000" y="4038136"/>
            <a:ext cx="9144000" cy="2348596"/>
          </a:xfrm>
        </p:spPr>
        <p:txBody>
          <a:bodyPr>
            <a:normAutofit lnSpcReduction="10000"/>
          </a:bodyPr>
          <a:lstStyle/>
          <a:p>
            <a:r>
              <a:rPr lang="en-US" altLang="ja-JP" dirty="0"/>
              <a:t>TOMOO NAGAHAMA, AKIRA MIZUNO, HIDEO OGAWA, AND YASUO FUKUI</a:t>
            </a:r>
          </a:p>
          <a:p>
            <a:endParaRPr lang="en-US" altLang="ja-JP" dirty="0"/>
          </a:p>
          <a:p>
            <a:r>
              <a:rPr lang="en-US" altLang="ja-JP" dirty="0"/>
              <a:t>Department of Astrophysics, Nagoya University, Chikusa-</a:t>
            </a:r>
            <a:r>
              <a:rPr lang="en-US" altLang="ja-JP" dirty="0" err="1"/>
              <a:t>ku</a:t>
            </a:r>
            <a:r>
              <a:rPr lang="en-US" altLang="ja-JP" dirty="0"/>
              <a:t>, Nagoya 464-8602, Japan</a:t>
            </a:r>
          </a:p>
          <a:p>
            <a:r>
              <a:rPr lang="en-US" altLang="ja-JP" dirty="0"/>
              <a:t>Received 1996 December 31; revised 1998 February 10</a:t>
            </a:r>
            <a:endParaRPr kumimoji="1" lang="ja-JP" altLang="en-US" dirty="0"/>
          </a:p>
        </p:txBody>
      </p:sp>
      <p:sp>
        <p:nvSpPr>
          <p:cNvPr id="4" name="テキスト ボックス 3"/>
          <p:cNvSpPr txBox="1"/>
          <p:nvPr/>
        </p:nvSpPr>
        <p:spPr>
          <a:xfrm>
            <a:off x="7638756" y="282768"/>
            <a:ext cx="4276579" cy="400110"/>
          </a:xfrm>
          <a:prstGeom prst="rect">
            <a:avLst/>
          </a:prstGeom>
          <a:noFill/>
        </p:spPr>
        <p:txBody>
          <a:bodyPr wrap="square" rtlCol="0">
            <a:spAutoFit/>
          </a:bodyPr>
          <a:lstStyle/>
          <a:p>
            <a:r>
              <a:rPr kumimoji="1" lang="ja-JP" altLang="en-US" sz="2000" dirty="0"/>
              <a:t>第</a:t>
            </a:r>
            <a:r>
              <a:rPr kumimoji="1" lang="en-US" altLang="ja-JP" sz="2000" dirty="0"/>
              <a:t>8</a:t>
            </a:r>
            <a:r>
              <a:rPr kumimoji="1" lang="ja-JP" altLang="en-US" sz="2000" dirty="0"/>
              <a:t>回</a:t>
            </a:r>
            <a:r>
              <a:rPr kumimoji="1" lang="en-US" altLang="ja-JP" sz="2000" dirty="0"/>
              <a:t>GMC</a:t>
            </a:r>
            <a:r>
              <a:rPr kumimoji="1" lang="ja-JP" altLang="en-US" sz="2000" dirty="0"/>
              <a:t>ゼミ　発表者　山﨑康正</a:t>
            </a:r>
          </a:p>
        </p:txBody>
      </p:sp>
    </p:spTree>
    <p:extLst>
      <p:ext uri="{BB962C8B-B14F-4D97-AF65-F5344CB8AC3E}">
        <p14:creationId xmlns:p14="http://schemas.microsoft.com/office/powerpoint/2010/main" val="3885882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697881" y="1645945"/>
            <a:ext cx="2428946" cy="4466033"/>
            <a:chOff x="3930856" y="2712532"/>
            <a:chExt cx="2428946" cy="4466033"/>
          </a:xfrm>
        </p:grpSpPr>
        <p:pic>
          <p:nvPicPr>
            <p:cNvPr id="2" name="図 1"/>
            <p:cNvPicPr>
              <a:picLocks noChangeAspect="1"/>
            </p:cNvPicPr>
            <p:nvPr/>
          </p:nvPicPr>
          <p:blipFill rotWithShape="1">
            <a:blip r:embed="rId2"/>
            <a:srcRect r="47525" b="42862"/>
            <a:stretch/>
          </p:blipFill>
          <p:spPr>
            <a:xfrm>
              <a:off x="3930856" y="3900203"/>
              <a:ext cx="2428946" cy="3278362"/>
            </a:xfrm>
            <a:prstGeom prst="rect">
              <a:avLst/>
            </a:prstGeom>
          </p:spPr>
        </p:pic>
        <p:pic>
          <p:nvPicPr>
            <p:cNvPr id="3" name="図 2"/>
            <p:cNvPicPr>
              <a:picLocks noChangeAspect="1"/>
            </p:cNvPicPr>
            <p:nvPr/>
          </p:nvPicPr>
          <p:blipFill rotWithShape="1">
            <a:blip r:embed="rId3"/>
            <a:srcRect l="52291" t="57690" r="4957" b="23136"/>
            <a:stretch/>
          </p:blipFill>
          <p:spPr>
            <a:xfrm>
              <a:off x="4183117" y="2712532"/>
              <a:ext cx="2175642" cy="1208691"/>
            </a:xfrm>
            <a:prstGeom prst="rect">
              <a:avLst/>
            </a:prstGeom>
          </p:spPr>
        </p:pic>
      </p:grpSp>
      <p:sp>
        <p:nvSpPr>
          <p:cNvPr id="8" name="テキスト ボックス 7"/>
          <p:cNvSpPr txBox="1"/>
          <p:nvPr/>
        </p:nvSpPr>
        <p:spPr>
          <a:xfrm>
            <a:off x="388883" y="353283"/>
            <a:ext cx="3647089" cy="1292662"/>
          </a:xfrm>
          <a:prstGeom prst="rect">
            <a:avLst/>
          </a:prstGeom>
          <a:noFill/>
        </p:spPr>
        <p:txBody>
          <a:bodyPr wrap="square" rtlCol="0">
            <a:spAutoFit/>
          </a:bodyPr>
          <a:lstStyle/>
          <a:p>
            <a:r>
              <a:rPr kumimoji="1" lang="ja-JP" altLang="en-US" sz="2400" dirty="0"/>
              <a:t>第二グループ</a:t>
            </a:r>
            <a:endParaRPr kumimoji="1" lang="en-US" altLang="ja-JP" sz="2400" dirty="0"/>
          </a:p>
          <a:p>
            <a:r>
              <a:rPr lang="ja-JP" altLang="en-US" dirty="0"/>
              <a:t>　・</a:t>
            </a:r>
            <a:r>
              <a:rPr lang="en-US" altLang="ja-JP" dirty="0"/>
              <a:t>arc(</a:t>
            </a:r>
            <a:r>
              <a:rPr lang="ja-JP" altLang="en-US" dirty="0"/>
              <a:t>弧</a:t>
            </a:r>
            <a:r>
              <a:rPr lang="en-US" altLang="ja-JP" dirty="0"/>
              <a:t>)</a:t>
            </a:r>
            <a:r>
              <a:rPr lang="ja-JP" altLang="en-US" dirty="0"/>
              <a:t>の形をしている</a:t>
            </a:r>
            <a:endParaRPr lang="en-US" altLang="ja-JP" dirty="0"/>
          </a:p>
          <a:p>
            <a:r>
              <a:rPr kumimoji="1" lang="ja-JP" altLang="en-US" dirty="0"/>
              <a:t>　・複数のピークを持っている</a:t>
            </a:r>
            <a:endParaRPr kumimoji="1" lang="en-US" altLang="ja-JP" dirty="0"/>
          </a:p>
          <a:p>
            <a:r>
              <a:rPr lang="ja-JP" altLang="en-US" dirty="0"/>
              <a:t>　</a:t>
            </a:r>
            <a:endParaRPr kumimoji="1" lang="ja-JP" altLang="en-US" dirty="0"/>
          </a:p>
        </p:txBody>
      </p:sp>
      <p:grpSp>
        <p:nvGrpSpPr>
          <p:cNvPr id="9" name="グループ化 8"/>
          <p:cNvGrpSpPr/>
          <p:nvPr/>
        </p:nvGrpSpPr>
        <p:grpSpPr>
          <a:xfrm>
            <a:off x="7445497" y="262757"/>
            <a:ext cx="4189456" cy="6700346"/>
            <a:chOff x="403565" y="546537"/>
            <a:chExt cx="4572411" cy="7914126"/>
          </a:xfrm>
        </p:grpSpPr>
        <p:pic>
          <p:nvPicPr>
            <p:cNvPr id="10" name="図 9"/>
            <p:cNvPicPr>
              <a:picLocks noChangeAspect="1"/>
            </p:cNvPicPr>
            <p:nvPr/>
          </p:nvPicPr>
          <p:blipFill rotWithShape="1">
            <a:blip r:embed="rId2"/>
            <a:srcRect t="57596" r="47615"/>
            <a:stretch/>
          </p:blipFill>
          <p:spPr>
            <a:xfrm>
              <a:off x="403565" y="546537"/>
              <a:ext cx="2424756" cy="2432981"/>
            </a:xfrm>
            <a:prstGeom prst="rect">
              <a:avLst/>
            </a:prstGeom>
          </p:spPr>
        </p:pic>
        <p:pic>
          <p:nvPicPr>
            <p:cNvPr id="11" name="図 10"/>
            <p:cNvPicPr>
              <a:picLocks noChangeAspect="1"/>
            </p:cNvPicPr>
            <p:nvPr/>
          </p:nvPicPr>
          <p:blipFill rotWithShape="1">
            <a:blip r:embed="rId2"/>
            <a:srcRect l="52159" t="545" r="1156" b="-194"/>
            <a:stretch/>
          </p:blipFill>
          <p:spPr>
            <a:xfrm>
              <a:off x="667362" y="2743199"/>
              <a:ext cx="2160959" cy="5717464"/>
            </a:xfrm>
            <a:prstGeom prst="rect">
              <a:avLst/>
            </a:prstGeom>
          </p:spPr>
        </p:pic>
        <p:pic>
          <p:nvPicPr>
            <p:cNvPr id="12" name="図 11"/>
            <p:cNvPicPr>
              <a:picLocks noChangeAspect="1"/>
            </p:cNvPicPr>
            <p:nvPr/>
          </p:nvPicPr>
          <p:blipFill rotWithShape="1">
            <a:blip r:embed="rId4"/>
            <a:srcRect l="5932" t="1147" r="47746"/>
            <a:stretch/>
          </p:blipFill>
          <p:spPr>
            <a:xfrm>
              <a:off x="2828321" y="546537"/>
              <a:ext cx="2147655" cy="4656084"/>
            </a:xfrm>
            <a:prstGeom prst="rect">
              <a:avLst/>
            </a:prstGeom>
          </p:spPr>
        </p:pic>
        <p:pic>
          <p:nvPicPr>
            <p:cNvPr id="13" name="図 12"/>
            <p:cNvPicPr>
              <a:picLocks noChangeAspect="1"/>
            </p:cNvPicPr>
            <p:nvPr/>
          </p:nvPicPr>
          <p:blipFill rotWithShape="1">
            <a:blip r:embed="rId4"/>
            <a:srcRect l="52213" t="760" r="1831" b="29132"/>
            <a:stretch/>
          </p:blipFill>
          <p:spPr>
            <a:xfrm>
              <a:off x="2828321" y="4918841"/>
              <a:ext cx="2147655" cy="3328438"/>
            </a:xfrm>
            <a:prstGeom prst="rect">
              <a:avLst/>
            </a:prstGeom>
          </p:spPr>
        </p:pic>
      </p:grpSp>
      <p:sp>
        <p:nvSpPr>
          <p:cNvPr id="14" name="テキスト ボックス 13"/>
          <p:cNvSpPr txBox="1"/>
          <p:nvPr/>
        </p:nvSpPr>
        <p:spPr>
          <a:xfrm>
            <a:off x="4508938" y="353283"/>
            <a:ext cx="2936559" cy="738664"/>
          </a:xfrm>
          <a:prstGeom prst="rect">
            <a:avLst/>
          </a:prstGeom>
          <a:noFill/>
        </p:spPr>
        <p:txBody>
          <a:bodyPr wrap="square" rtlCol="0">
            <a:spAutoFit/>
          </a:bodyPr>
          <a:lstStyle/>
          <a:p>
            <a:r>
              <a:rPr kumimoji="1" lang="ja-JP" altLang="en-US" sz="2400" dirty="0"/>
              <a:t>第三グループ</a:t>
            </a:r>
            <a:endParaRPr kumimoji="1" lang="en-US" altLang="ja-JP" sz="2400" dirty="0"/>
          </a:p>
          <a:p>
            <a:r>
              <a:rPr lang="ja-JP" altLang="en-US" dirty="0"/>
              <a:t>・∫</a:t>
            </a:r>
            <a:r>
              <a:rPr lang="en-US" altLang="ja-JP" dirty="0"/>
              <a:t>-shaped filament</a:t>
            </a:r>
            <a:endParaRPr kumimoji="1" lang="ja-JP" altLang="en-US" dirty="0"/>
          </a:p>
        </p:txBody>
      </p:sp>
    </p:spTree>
    <p:extLst>
      <p:ext uri="{BB962C8B-B14F-4D97-AF65-F5344CB8AC3E}">
        <p14:creationId xmlns:p14="http://schemas.microsoft.com/office/powerpoint/2010/main" val="2367572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テキスト ボックス 1"/>
              <p:cNvSpPr txBox="1"/>
              <p:nvPr/>
            </p:nvSpPr>
            <p:spPr>
              <a:xfrm>
                <a:off x="388882" y="441434"/>
                <a:ext cx="5864773" cy="6288516"/>
              </a:xfrm>
              <a:prstGeom prst="rect">
                <a:avLst/>
              </a:prstGeom>
              <a:noFill/>
            </p:spPr>
            <p:txBody>
              <a:bodyPr wrap="square" rtlCol="0">
                <a:spAutoFit/>
              </a:bodyPr>
              <a:lstStyle/>
              <a:p>
                <a:r>
                  <a:rPr kumimoji="1" lang="ja-JP" altLang="en-US" sz="3600" dirty="0"/>
                  <a:t>クラウドの物理量</a:t>
                </a:r>
                <a:endParaRPr kumimoji="1" lang="en-US" altLang="ja-JP" sz="3600" dirty="0"/>
              </a:p>
              <a:p>
                <a:endParaRPr lang="en-US" altLang="ja-JP" sz="3600" dirty="0"/>
              </a:p>
              <a:p>
                <a:endParaRPr kumimoji="1" lang="en-US" altLang="ja-JP" sz="2800" dirty="0"/>
              </a:p>
              <a:p>
                <a:r>
                  <a:rPr lang="ja-JP" altLang="en-US" sz="2800" dirty="0"/>
                  <a:t>・</a:t>
                </a:r>
                <a:r>
                  <a:rPr kumimoji="1" lang="ja-JP" altLang="en-US" sz="2800" dirty="0"/>
                  <a:t>励起温度</a:t>
                </a:r>
                <a:r>
                  <a:rPr kumimoji="1" lang="en-US" altLang="ja-JP" sz="2800" dirty="0"/>
                  <a:t>Tex[K]</a:t>
                </a:r>
              </a:p>
              <a:p>
                <a:r>
                  <a:rPr lang="en-US" altLang="ja-JP" sz="2800" dirty="0"/>
                  <a:t>Tex=</a:t>
                </a:r>
                <a14:m>
                  <m:oMath xmlns:m="http://schemas.openxmlformats.org/officeDocument/2006/math">
                    <m:r>
                      <a:rPr lang="en-US" altLang="ja-JP" sz="2800" b="0" i="1" smtClean="0">
                        <a:latin typeface="Cambria Math" panose="02040503050406030204" pitchFamily="18" charset="0"/>
                      </a:rPr>
                      <m:t>5.53</m:t>
                    </m:r>
                    <m:d>
                      <m:dPr>
                        <m:begChr m:val="{"/>
                        <m:endChr m:val="}"/>
                        <m:ctrlPr>
                          <a:rPr lang="en-US" altLang="ja-JP" sz="2800" b="0" i="1" smtClean="0">
                            <a:latin typeface="Cambria Math" panose="02040503050406030204" pitchFamily="18" charset="0"/>
                          </a:rPr>
                        </m:ctrlPr>
                      </m:dPr>
                      <m:e>
                        <m:r>
                          <a:rPr lang="en-US" altLang="ja-JP" sz="2800" b="0" i="1" smtClean="0">
                            <a:latin typeface="Cambria Math" panose="02040503050406030204" pitchFamily="18" charset="0"/>
                          </a:rPr>
                          <m:t>𝑙𝑛</m:t>
                        </m:r>
                        <m:d>
                          <m:dPr>
                            <m:begChr m:val="["/>
                            <m:endChr m:val="]"/>
                            <m:ctrlPr>
                              <a:rPr lang="en-US" altLang="ja-JP" sz="2800" b="0" i="1" smtClean="0">
                                <a:latin typeface="Cambria Math" panose="02040503050406030204" pitchFamily="18" charset="0"/>
                              </a:rPr>
                            </m:ctrlPr>
                          </m:dPr>
                          <m:e>
                            <m:r>
                              <a:rPr lang="en-US" altLang="ja-JP" sz="2800" b="0" i="1" smtClean="0">
                                <a:latin typeface="Cambria Math" panose="02040503050406030204" pitchFamily="18" charset="0"/>
                              </a:rPr>
                              <m:t>1+</m:t>
                            </m:r>
                            <m:f>
                              <m:fPr>
                                <m:ctrlPr>
                                  <a:rPr lang="en-US" altLang="ja-JP" sz="2800" b="0" i="1" smtClean="0">
                                    <a:latin typeface="Cambria Math" panose="02040503050406030204" pitchFamily="18" charset="0"/>
                                  </a:rPr>
                                </m:ctrlPr>
                              </m:fPr>
                              <m:num>
                                <m:r>
                                  <a:rPr lang="en-US" altLang="ja-JP" sz="2800" b="0" i="1" smtClean="0">
                                    <a:latin typeface="Cambria Math" panose="02040503050406030204" pitchFamily="18" charset="0"/>
                                  </a:rPr>
                                  <m:t>5.53</m:t>
                                </m:r>
                              </m:num>
                              <m:den>
                                <m:sSubSup>
                                  <m:sSubSupPr>
                                    <m:ctrlPr>
                                      <a:rPr lang="en-US" altLang="ja-JP" sz="2800" b="0" i="1" smtClean="0">
                                        <a:latin typeface="Cambria Math" panose="02040503050406030204" pitchFamily="18" charset="0"/>
                                      </a:rPr>
                                    </m:ctrlPr>
                                  </m:sSubSupPr>
                                  <m:e>
                                    <m:r>
                                      <a:rPr lang="en-US" altLang="ja-JP" sz="2800" b="0" i="1" smtClean="0">
                                        <a:latin typeface="Cambria Math" panose="02040503050406030204" pitchFamily="18" charset="0"/>
                                      </a:rPr>
                                      <m:t>𝑇</m:t>
                                    </m:r>
                                  </m:e>
                                  <m:sub>
                                    <m:r>
                                      <a:rPr lang="en-US" altLang="ja-JP" sz="2800" b="0" i="1" smtClean="0">
                                        <a:latin typeface="Cambria Math" panose="02040503050406030204" pitchFamily="18" charset="0"/>
                                      </a:rPr>
                                      <m:t>𝑅</m:t>
                                    </m:r>
                                  </m:sub>
                                  <m:sup>
                                    <m:r>
                                      <a:rPr lang="en-US" altLang="ja-JP" sz="2800" b="0" i="1" smtClean="0">
                                        <a:latin typeface="Cambria Math" panose="02040503050406030204" pitchFamily="18" charset="0"/>
                                      </a:rPr>
                                      <m:t>∗</m:t>
                                    </m:r>
                                  </m:sup>
                                </m:sSubSup>
                                <m:d>
                                  <m:dPr>
                                    <m:ctrlPr>
                                      <a:rPr lang="en-US" altLang="ja-JP" sz="2800" b="0" i="1" smtClean="0">
                                        <a:latin typeface="Cambria Math" panose="02040503050406030204" pitchFamily="18" charset="0"/>
                                      </a:rPr>
                                    </m:ctrlPr>
                                  </m:dPr>
                                  <m:e>
                                    <m:sSub>
                                      <m:sSubPr>
                                        <m:ctrlPr>
                                          <a:rPr lang="en-US" altLang="ja-JP" sz="2800" b="0" i="1" smtClean="0">
                                            <a:latin typeface="Cambria Math" panose="02040503050406030204" pitchFamily="18" charset="0"/>
                                          </a:rPr>
                                        </m:ctrlPr>
                                      </m:sSubPr>
                                      <m:e>
                                        <m:r>
                                          <a:rPr lang="en-US" altLang="ja-JP" sz="2800" b="0" i="1" smtClean="0">
                                            <a:latin typeface="Cambria Math" panose="02040503050406030204" pitchFamily="18" charset="0"/>
                                          </a:rPr>
                                          <m:t>12</m:t>
                                        </m:r>
                                      </m:e>
                                      <m:sub>
                                        <m:r>
                                          <a:rPr lang="en-US" altLang="ja-JP" sz="2800" b="0" i="1" smtClean="0">
                                            <a:latin typeface="Cambria Math" panose="02040503050406030204" pitchFamily="18" charset="0"/>
                                          </a:rPr>
                                          <m:t>𝐶𝑂</m:t>
                                        </m:r>
                                      </m:sub>
                                    </m:sSub>
                                  </m:e>
                                </m:d>
                                <m:r>
                                  <a:rPr lang="en-US" altLang="ja-JP" sz="2800" b="0" i="1" smtClean="0">
                                    <a:latin typeface="Cambria Math" panose="02040503050406030204" pitchFamily="18" charset="0"/>
                                  </a:rPr>
                                  <m:t>+0.819</m:t>
                                </m:r>
                              </m:den>
                            </m:f>
                          </m:e>
                        </m:d>
                      </m:e>
                    </m:d>
                  </m:oMath>
                </a14:m>
                <a:r>
                  <a:rPr kumimoji="1" lang="en-US" altLang="ja-JP" sz="2800" baseline="30000" dirty="0"/>
                  <a:t>-1 </a:t>
                </a:r>
                <a:r>
                  <a:rPr kumimoji="1" lang="en-US" altLang="ja-JP" sz="2800" dirty="0"/>
                  <a:t>K</a:t>
                </a:r>
              </a:p>
              <a:p>
                <a:endParaRPr kumimoji="1" lang="en-US" altLang="ja-JP" sz="2800" dirty="0"/>
              </a:p>
              <a:p>
                <a:r>
                  <a:rPr kumimoji="1" lang="ja-JP" altLang="en-US" sz="2800" dirty="0"/>
                  <a:t>・柱密度</a:t>
                </a:r>
                <a:r>
                  <a:rPr kumimoji="1" lang="en-US" altLang="ja-JP" sz="2800" dirty="0"/>
                  <a:t>N(H</a:t>
                </a:r>
                <a:r>
                  <a:rPr kumimoji="1" lang="en-US" altLang="ja-JP" sz="2800" baseline="-25000" dirty="0"/>
                  <a:t>2</a:t>
                </a:r>
                <a:r>
                  <a:rPr kumimoji="1" lang="en-US" altLang="ja-JP" sz="2800" dirty="0"/>
                  <a:t>)</a:t>
                </a:r>
              </a:p>
              <a:p>
                <a:r>
                  <a:rPr lang="en-US" altLang="ja-JP" sz="2800" dirty="0"/>
                  <a:t>N(H</a:t>
                </a:r>
                <a:r>
                  <a:rPr lang="en-US" altLang="ja-JP" sz="2800" baseline="-25000" dirty="0"/>
                  <a:t>2</a:t>
                </a:r>
                <a:r>
                  <a:rPr lang="en-US" altLang="ja-JP" sz="2800" dirty="0"/>
                  <a:t>)=</a:t>
                </a:r>
                <a14:m>
                  <m:oMath xmlns:m="http://schemas.openxmlformats.org/officeDocument/2006/math">
                    <m:r>
                      <a:rPr lang="en-US" altLang="ja-JP" sz="2800" i="1">
                        <a:latin typeface="Cambria Math" panose="02040503050406030204" pitchFamily="18" charset="0"/>
                      </a:rPr>
                      <m:t>1</m:t>
                    </m:r>
                    <m:r>
                      <a:rPr kumimoji="1" lang="en-US" altLang="ja-JP" sz="2800">
                        <a:latin typeface="Cambria Math" panose="02040503050406030204" pitchFamily="18" charset="0"/>
                      </a:rPr>
                      <m:t>.49</m:t>
                    </m:r>
                    <m:r>
                      <a:rPr kumimoji="1" lang="en-US" altLang="ja-JP" sz="2800" i="1" smtClean="0">
                        <a:latin typeface="Cambria Math" panose="02040503050406030204" pitchFamily="18" charset="0"/>
                        <a:ea typeface="Cambria Math" panose="02040503050406030204" pitchFamily="18" charset="0"/>
                      </a:rPr>
                      <m:t>×</m:t>
                    </m:r>
                    <m:sSup>
                      <m:sSupPr>
                        <m:ctrlPr>
                          <a:rPr kumimoji="1" lang="en-US" altLang="ja-JP" sz="2800" i="1" smtClean="0">
                            <a:latin typeface="Cambria Math" panose="02040503050406030204" pitchFamily="18" charset="0"/>
                            <a:ea typeface="Cambria Math" panose="02040503050406030204" pitchFamily="18" charset="0"/>
                          </a:rPr>
                        </m:ctrlPr>
                      </m:sSupPr>
                      <m:e>
                        <m:r>
                          <a:rPr lang="en-US" altLang="ja-JP" sz="2800" i="1">
                            <a:latin typeface="Cambria Math" panose="02040503050406030204" pitchFamily="18" charset="0"/>
                            <a:ea typeface="Cambria Math" panose="02040503050406030204" pitchFamily="18" charset="0"/>
                          </a:rPr>
                          <m:t>10</m:t>
                        </m:r>
                      </m:e>
                      <m:sup>
                        <m:r>
                          <a:rPr lang="en-US" altLang="ja-JP" sz="2800" i="1">
                            <a:latin typeface="Cambria Math" panose="02040503050406030204" pitchFamily="18" charset="0"/>
                            <a:ea typeface="Cambria Math" panose="02040503050406030204" pitchFamily="18" charset="0"/>
                          </a:rPr>
                          <m:t>20</m:t>
                        </m:r>
                      </m:sup>
                    </m:sSup>
                    <m:sSup>
                      <m:sSupPr>
                        <m:ctrlPr>
                          <a:rPr kumimoji="1" lang="en-US" altLang="ja-JP" sz="2800" i="1" smtClean="0">
                            <a:latin typeface="Cambria Math" panose="02040503050406030204" pitchFamily="18" charset="0"/>
                            <a:ea typeface="Cambria Math" panose="02040503050406030204" pitchFamily="18" charset="0"/>
                          </a:rPr>
                        </m:ctrlPr>
                      </m:sSupPr>
                      <m:e>
                        <m:d>
                          <m:dPr>
                            <m:begChr m:val="["/>
                            <m:endChr m:val="]"/>
                            <m:ctrlPr>
                              <a:rPr kumimoji="1" lang="en-US" altLang="ja-JP" sz="2800" i="1" smtClean="0">
                                <a:latin typeface="Cambria Math" panose="02040503050406030204" pitchFamily="18" charset="0"/>
                                <a:ea typeface="Cambria Math" panose="02040503050406030204" pitchFamily="18" charset="0"/>
                              </a:rPr>
                            </m:ctrlPr>
                          </m:dPr>
                          <m:e>
                            <m:r>
                              <a:rPr lang="en-US" altLang="ja-JP" sz="2800" i="1">
                                <a:latin typeface="Cambria Math" panose="02040503050406030204" pitchFamily="18" charset="0"/>
                                <a:ea typeface="Cambria Math" panose="02040503050406030204" pitchFamily="18" charset="0"/>
                              </a:rPr>
                              <m:t>1−</m:t>
                            </m:r>
                            <m:r>
                              <a:rPr lang="en-US" altLang="ja-JP" sz="2800" b="0" i="1" smtClean="0">
                                <a:latin typeface="Cambria Math" panose="02040503050406030204" pitchFamily="18" charset="0"/>
                                <a:ea typeface="Cambria Math" panose="02040503050406030204" pitchFamily="18" charset="0"/>
                              </a:rPr>
                              <m:t>𝑒𝑥𝑝</m:t>
                            </m:r>
                            <m:d>
                              <m:dPr>
                                <m:ctrlPr>
                                  <a:rPr lang="en-US" altLang="ja-JP" sz="2800" b="0" i="1" smtClean="0">
                                    <a:latin typeface="Cambria Math" panose="02040503050406030204" pitchFamily="18" charset="0"/>
                                    <a:ea typeface="Cambria Math" panose="02040503050406030204" pitchFamily="18" charset="0"/>
                                  </a:rPr>
                                </m:ctrlPr>
                              </m:dPr>
                              <m:e>
                                <m:f>
                                  <m:fPr>
                                    <m:ctrlPr>
                                      <a:rPr lang="en-US" altLang="ja-JP" sz="2800" b="0" i="1" smtClean="0">
                                        <a:latin typeface="Cambria Math" panose="02040503050406030204" pitchFamily="18" charset="0"/>
                                        <a:ea typeface="Cambria Math" panose="02040503050406030204" pitchFamily="18" charset="0"/>
                                      </a:rPr>
                                    </m:ctrlPr>
                                  </m:fPr>
                                  <m:num>
                                    <m:r>
                                      <a:rPr lang="en-US" altLang="ja-JP" sz="2800" b="0" i="1" smtClean="0">
                                        <a:latin typeface="Cambria Math" panose="02040503050406030204" pitchFamily="18" charset="0"/>
                                        <a:ea typeface="Cambria Math" panose="02040503050406030204" pitchFamily="18" charset="0"/>
                                      </a:rPr>
                                      <m:t>−5.29</m:t>
                                    </m:r>
                                  </m:num>
                                  <m:den>
                                    <m:sSub>
                                      <m:sSubPr>
                                        <m:ctrlPr>
                                          <a:rPr lang="en-US" altLang="ja-JP" sz="2800" b="0" i="1" smtClean="0">
                                            <a:latin typeface="Cambria Math" panose="02040503050406030204" pitchFamily="18" charset="0"/>
                                            <a:ea typeface="Cambria Math" panose="02040503050406030204" pitchFamily="18" charset="0"/>
                                          </a:rPr>
                                        </m:ctrlPr>
                                      </m:sSubPr>
                                      <m:e>
                                        <m:r>
                                          <a:rPr lang="en-US" altLang="ja-JP" sz="2800" b="0" i="1" smtClean="0">
                                            <a:latin typeface="Cambria Math" panose="02040503050406030204" pitchFamily="18" charset="0"/>
                                            <a:ea typeface="Cambria Math" panose="02040503050406030204" pitchFamily="18" charset="0"/>
                                          </a:rPr>
                                          <m:t>𝑇</m:t>
                                        </m:r>
                                      </m:e>
                                      <m:sub>
                                        <m:r>
                                          <a:rPr lang="en-US" altLang="ja-JP" sz="2800" b="0" i="1" smtClean="0">
                                            <a:latin typeface="Cambria Math" panose="02040503050406030204" pitchFamily="18" charset="0"/>
                                            <a:ea typeface="Cambria Math" panose="02040503050406030204" pitchFamily="18" charset="0"/>
                                          </a:rPr>
                                          <m:t>𝑒𝑥</m:t>
                                        </m:r>
                                      </m:sub>
                                    </m:sSub>
                                  </m:den>
                                </m:f>
                              </m:e>
                            </m:d>
                          </m:e>
                        </m:d>
                      </m:e>
                      <m:sup>
                        <m:r>
                          <a:rPr kumimoji="1" lang="en-US" altLang="ja-JP" sz="2800" b="0" i="1" smtClean="0">
                            <a:latin typeface="Cambria Math" panose="02040503050406030204" pitchFamily="18" charset="0"/>
                            <a:ea typeface="Cambria Math" panose="02040503050406030204" pitchFamily="18" charset="0"/>
                          </a:rPr>
                          <m:t>−1</m:t>
                        </m:r>
                      </m:sup>
                    </m:sSup>
                  </m:oMath>
                </a14:m>
                <a:endParaRPr kumimoji="1" lang="en-US" altLang="ja-JP" sz="2800" dirty="0"/>
              </a:p>
              <a:p>
                <a:r>
                  <a:rPr lang="en-US" altLang="ja-JP" sz="2800" dirty="0"/>
                  <a:t>                 </a:t>
                </a:r>
                <a14:m>
                  <m:oMath xmlns:m="http://schemas.openxmlformats.org/officeDocument/2006/math">
                    <m:r>
                      <a:rPr lang="en-US" altLang="ja-JP" sz="2800" i="1" smtClean="0">
                        <a:latin typeface="Cambria Math" panose="02040503050406030204" pitchFamily="18" charset="0"/>
                        <a:ea typeface="Cambria Math" panose="02040503050406030204" pitchFamily="18" charset="0"/>
                      </a:rPr>
                      <m:t>×</m:t>
                    </m:r>
                    <m:d>
                      <m:dPr>
                        <m:begChr m:val="["/>
                        <m:endChr m:val="]"/>
                        <m:ctrlPr>
                          <a:rPr lang="en-US" altLang="ja-JP" sz="2800" i="1" smtClean="0">
                            <a:latin typeface="Cambria Math" panose="02040503050406030204" pitchFamily="18" charset="0"/>
                            <a:ea typeface="Cambria Math" panose="02040503050406030204" pitchFamily="18" charset="0"/>
                          </a:rPr>
                        </m:ctrlPr>
                      </m:dPr>
                      <m:e>
                        <m:f>
                          <m:fPr>
                            <m:ctrlPr>
                              <a:rPr lang="en-US" altLang="ja-JP" sz="2800" i="1" smtClean="0">
                                <a:latin typeface="Cambria Math" panose="02040503050406030204" pitchFamily="18" charset="0"/>
                                <a:ea typeface="Cambria Math" panose="02040503050406030204" pitchFamily="18" charset="0"/>
                              </a:rPr>
                            </m:ctrlPr>
                          </m:fPr>
                          <m:num>
                            <m:nary>
                              <m:naryPr>
                                <m:limLoc m:val="undOvr"/>
                                <m:subHide m:val="on"/>
                                <m:supHide m:val="on"/>
                                <m:ctrlPr>
                                  <a:rPr lang="en-US" altLang="ja-JP" sz="2800" i="1" smtClean="0">
                                    <a:latin typeface="Cambria Math" panose="02040503050406030204" pitchFamily="18" charset="0"/>
                                    <a:ea typeface="Cambria Math" panose="02040503050406030204" pitchFamily="18" charset="0"/>
                                  </a:rPr>
                                </m:ctrlPr>
                              </m:naryPr>
                              <m:sub/>
                              <m:sup/>
                              <m:e>
                                <m:sSubSup>
                                  <m:sSubSupPr>
                                    <m:ctrlPr>
                                      <a:rPr lang="en-US" altLang="ja-JP" sz="2800" i="1" smtClean="0">
                                        <a:latin typeface="Cambria Math" panose="02040503050406030204" pitchFamily="18" charset="0"/>
                                        <a:ea typeface="Cambria Math" panose="02040503050406030204" pitchFamily="18" charset="0"/>
                                      </a:rPr>
                                    </m:ctrlPr>
                                  </m:sSubSupPr>
                                  <m:e>
                                    <m:r>
                                      <a:rPr lang="en-US" altLang="ja-JP" sz="2800" b="0" i="1" smtClean="0">
                                        <a:latin typeface="Cambria Math" panose="02040503050406030204" pitchFamily="18" charset="0"/>
                                        <a:ea typeface="Cambria Math" panose="02040503050406030204" pitchFamily="18" charset="0"/>
                                      </a:rPr>
                                      <m:t>𝑇</m:t>
                                    </m:r>
                                  </m:e>
                                  <m:sub>
                                    <m:r>
                                      <a:rPr lang="en-US" altLang="ja-JP" sz="2800" b="0" i="1" smtClean="0">
                                        <a:latin typeface="Cambria Math" panose="02040503050406030204" pitchFamily="18" charset="0"/>
                                        <a:ea typeface="Cambria Math" panose="02040503050406030204" pitchFamily="18" charset="0"/>
                                      </a:rPr>
                                      <m:t>𝑅</m:t>
                                    </m:r>
                                  </m:sub>
                                  <m:sup>
                                    <m:r>
                                      <a:rPr lang="en-US" altLang="ja-JP" sz="2800" b="0" i="1" smtClean="0">
                                        <a:latin typeface="Cambria Math" panose="02040503050406030204" pitchFamily="18" charset="0"/>
                                        <a:ea typeface="Cambria Math" panose="02040503050406030204" pitchFamily="18" charset="0"/>
                                      </a:rPr>
                                      <m:t>∗</m:t>
                                    </m:r>
                                  </m:sup>
                                </m:sSubSup>
                                <m:d>
                                  <m:dPr>
                                    <m:ctrlPr>
                                      <a:rPr lang="en-US" altLang="ja-JP" sz="2800" i="1" smtClean="0">
                                        <a:latin typeface="Cambria Math" panose="02040503050406030204" pitchFamily="18" charset="0"/>
                                        <a:ea typeface="Cambria Math" panose="02040503050406030204" pitchFamily="18" charset="0"/>
                                      </a:rPr>
                                    </m:ctrlPr>
                                  </m:dPr>
                                  <m:e>
                                    <m:sSub>
                                      <m:sSubPr>
                                        <m:ctrlPr>
                                          <a:rPr lang="en-US" altLang="ja-JP" sz="2800" i="1" smtClean="0">
                                            <a:latin typeface="Cambria Math" panose="02040503050406030204" pitchFamily="18" charset="0"/>
                                            <a:ea typeface="Cambria Math" panose="02040503050406030204" pitchFamily="18" charset="0"/>
                                          </a:rPr>
                                        </m:ctrlPr>
                                      </m:sSubPr>
                                      <m:e>
                                        <m:r>
                                          <a:rPr lang="en-US" altLang="ja-JP" sz="2800" b="0" i="1" smtClean="0">
                                            <a:latin typeface="Cambria Math" panose="02040503050406030204" pitchFamily="18" charset="0"/>
                                            <a:ea typeface="Cambria Math" panose="02040503050406030204" pitchFamily="18" charset="0"/>
                                          </a:rPr>
                                          <m:t>13</m:t>
                                        </m:r>
                                      </m:e>
                                      <m:sub>
                                        <m:r>
                                          <a:rPr lang="en-US" altLang="ja-JP" sz="2800" b="0" i="1" smtClean="0">
                                            <a:latin typeface="Cambria Math" panose="02040503050406030204" pitchFamily="18" charset="0"/>
                                            <a:ea typeface="Cambria Math" panose="02040503050406030204" pitchFamily="18" charset="0"/>
                                          </a:rPr>
                                          <m:t>𝐶𝑂</m:t>
                                        </m:r>
                                      </m:sub>
                                    </m:sSub>
                                  </m:e>
                                </m:d>
                                <m:r>
                                  <a:rPr lang="en-US" altLang="ja-JP" sz="2800" b="0" i="1" smtClean="0">
                                    <a:latin typeface="Cambria Math" panose="02040503050406030204" pitchFamily="18" charset="0"/>
                                    <a:ea typeface="Cambria Math" panose="02040503050406030204" pitchFamily="18" charset="0"/>
                                  </a:rPr>
                                  <m:t>𝑑𝑣</m:t>
                                </m:r>
                              </m:e>
                            </m:nary>
                          </m:num>
                          <m:den>
                            <m:r>
                              <a:rPr lang="en-US" altLang="ja-JP" sz="2800" b="0" i="1" smtClean="0">
                                <a:latin typeface="Cambria Math" panose="02040503050406030204" pitchFamily="18" charset="0"/>
                                <a:ea typeface="Cambria Math" panose="02040503050406030204" pitchFamily="18" charset="0"/>
                              </a:rPr>
                              <m:t>1</m:t>
                            </m:r>
                            <m:r>
                              <a:rPr lang="en-US" altLang="ja-JP" sz="2800" b="0" i="1" smtClean="0">
                                <a:latin typeface="Cambria Math" panose="02040503050406030204" pitchFamily="18" charset="0"/>
                                <a:ea typeface="Cambria Math" panose="02040503050406030204" pitchFamily="18" charset="0"/>
                              </a:rPr>
                              <m:t>𝐾𝑘𝑚</m:t>
                            </m:r>
                            <m:sSup>
                              <m:sSupPr>
                                <m:ctrlPr>
                                  <a:rPr lang="en-US" altLang="ja-JP" sz="2800" b="0" i="1" smtClean="0">
                                    <a:latin typeface="Cambria Math" panose="02040503050406030204" pitchFamily="18" charset="0"/>
                                    <a:ea typeface="Cambria Math" panose="02040503050406030204" pitchFamily="18" charset="0"/>
                                  </a:rPr>
                                </m:ctrlPr>
                              </m:sSupPr>
                              <m:e>
                                <m:r>
                                  <a:rPr lang="en-US" altLang="ja-JP" sz="2800" b="0" i="1" smtClean="0">
                                    <a:latin typeface="Cambria Math" panose="02040503050406030204" pitchFamily="18" charset="0"/>
                                    <a:ea typeface="Cambria Math" panose="02040503050406030204" pitchFamily="18" charset="0"/>
                                  </a:rPr>
                                  <m:t>𝑠</m:t>
                                </m:r>
                              </m:e>
                              <m:sup>
                                <m:r>
                                  <a:rPr lang="en-US" altLang="ja-JP" sz="2800" b="0" i="1" smtClean="0">
                                    <a:latin typeface="Cambria Math" panose="02040503050406030204" pitchFamily="18" charset="0"/>
                                    <a:ea typeface="Cambria Math" panose="02040503050406030204" pitchFamily="18" charset="0"/>
                                  </a:rPr>
                                  <m:t>−1</m:t>
                                </m:r>
                              </m:sup>
                            </m:sSup>
                          </m:den>
                        </m:f>
                      </m:e>
                    </m:d>
                    <m:sSup>
                      <m:sSupPr>
                        <m:ctrlPr>
                          <a:rPr lang="en-US" altLang="ja-JP" sz="2800" i="1" smtClean="0">
                            <a:latin typeface="Cambria Math" panose="02040503050406030204" pitchFamily="18" charset="0"/>
                            <a:ea typeface="Cambria Math" panose="02040503050406030204" pitchFamily="18" charset="0"/>
                          </a:rPr>
                        </m:ctrlPr>
                      </m:sSupPr>
                      <m:e>
                        <m:r>
                          <a:rPr lang="en-US" altLang="ja-JP" sz="2800" b="0" i="1" smtClean="0">
                            <a:latin typeface="Cambria Math" panose="02040503050406030204" pitchFamily="18" charset="0"/>
                            <a:ea typeface="Cambria Math" panose="02040503050406030204" pitchFamily="18" charset="0"/>
                          </a:rPr>
                          <m:t>𝑐𝑚</m:t>
                        </m:r>
                      </m:e>
                      <m:sup>
                        <m:r>
                          <a:rPr lang="en-US" altLang="ja-JP" sz="2800" b="0" i="1" smtClean="0">
                            <a:latin typeface="Cambria Math" panose="02040503050406030204" pitchFamily="18" charset="0"/>
                            <a:ea typeface="Cambria Math" panose="02040503050406030204" pitchFamily="18" charset="0"/>
                          </a:rPr>
                          <m:t>−2</m:t>
                        </m:r>
                      </m:sup>
                    </m:sSup>
                  </m:oMath>
                </a14:m>
                <a:endParaRPr kumimoji="1" lang="en-US" altLang="ja-JP" sz="2800" dirty="0"/>
              </a:p>
              <a:p>
                <a:r>
                  <a:rPr lang="ja-JP" altLang="en-US" sz="2800" dirty="0"/>
                  <a:t>・質量</a:t>
                </a:r>
                <a:r>
                  <a:rPr lang="en-US" altLang="ja-JP" sz="2800" dirty="0"/>
                  <a:t>M</a:t>
                </a:r>
              </a:p>
              <a:p>
                <a:r>
                  <a:rPr kumimoji="1" lang="en-US" altLang="ja-JP" sz="2800" dirty="0"/>
                  <a:t>M=</a:t>
                </a:r>
                <a14:m>
                  <m:oMath xmlns:m="http://schemas.openxmlformats.org/officeDocument/2006/math">
                    <m:r>
                      <a:rPr kumimoji="1" lang="ja-JP" altLang="en-US" sz="2800" i="1" smtClean="0">
                        <a:latin typeface="Cambria Math" panose="02040503050406030204" pitchFamily="18" charset="0"/>
                      </a:rPr>
                      <m:t>𝜇</m:t>
                    </m:r>
                    <m:sSub>
                      <m:sSubPr>
                        <m:ctrlPr>
                          <a:rPr kumimoji="1" lang="en-US" altLang="ja-JP" sz="2800" i="1" smtClean="0">
                            <a:latin typeface="Cambria Math" panose="02040503050406030204" pitchFamily="18" charset="0"/>
                          </a:rPr>
                        </m:ctrlPr>
                      </m:sSubPr>
                      <m:e>
                        <m:r>
                          <a:rPr kumimoji="1" lang="en-US" altLang="ja-JP" sz="2800" b="0" i="1" smtClean="0">
                            <a:latin typeface="Cambria Math" panose="02040503050406030204" pitchFamily="18" charset="0"/>
                          </a:rPr>
                          <m:t>𝑚</m:t>
                        </m:r>
                      </m:e>
                      <m:sub>
                        <m:r>
                          <a:rPr kumimoji="1" lang="en-US" altLang="ja-JP" sz="2800" b="0" i="1" smtClean="0">
                            <a:latin typeface="Cambria Math" panose="02040503050406030204" pitchFamily="18" charset="0"/>
                          </a:rPr>
                          <m:t>𝐻</m:t>
                        </m:r>
                      </m:sub>
                    </m:sSub>
                    <m:nary>
                      <m:naryPr>
                        <m:ctrlPr>
                          <a:rPr kumimoji="1" lang="en-US" altLang="ja-JP" sz="2800" i="1" smtClean="0">
                            <a:latin typeface="Cambria Math" panose="02040503050406030204" pitchFamily="18" charset="0"/>
                          </a:rPr>
                        </m:ctrlPr>
                      </m:naryPr>
                      <m:sub>
                        <m:r>
                          <m:rPr>
                            <m:brk m:alnAt="23"/>
                          </m:rPr>
                          <a:rPr kumimoji="1" lang="en-US" altLang="ja-JP" sz="2800" b="0" i="1" smtClean="0">
                            <a:latin typeface="Cambria Math" panose="02040503050406030204" pitchFamily="18" charset="0"/>
                          </a:rPr>
                          <m:t>𝑠</m:t>
                        </m:r>
                      </m:sub>
                      <m:sup/>
                      <m:e>
                        <m:r>
                          <a:rPr kumimoji="1" lang="en-US" altLang="ja-JP" sz="2800" b="0" i="1" smtClean="0">
                            <a:latin typeface="Cambria Math" panose="02040503050406030204" pitchFamily="18" charset="0"/>
                          </a:rPr>
                          <m:t>𝑁</m:t>
                        </m:r>
                        <m:d>
                          <m:dPr>
                            <m:ctrlPr>
                              <a:rPr kumimoji="1" lang="en-US" altLang="ja-JP" sz="2800" b="0" i="1" smtClean="0">
                                <a:latin typeface="Cambria Math" panose="02040503050406030204" pitchFamily="18" charset="0"/>
                              </a:rPr>
                            </m:ctrlPr>
                          </m:dPr>
                          <m:e>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𝐻</m:t>
                                </m:r>
                              </m:e>
                              <m:sub>
                                <m:r>
                                  <a:rPr kumimoji="1" lang="en-US" altLang="ja-JP" sz="2800" b="0" i="1" smtClean="0">
                                    <a:latin typeface="Cambria Math" panose="02040503050406030204" pitchFamily="18" charset="0"/>
                                  </a:rPr>
                                  <m:t>2</m:t>
                                </m:r>
                              </m:sub>
                            </m:sSub>
                          </m:e>
                        </m:d>
                        <m:r>
                          <a:rPr kumimoji="1" lang="en-US" altLang="ja-JP" sz="2800" b="0" i="1" smtClean="0">
                            <a:latin typeface="Cambria Math" panose="02040503050406030204" pitchFamily="18" charset="0"/>
                          </a:rPr>
                          <m:t>𝑑𝑠</m:t>
                        </m:r>
                      </m:e>
                    </m:nary>
                  </m:oMath>
                </a14:m>
                <a:endParaRPr kumimoji="1" lang="ja-JP" altLang="en-US" sz="2800" dirty="0"/>
              </a:p>
            </p:txBody>
          </p:sp>
        </mc:Choice>
        <mc:Fallback xmlns="">
          <p:sp>
            <p:nvSpPr>
              <p:cNvPr id="2" name="テキスト ボックス 1"/>
              <p:cNvSpPr txBox="1">
                <a:spLocks noRot="1" noChangeAspect="1" noMove="1" noResize="1" noEditPoints="1" noAdjustHandles="1" noChangeArrowheads="1" noChangeShapeType="1" noTextEdit="1"/>
              </p:cNvSpPr>
              <p:nvPr/>
            </p:nvSpPr>
            <p:spPr>
              <a:xfrm>
                <a:off x="388882" y="441434"/>
                <a:ext cx="5864773" cy="6288516"/>
              </a:xfrm>
              <a:prstGeom prst="rect">
                <a:avLst/>
              </a:prstGeom>
              <a:blipFill>
                <a:blip r:embed="rId2"/>
                <a:stretch>
                  <a:fillRect l="-3222" t="-1453" r="-1247" b="-1066"/>
                </a:stretch>
              </a:blipFill>
            </p:spPr>
            <p:txBody>
              <a:bodyPr/>
              <a:lstStyle/>
              <a:p>
                <a:r>
                  <a:rPr lang="ja-JP" altLang="en-US">
                    <a:noFill/>
                  </a:rPr>
                  <a:t> </a:t>
                </a:r>
              </a:p>
            </p:txBody>
          </p:sp>
        </mc:Fallback>
      </mc:AlternateContent>
      <p:sp>
        <p:nvSpPr>
          <p:cNvPr id="6" name="テキスト ボックス 5"/>
          <p:cNvSpPr txBox="1"/>
          <p:nvPr/>
        </p:nvSpPr>
        <p:spPr>
          <a:xfrm>
            <a:off x="11056883" y="2758541"/>
            <a:ext cx="893379" cy="646331"/>
          </a:xfrm>
          <a:prstGeom prst="rect">
            <a:avLst/>
          </a:prstGeom>
          <a:noFill/>
        </p:spPr>
        <p:txBody>
          <a:bodyPr wrap="square" rtlCol="0">
            <a:spAutoFit/>
          </a:bodyPr>
          <a:lstStyle/>
          <a:p>
            <a:r>
              <a:rPr lang="en-US" altLang="ja-JP" dirty="0"/>
              <a:t>Orion KL</a:t>
            </a:r>
            <a:endParaRPr kumimoji="1" lang="ja-JP" altLang="en-US" dirty="0"/>
          </a:p>
        </p:txBody>
      </p:sp>
      <p:sp>
        <p:nvSpPr>
          <p:cNvPr id="15" name="テキスト ボックス 14"/>
          <p:cNvSpPr txBox="1"/>
          <p:nvPr/>
        </p:nvSpPr>
        <p:spPr>
          <a:xfrm>
            <a:off x="7317827" y="268017"/>
            <a:ext cx="2674883" cy="646331"/>
          </a:xfrm>
          <a:prstGeom prst="rect">
            <a:avLst/>
          </a:prstGeom>
          <a:noFill/>
        </p:spPr>
        <p:txBody>
          <a:bodyPr wrap="square" rtlCol="0">
            <a:spAutoFit/>
          </a:bodyPr>
          <a:lstStyle/>
          <a:p>
            <a:r>
              <a:rPr kumimoji="1" lang="en-US" altLang="ja-JP" dirty="0"/>
              <a:t>+</a:t>
            </a:r>
            <a:r>
              <a:rPr kumimoji="1" lang="ja-JP" altLang="en-US" dirty="0"/>
              <a:t>：</a:t>
            </a:r>
            <a:r>
              <a:rPr kumimoji="1" lang="en-US" altLang="ja-JP" dirty="0"/>
              <a:t>13CO</a:t>
            </a:r>
            <a:r>
              <a:rPr kumimoji="1" lang="ja-JP" altLang="en-US" dirty="0"/>
              <a:t>のピーク位置</a:t>
            </a:r>
            <a:endParaRPr kumimoji="1" lang="en-US" altLang="ja-JP" dirty="0"/>
          </a:p>
          <a:p>
            <a:r>
              <a:rPr lang="ja-JP" altLang="en-US" dirty="0"/>
              <a:t>コントア：</a:t>
            </a:r>
            <a:r>
              <a:rPr lang="en-US" altLang="ja-JP" dirty="0"/>
              <a:t>2.1[K km/s]</a:t>
            </a:r>
            <a:endParaRPr kumimoji="1" lang="ja-JP" altLang="en-US" dirty="0"/>
          </a:p>
        </p:txBody>
      </p:sp>
      <p:grpSp>
        <p:nvGrpSpPr>
          <p:cNvPr id="8" name="グループ化 7"/>
          <p:cNvGrpSpPr/>
          <p:nvPr/>
        </p:nvGrpSpPr>
        <p:grpSpPr>
          <a:xfrm>
            <a:off x="6674069" y="943273"/>
            <a:ext cx="4382814" cy="5080855"/>
            <a:chOff x="6674069" y="943273"/>
            <a:chExt cx="4382814" cy="5080855"/>
          </a:xfrm>
        </p:grpSpPr>
        <p:pic>
          <p:nvPicPr>
            <p:cNvPr id="3" name="図 2"/>
            <p:cNvPicPr>
              <a:picLocks noChangeAspect="1"/>
            </p:cNvPicPr>
            <p:nvPr/>
          </p:nvPicPr>
          <p:blipFill>
            <a:blip r:embed="rId3"/>
            <a:stretch>
              <a:fillRect/>
            </a:stretch>
          </p:blipFill>
          <p:spPr>
            <a:xfrm>
              <a:off x="6674069" y="943273"/>
              <a:ext cx="3962400" cy="5080855"/>
            </a:xfrm>
            <a:prstGeom prst="rect">
              <a:avLst/>
            </a:prstGeom>
          </p:spPr>
        </p:pic>
        <p:sp>
          <p:nvSpPr>
            <p:cNvPr id="4" name="楕円 3"/>
            <p:cNvSpPr/>
            <p:nvPr/>
          </p:nvSpPr>
          <p:spPr>
            <a:xfrm>
              <a:off x="9680028" y="3247217"/>
              <a:ext cx="515007" cy="47296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p:cNvCxnSpPr/>
            <p:nvPr/>
          </p:nvCxnSpPr>
          <p:spPr>
            <a:xfrm flipH="1">
              <a:off x="10163504" y="3089562"/>
              <a:ext cx="893379" cy="31531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楕円 6"/>
            <p:cNvSpPr/>
            <p:nvPr/>
          </p:nvSpPr>
          <p:spPr>
            <a:xfrm>
              <a:off x="7782911" y="4419120"/>
              <a:ext cx="515007" cy="47296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コネクタ 16"/>
            <p:cNvCxnSpPr/>
            <p:nvPr/>
          </p:nvCxnSpPr>
          <p:spPr>
            <a:xfrm flipV="1">
              <a:off x="8208578" y="4743403"/>
              <a:ext cx="1639614" cy="441434"/>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8" name="テキスト ボックス 17"/>
            <p:cNvSpPr txBox="1"/>
            <p:nvPr/>
          </p:nvSpPr>
          <p:spPr>
            <a:xfrm>
              <a:off x="7317826" y="4004441"/>
              <a:ext cx="1773621" cy="369332"/>
            </a:xfrm>
            <a:prstGeom prst="rect">
              <a:avLst/>
            </a:prstGeom>
            <a:noFill/>
          </p:spPr>
          <p:txBody>
            <a:bodyPr wrap="square" rtlCol="0">
              <a:spAutoFit/>
            </a:bodyPr>
            <a:lstStyle/>
            <a:p>
              <a:r>
                <a:rPr kumimoji="1" lang="en-US" altLang="ja-JP" dirty="0"/>
                <a:t>L1641 ,vdB55</a:t>
              </a:r>
              <a:endParaRPr kumimoji="1" lang="ja-JP" altLang="en-US" dirty="0"/>
            </a:p>
          </p:txBody>
        </p:sp>
      </p:grpSp>
    </p:spTree>
    <p:extLst>
      <p:ext uri="{BB962C8B-B14F-4D97-AF65-F5344CB8AC3E}">
        <p14:creationId xmlns:p14="http://schemas.microsoft.com/office/powerpoint/2010/main" val="1723720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956858" y="649353"/>
            <a:ext cx="5089513" cy="6041109"/>
          </a:xfrm>
          <a:prstGeom prst="rect">
            <a:avLst/>
          </a:prstGeom>
        </p:spPr>
      </p:pic>
      <p:sp>
        <p:nvSpPr>
          <p:cNvPr id="3" name="テキスト ボックス 2"/>
          <p:cNvSpPr txBox="1"/>
          <p:nvPr/>
        </p:nvSpPr>
        <p:spPr>
          <a:xfrm>
            <a:off x="420414" y="546538"/>
            <a:ext cx="4330262" cy="5940088"/>
          </a:xfrm>
          <a:prstGeom prst="rect">
            <a:avLst/>
          </a:prstGeom>
          <a:noFill/>
        </p:spPr>
        <p:txBody>
          <a:bodyPr wrap="square" rtlCol="0">
            <a:spAutoFit/>
          </a:bodyPr>
          <a:lstStyle/>
          <a:p>
            <a:r>
              <a:rPr kumimoji="1" lang="ja-JP" altLang="en-US" sz="3600" dirty="0"/>
              <a:t>計算結果</a:t>
            </a:r>
            <a:endParaRPr kumimoji="1" lang="en-US" altLang="ja-JP" sz="3600" dirty="0"/>
          </a:p>
          <a:p>
            <a:endParaRPr lang="en-US" altLang="ja-JP" sz="3600" dirty="0"/>
          </a:p>
          <a:p>
            <a:r>
              <a:rPr lang="en-US" altLang="ja-JP" sz="2800" dirty="0"/>
              <a:t>a:2.1[K km/s]</a:t>
            </a:r>
            <a:r>
              <a:rPr lang="ja-JP" altLang="en-US" sz="2800" dirty="0"/>
              <a:t>コントア内で平均した柱密度</a:t>
            </a:r>
            <a:endParaRPr lang="en-US" altLang="ja-JP" sz="2800" dirty="0"/>
          </a:p>
          <a:p>
            <a:r>
              <a:rPr lang="en-US" altLang="ja-JP" sz="2800" dirty="0"/>
              <a:t>b:</a:t>
            </a:r>
            <a:r>
              <a:rPr lang="ja-JP" altLang="en-US" sz="2800" dirty="0"/>
              <a:t>銀経を</a:t>
            </a:r>
            <a:r>
              <a:rPr lang="en-US" altLang="ja-JP" sz="2800" dirty="0"/>
              <a:t>0°.5</a:t>
            </a:r>
            <a:r>
              <a:rPr lang="ja-JP" altLang="en-US" sz="2800" dirty="0" err="1"/>
              <a:t>ずつ</a:t>
            </a:r>
            <a:r>
              <a:rPr lang="ja-JP" altLang="en-US" sz="2800" dirty="0"/>
              <a:t>固定したときにコントア内の全質量</a:t>
            </a:r>
            <a:endParaRPr lang="en-US" altLang="ja-JP" sz="2800" dirty="0"/>
          </a:p>
          <a:p>
            <a:r>
              <a:rPr lang="en-US" altLang="ja-JP" sz="2800" dirty="0"/>
              <a:t>c:</a:t>
            </a:r>
            <a:r>
              <a:rPr lang="ja-JP" altLang="en-US" sz="2800" dirty="0"/>
              <a:t>銀経が</a:t>
            </a:r>
            <a:r>
              <a:rPr lang="en-US" altLang="ja-JP" sz="2800" dirty="0"/>
              <a:t>208°.5</a:t>
            </a:r>
            <a:r>
              <a:rPr lang="ja-JP" altLang="en-US" sz="2800" dirty="0"/>
              <a:t>以下の励起温度は</a:t>
            </a:r>
            <a:r>
              <a:rPr lang="en-US" altLang="ja-JP" sz="2800" dirty="0"/>
              <a:t>20K</a:t>
            </a:r>
            <a:r>
              <a:rPr lang="ja-JP" altLang="en-US" sz="2800" dirty="0" err="1"/>
              <a:t>、</a:t>
            </a:r>
            <a:r>
              <a:rPr lang="en-US" altLang="ja-JP" sz="2800" dirty="0"/>
              <a:t>213°</a:t>
            </a:r>
            <a:r>
              <a:rPr lang="ja-JP" altLang="en-US" sz="2800" dirty="0"/>
              <a:t>以上は</a:t>
            </a:r>
            <a:r>
              <a:rPr lang="en-US" altLang="ja-JP" sz="2800" dirty="0"/>
              <a:t>15K</a:t>
            </a:r>
            <a:r>
              <a:rPr lang="ja-JP" altLang="en-US" sz="2800" dirty="0"/>
              <a:t>とした</a:t>
            </a:r>
            <a:endParaRPr lang="en-US" altLang="ja-JP" sz="2800" dirty="0"/>
          </a:p>
          <a:p>
            <a:r>
              <a:rPr lang="en-US" altLang="ja-JP" sz="2800" dirty="0"/>
              <a:t>d:</a:t>
            </a:r>
            <a:r>
              <a:rPr lang="ja-JP" altLang="en-US" sz="2800" dirty="0"/>
              <a:t>最大</a:t>
            </a:r>
            <a:r>
              <a:rPr lang="en-US" altLang="ja-JP" sz="2800" dirty="0"/>
              <a:t>50%</a:t>
            </a:r>
            <a:r>
              <a:rPr lang="ja-JP" altLang="en-US" sz="2800" dirty="0"/>
              <a:t>の誤差を含む</a:t>
            </a:r>
            <a:endParaRPr lang="en-US" altLang="ja-JP" sz="2800" dirty="0"/>
          </a:p>
          <a:p>
            <a:endParaRPr kumimoji="1" lang="en-US" altLang="ja-JP" sz="2800" dirty="0"/>
          </a:p>
          <a:p>
            <a:endParaRPr kumimoji="1" lang="ja-JP" altLang="en-US" sz="2800" dirty="0"/>
          </a:p>
        </p:txBody>
      </p:sp>
    </p:spTree>
    <p:extLst>
      <p:ext uri="{BB962C8B-B14F-4D97-AF65-F5344CB8AC3E}">
        <p14:creationId xmlns:p14="http://schemas.microsoft.com/office/powerpoint/2010/main" val="613254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894788" y="625021"/>
            <a:ext cx="3930867" cy="5917040"/>
          </a:xfrm>
          <a:prstGeom prst="rect">
            <a:avLst/>
          </a:prstGeom>
        </p:spPr>
      </p:pic>
      <p:sp>
        <p:nvSpPr>
          <p:cNvPr id="4" name="正方形/長方形 3"/>
          <p:cNvSpPr/>
          <p:nvPr/>
        </p:nvSpPr>
        <p:spPr>
          <a:xfrm>
            <a:off x="430925" y="625021"/>
            <a:ext cx="6096000" cy="4339650"/>
          </a:xfrm>
          <a:prstGeom prst="rect">
            <a:avLst/>
          </a:prstGeom>
        </p:spPr>
        <p:txBody>
          <a:bodyPr>
            <a:spAutoFit/>
          </a:bodyPr>
          <a:lstStyle/>
          <a:p>
            <a:r>
              <a:rPr lang="ja-JP" altLang="en-US" sz="3600" dirty="0">
                <a:solidFill>
                  <a:srgbClr val="000000"/>
                </a:solidFill>
                <a:latin typeface="Calibri" panose="020F0502020204030204" pitchFamily="34" charset="0"/>
              </a:rPr>
              <a:t>銀経に対する平均柱密度と質量</a:t>
            </a:r>
            <a:endParaRPr lang="en-US" altLang="ja-JP" sz="3600" dirty="0">
              <a:solidFill>
                <a:srgbClr val="000000"/>
              </a:solidFill>
              <a:latin typeface="Calibri" panose="020F0502020204030204" pitchFamily="34" charset="0"/>
            </a:endParaRPr>
          </a:p>
          <a:p>
            <a:endParaRPr lang="en-US" altLang="ja-JP" sz="3600" dirty="0">
              <a:solidFill>
                <a:srgbClr val="000000"/>
              </a:solidFill>
              <a:latin typeface="Calibri" panose="020F0502020204030204" pitchFamily="34" charset="0"/>
            </a:endParaRPr>
          </a:p>
          <a:p>
            <a:r>
              <a:rPr lang="en-US" altLang="ja-JP" sz="2800" dirty="0">
                <a:solidFill>
                  <a:srgbClr val="000000"/>
                </a:solidFill>
                <a:latin typeface="Calibri" panose="020F0502020204030204" pitchFamily="34" charset="0"/>
              </a:rPr>
              <a:t>(a)H2</a:t>
            </a:r>
            <a:r>
              <a:rPr lang="ja-JP" altLang="en-US" sz="2800" dirty="0">
                <a:solidFill>
                  <a:srgbClr val="000000"/>
                </a:solidFill>
                <a:latin typeface="ＭＳ Ｐゴシック" panose="020B0600070205080204" pitchFamily="50" charset="-128"/>
                <a:ea typeface="ＭＳ Ｐゴシック" panose="020B0600070205080204" pitchFamily="50" charset="-128"/>
              </a:rPr>
              <a:t>の柱密度の平均分布</a:t>
            </a:r>
            <a:endParaRPr lang="en-US" altLang="ja-JP" sz="2800" dirty="0">
              <a:solidFill>
                <a:srgbClr val="000000"/>
              </a:solidFill>
              <a:latin typeface="ＭＳ Ｐゴシック" panose="020B0600070205080204" pitchFamily="50" charset="-128"/>
              <a:ea typeface="ＭＳ Ｐゴシック" panose="020B0600070205080204" pitchFamily="50" charset="-128"/>
            </a:endParaRPr>
          </a:p>
          <a:p>
            <a:endParaRPr lang="ja-JP" altLang="en-US" sz="2800" dirty="0">
              <a:solidFill>
                <a:srgbClr val="000000"/>
              </a:solidFill>
              <a:latin typeface="ＭＳ Ｐゴシック" panose="020B0600070205080204" pitchFamily="50" charset="-128"/>
              <a:ea typeface="ＭＳ Ｐゴシック" panose="020B0600070205080204" pitchFamily="50" charset="-128"/>
            </a:endParaRPr>
          </a:p>
          <a:p>
            <a:r>
              <a:rPr lang="en-US" altLang="ja-JP" sz="2800" dirty="0">
                <a:solidFill>
                  <a:srgbClr val="000000"/>
                </a:solidFill>
                <a:latin typeface="Calibri" panose="020F0502020204030204" pitchFamily="34" charset="0"/>
                <a:ea typeface="ＭＳ Ｐゴシック" panose="020B0600070205080204" pitchFamily="50" charset="-128"/>
              </a:rPr>
              <a:t>(b)</a:t>
            </a:r>
            <a:r>
              <a:rPr lang="ja-JP" altLang="en-US" sz="2800" dirty="0">
                <a:solidFill>
                  <a:srgbClr val="000000"/>
                </a:solidFill>
                <a:latin typeface="ＭＳ Ｐゴシック" panose="020B0600070205080204" pitchFamily="50" charset="-128"/>
                <a:ea typeface="ＭＳ Ｐゴシック" panose="020B0600070205080204" pitchFamily="50" charset="-128"/>
              </a:rPr>
              <a:t>銀経</a:t>
            </a:r>
            <a:r>
              <a:rPr lang="en-US" altLang="ja-JP" sz="2800" dirty="0">
                <a:solidFill>
                  <a:srgbClr val="000000"/>
                </a:solidFill>
                <a:latin typeface="Calibri" panose="020F0502020204030204" pitchFamily="34" charset="0"/>
                <a:ea typeface="ＭＳ Ｐゴシック" panose="020B0600070205080204" pitchFamily="50" charset="-128"/>
              </a:rPr>
              <a:t>0</a:t>
            </a:r>
            <a:r>
              <a:rPr lang="en-US" altLang="ja-JP" sz="2800" dirty="0">
                <a:solidFill>
                  <a:srgbClr val="000000"/>
                </a:solidFill>
                <a:latin typeface="ＭＳ Ｐゴシック" panose="020B0600070205080204" pitchFamily="50" charset="-128"/>
                <a:ea typeface="ＭＳ Ｐゴシック" panose="020B0600070205080204" pitchFamily="50" charset="-128"/>
              </a:rPr>
              <a:t>°</a:t>
            </a:r>
            <a:r>
              <a:rPr lang="en-US" altLang="ja-JP" sz="2800" dirty="0">
                <a:solidFill>
                  <a:srgbClr val="000000"/>
                </a:solidFill>
                <a:latin typeface="Calibri" panose="020F0502020204030204" pitchFamily="34" charset="0"/>
                <a:ea typeface="ＭＳ Ｐゴシック" panose="020B0600070205080204" pitchFamily="50" charset="-128"/>
              </a:rPr>
              <a:t>.5</a:t>
            </a:r>
            <a:r>
              <a:rPr lang="ja-JP" altLang="en-US" sz="2800" dirty="0">
                <a:solidFill>
                  <a:srgbClr val="000000"/>
                </a:solidFill>
                <a:latin typeface="ＭＳ Ｐゴシック" panose="020B0600070205080204" pitchFamily="50" charset="-128"/>
                <a:ea typeface="ＭＳ Ｐゴシック" panose="020B0600070205080204" pitchFamily="50" charset="-128"/>
              </a:rPr>
              <a:t>毎の分子雲質量分布</a:t>
            </a:r>
            <a:endParaRPr lang="en-US" altLang="ja-JP" sz="2800" dirty="0">
              <a:solidFill>
                <a:srgbClr val="000000"/>
              </a:solidFill>
              <a:latin typeface="ＭＳ Ｐゴシック" panose="020B0600070205080204" pitchFamily="50" charset="-128"/>
              <a:ea typeface="ＭＳ Ｐゴシック" panose="020B0600070205080204" pitchFamily="50" charset="-128"/>
            </a:endParaRPr>
          </a:p>
          <a:p>
            <a:endParaRPr lang="ja-JP" altLang="en-US" sz="2800" dirty="0">
              <a:solidFill>
                <a:srgbClr val="000000"/>
              </a:solidFill>
              <a:latin typeface="ＭＳ Ｐゴシック" panose="020B0600070205080204" pitchFamily="50" charset="-128"/>
              <a:ea typeface="ＭＳ Ｐゴシック" panose="020B0600070205080204" pitchFamily="50" charset="-128"/>
            </a:endParaRPr>
          </a:p>
          <a:p>
            <a:r>
              <a:rPr lang="ja-JP" altLang="en-US" sz="2800" dirty="0">
                <a:solidFill>
                  <a:srgbClr val="000000"/>
                </a:solidFill>
                <a:latin typeface="ＭＳ Ｐゴシック" panose="020B0600070205080204" pitchFamily="50" charset="-128"/>
                <a:ea typeface="ＭＳ Ｐゴシック" panose="020B0600070205080204" pitchFamily="50" charset="-128"/>
              </a:rPr>
              <a:t>図は銀経</a:t>
            </a:r>
            <a:r>
              <a:rPr lang="en-US" altLang="ja-JP" sz="2800" dirty="0">
                <a:solidFill>
                  <a:srgbClr val="000000"/>
                </a:solidFill>
                <a:latin typeface="Calibri" panose="020F0502020204030204" pitchFamily="34" charset="0"/>
                <a:ea typeface="ＭＳ Ｐゴシック" panose="020B0600070205080204" pitchFamily="50" charset="-128"/>
              </a:rPr>
              <a:t>(l)</a:t>
            </a:r>
            <a:r>
              <a:rPr lang="ja-JP" altLang="en-US" sz="2800" dirty="0">
                <a:solidFill>
                  <a:srgbClr val="000000"/>
                </a:solidFill>
                <a:latin typeface="ＭＳ Ｐゴシック" panose="020B0600070205080204" pitchFamily="50" charset="-128"/>
                <a:ea typeface="ＭＳ Ｐゴシック" panose="020B0600070205080204" pitchFamily="50" charset="-128"/>
              </a:rPr>
              <a:t>に沿って、柱密度・質量がそれぞれ減少していることを示している</a:t>
            </a:r>
            <a:endParaRPr lang="ja-JP" altLang="en-US" sz="2800" dirty="0"/>
          </a:p>
        </p:txBody>
      </p:sp>
    </p:spTree>
    <p:extLst>
      <p:ext uri="{BB962C8B-B14F-4D97-AF65-F5344CB8AC3E}">
        <p14:creationId xmlns:p14="http://schemas.microsoft.com/office/powerpoint/2010/main" val="441668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140820" y="1469619"/>
            <a:ext cx="7428892" cy="4226988"/>
          </a:xfrm>
          <a:prstGeom prst="rect">
            <a:avLst/>
          </a:prstGeom>
        </p:spPr>
      </p:pic>
      <p:sp>
        <p:nvSpPr>
          <p:cNvPr id="3" name="テキスト ボックス 2"/>
          <p:cNvSpPr txBox="1"/>
          <p:nvPr/>
        </p:nvSpPr>
        <p:spPr>
          <a:xfrm>
            <a:off x="567559" y="336331"/>
            <a:ext cx="4656082" cy="646331"/>
          </a:xfrm>
          <a:prstGeom prst="rect">
            <a:avLst/>
          </a:prstGeom>
          <a:noFill/>
        </p:spPr>
        <p:txBody>
          <a:bodyPr wrap="square" rtlCol="0">
            <a:spAutoFit/>
          </a:bodyPr>
          <a:lstStyle/>
          <a:p>
            <a:r>
              <a:rPr kumimoji="1" lang="ja-JP" altLang="en-US" sz="3600" dirty="0"/>
              <a:t>フィラメントの同定</a:t>
            </a:r>
          </a:p>
        </p:txBody>
      </p:sp>
      <p:sp>
        <p:nvSpPr>
          <p:cNvPr id="4" name="テキスト ボックス 3"/>
          <p:cNvSpPr txBox="1"/>
          <p:nvPr/>
        </p:nvSpPr>
        <p:spPr>
          <a:xfrm>
            <a:off x="304800" y="1240221"/>
            <a:ext cx="3605048" cy="5232202"/>
          </a:xfrm>
          <a:prstGeom prst="rect">
            <a:avLst/>
          </a:prstGeom>
          <a:noFill/>
        </p:spPr>
        <p:txBody>
          <a:bodyPr wrap="square" rtlCol="0">
            <a:spAutoFit/>
          </a:bodyPr>
          <a:lstStyle/>
          <a:p>
            <a:r>
              <a:rPr kumimoji="1" lang="ja-JP" altLang="en-US" sz="2800" dirty="0"/>
              <a:t>同定の手順</a:t>
            </a:r>
            <a:endParaRPr kumimoji="1" lang="en-US" altLang="ja-JP" sz="2800" dirty="0"/>
          </a:p>
          <a:p>
            <a:r>
              <a:rPr kumimoji="1" lang="en-US" altLang="ja-JP" dirty="0"/>
              <a:t>1.</a:t>
            </a:r>
            <a:r>
              <a:rPr kumimoji="1" lang="ja-JP" altLang="en-US" dirty="0"/>
              <a:t>チャンネルマップ</a:t>
            </a:r>
            <a:r>
              <a:rPr kumimoji="1" lang="ja-JP" altLang="en-US" dirty="0" err="1"/>
              <a:t>い</a:t>
            </a:r>
            <a:r>
              <a:rPr kumimoji="1" lang="ja-JP" altLang="en-US" dirty="0"/>
              <a:t>おいて</a:t>
            </a:r>
            <a:r>
              <a:rPr kumimoji="1" lang="en-US" altLang="ja-JP" dirty="0"/>
              <a:t>0.8[K km/s]</a:t>
            </a:r>
            <a:r>
              <a:rPr kumimoji="1" lang="ja-JP" altLang="en-US" dirty="0"/>
              <a:t>以上の強度を持つ尾根をトレースする。複数のフィラメントの候補が重なっているとき、それらの強度の最小値で分ける。</a:t>
            </a:r>
            <a:endParaRPr kumimoji="1" lang="en-US" altLang="ja-JP" dirty="0"/>
          </a:p>
          <a:p>
            <a:r>
              <a:rPr lang="en-US" altLang="ja-JP" dirty="0"/>
              <a:t>2.</a:t>
            </a:r>
            <a:r>
              <a:rPr lang="ja-JP" altLang="en-US" dirty="0"/>
              <a:t>候補となる複数のフィラメントが連続するチャンネルマップで重なっているとき、それらをひとつのフィラメントとする。</a:t>
            </a:r>
            <a:endParaRPr lang="en-US" altLang="ja-JP" dirty="0"/>
          </a:p>
          <a:p>
            <a:r>
              <a:rPr lang="en-US" altLang="ja-JP" dirty="0"/>
              <a:t>3.</a:t>
            </a:r>
            <a:r>
              <a:rPr lang="ja-JP" altLang="en-US" dirty="0"/>
              <a:t>空間的かつ速度的な連続性を確認するために、それぞれの候補に対して尾根に沿って</a:t>
            </a:r>
            <a:r>
              <a:rPr lang="en-US" altLang="ja-JP" dirty="0"/>
              <a:t>13CO</a:t>
            </a:r>
            <a:r>
              <a:rPr lang="ja-JP" altLang="en-US" dirty="0"/>
              <a:t>の輪郭を描く。いくつかが複数の輪郭を示すとき、畳み込みを解いて、それぞれをひとつのフィラメントとする。</a:t>
            </a:r>
            <a:endParaRPr kumimoji="1" lang="ja-JP" altLang="en-US" dirty="0"/>
          </a:p>
        </p:txBody>
      </p:sp>
      <p:sp>
        <p:nvSpPr>
          <p:cNvPr id="5" name="円形吹き出し 4"/>
          <p:cNvSpPr/>
          <p:nvPr/>
        </p:nvSpPr>
        <p:spPr>
          <a:xfrm>
            <a:off x="7357241" y="309999"/>
            <a:ext cx="3321269" cy="814607"/>
          </a:xfrm>
          <a:prstGeom prst="wedgeEllipseCallout">
            <a:avLst>
              <a:gd name="adj1" fmla="val -23876"/>
              <a:gd name="adj2" fmla="val 89406"/>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rPr>
              <a:t>39</a:t>
            </a:r>
            <a:r>
              <a:rPr kumimoji="1" lang="ja-JP" altLang="en-US" b="1" dirty="0">
                <a:solidFill>
                  <a:schemeClr val="tx1"/>
                </a:solidFill>
              </a:rPr>
              <a:t>個のフィラメントを同定</a:t>
            </a:r>
          </a:p>
        </p:txBody>
      </p:sp>
      <p:sp>
        <p:nvSpPr>
          <p:cNvPr id="6" name="正方形/長方形 5"/>
          <p:cNvSpPr/>
          <p:nvPr/>
        </p:nvSpPr>
        <p:spPr>
          <a:xfrm>
            <a:off x="304800" y="1240221"/>
            <a:ext cx="3720662" cy="54443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1441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868257" y="763076"/>
            <a:ext cx="7166087" cy="6094924"/>
          </a:xfrm>
          <a:prstGeom prst="rect">
            <a:avLst/>
          </a:prstGeom>
        </p:spPr>
      </p:pic>
      <p:sp>
        <p:nvSpPr>
          <p:cNvPr id="3" name="テキスト ボックス 2"/>
          <p:cNvSpPr txBox="1"/>
          <p:nvPr/>
        </p:nvSpPr>
        <p:spPr>
          <a:xfrm>
            <a:off x="567559" y="336331"/>
            <a:ext cx="4824248" cy="1200329"/>
          </a:xfrm>
          <a:prstGeom prst="rect">
            <a:avLst/>
          </a:prstGeom>
          <a:noFill/>
        </p:spPr>
        <p:txBody>
          <a:bodyPr wrap="square" rtlCol="0">
            <a:spAutoFit/>
          </a:bodyPr>
          <a:lstStyle/>
          <a:p>
            <a:r>
              <a:rPr kumimoji="1" lang="ja-JP" altLang="en-US" sz="3600" dirty="0"/>
              <a:t>フィラメントに関する物理量の計算</a:t>
            </a:r>
          </a:p>
        </p:txBody>
      </p:sp>
      <mc:AlternateContent xmlns:mc="http://schemas.openxmlformats.org/markup-compatibility/2006" xmlns:a14="http://schemas.microsoft.com/office/drawing/2010/main">
        <mc:Choice Requires="a14">
          <p:sp>
            <p:nvSpPr>
              <p:cNvPr id="4" name="テキスト ボックス 3"/>
              <p:cNvSpPr txBox="1"/>
              <p:nvPr/>
            </p:nvSpPr>
            <p:spPr>
              <a:xfrm>
                <a:off x="220717" y="2102069"/>
                <a:ext cx="3773214" cy="1219886"/>
              </a:xfrm>
              <a:prstGeom prst="rect">
                <a:avLst/>
              </a:prstGeom>
              <a:noFill/>
            </p:spPr>
            <p:txBody>
              <a:bodyPr wrap="square" rtlCol="0">
                <a:spAutoFit/>
              </a:bodyPr>
              <a:lstStyle/>
              <a:p>
                <a:r>
                  <a:rPr kumimoji="1" lang="en-US" altLang="ja-JP" sz="2800" dirty="0"/>
                  <a:t>M=</a:t>
                </a:r>
                <a14:m>
                  <m:oMath xmlns:m="http://schemas.openxmlformats.org/officeDocument/2006/math">
                    <m:r>
                      <a:rPr kumimoji="1" lang="en-US" altLang="ja-JP" sz="2800" b="0" i="1" smtClean="0">
                        <a:latin typeface="Cambria Math" panose="02040503050406030204" pitchFamily="18" charset="0"/>
                      </a:rPr>
                      <m:t>17</m:t>
                    </m:r>
                    <m:d>
                      <m:dPr>
                        <m:begChr m:val="["/>
                        <m:endChr m:val="]"/>
                        <m:ctrlPr>
                          <a:rPr kumimoji="1" lang="en-US" altLang="ja-JP" sz="2800" b="0" i="1" smtClean="0">
                            <a:latin typeface="Cambria Math" panose="02040503050406030204" pitchFamily="18" charset="0"/>
                          </a:rPr>
                        </m:ctrlPr>
                      </m:dPr>
                      <m:e>
                        <m:f>
                          <m:fPr>
                            <m:ctrlPr>
                              <a:rPr kumimoji="1" lang="en-US" altLang="ja-JP" sz="2800" b="0" i="1" smtClean="0">
                                <a:latin typeface="Cambria Math" panose="02040503050406030204" pitchFamily="18" charset="0"/>
                              </a:rPr>
                            </m:ctrlPr>
                          </m:fPr>
                          <m:num>
                            <m:r>
                              <a:rPr kumimoji="1" lang="en-US" altLang="ja-JP" sz="2800" b="0" i="1" smtClean="0">
                                <a:latin typeface="Cambria Math" panose="02040503050406030204" pitchFamily="18" charset="0"/>
                              </a:rPr>
                              <m:t>𝑁</m:t>
                            </m:r>
                            <m:d>
                              <m:dPr>
                                <m:ctrlPr>
                                  <a:rPr kumimoji="1" lang="en-US" altLang="ja-JP" sz="2800" b="0" i="1" smtClean="0">
                                    <a:latin typeface="Cambria Math" panose="02040503050406030204" pitchFamily="18" charset="0"/>
                                  </a:rPr>
                                </m:ctrlPr>
                              </m:dPr>
                              <m:e>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𝐻</m:t>
                                    </m:r>
                                  </m:e>
                                  <m:sub>
                                    <m:r>
                                      <a:rPr kumimoji="1" lang="en-US" altLang="ja-JP" sz="2800" b="0" i="1" smtClean="0">
                                        <a:latin typeface="Cambria Math" panose="02040503050406030204" pitchFamily="18" charset="0"/>
                                      </a:rPr>
                                      <m:t>2</m:t>
                                    </m:r>
                                  </m:sub>
                                </m:sSub>
                              </m:e>
                            </m:d>
                          </m:num>
                          <m:den>
                            <m:r>
                              <a:rPr kumimoji="1" lang="en-US" altLang="ja-JP" sz="2800" b="0" i="1" smtClean="0">
                                <a:latin typeface="Cambria Math" panose="02040503050406030204" pitchFamily="18" charset="0"/>
                              </a:rPr>
                              <m:t>1</m:t>
                            </m:r>
                            <m:r>
                              <a:rPr kumimoji="1" lang="en-US" altLang="ja-JP" sz="2800" b="0" i="1" smtClean="0">
                                <a:latin typeface="Cambria Math" panose="02040503050406030204" pitchFamily="18" charset="0"/>
                                <a:ea typeface="Cambria Math" panose="02040503050406030204" pitchFamily="18" charset="0"/>
                              </a:rPr>
                              <m:t>×</m:t>
                            </m:r>
                            <m:sSup>
                              <m:sSupPr>
                                <m:ctrlPr>
                                  <a:rPr kumimoji="1" lang="en-US" altLang="ja-JP" sz="2800" b="0" i="1" smtClean="0">
                                    <a:latin typeface="Cambria Math" panose="02040503050406030204" pitchFamily="18" charset="0"/>
                                    <a:ea typeface="Cambria Math" panose="02040503050406030204" pitchFamily="18" charset="0"/>
                                  </a:rPr>
                                </m:ctrlPr>
                              </m:sSupPr>
                              <m:e>
                                <m:r>
                                  <a:rPr kumimoji="1" lang="en-US" altLang="ja-JP" sz="2800" b="0" i="1" smtClean="0">
                                    <a:latin typeface="Cambria Math" panose="02040503050406030204" pitchFamily="18" charset="0"/>
                                    <a:ea typeface="Cambria Math" panose="02040503050406030204" pitchFamily="18" charset="0"/>
                                  </a:rPr>
                                  <m:t>10</m:t>
                                </m:r>
                              </m:e>
                              <m:sup>
                                <m:r>
                                  <a:rPr kumimoji="1" lang="en-US" altLang="ja-JP" sz="2800" b="0" i="1" smtClean="0">
                                    <a:latin typeface="Cambria Math" panose="02040503050406030204" pitchFamily="18" charset="0"/>
                                    <a:ea typeface="Cambria Math" panose="02040503050406030204" pitchFamily="18" charset="0"/>
                                  </a:rPr>
                                  <m:t>21</m:t>
                                </m:r>
                              </m:sup>
                            </m:sSup>
                            <m:sSup>
                              <m:sSupPr>
                                <m:ctrlPr>
                                  <a:rPr kumimoji="1" lang="en-US" altLang="ja-JP" sz="2800" b="0" i="1" smtClean="0">
                                    <a:latin typeface="Cambria Math" panose="02040503050406030204" pitchFamily="18" charset="0"/>
                                    <a:ea typeface="Cambria Math" panose="02040503050406030204" pitchFamily="18" charset="0"/>
                                  </a:rPr>
                                </m:ctrlPr>
                              </m:sSupPr>
                              <m:e>
                                <m:r>
                                  <a:rPr kumimoji="1" lang="en-US" altLang="ja-JP" sz="2800" b="0" i="1" smtClean="0">
                                    <a:latin typeface="Cambria Math" panose="02040503050406030204" pitchFamily="18" charset="0"/>
                                    <a:ea typeface="Cambria Math" panose="02040503050406030204" pitchFamily="18" charset="0"/>
                                  </a:rPr>
                                  <m:t>𝑐𝑚</m:t>
                                </m:r>
                              </m:e>
                              <m:sup>
                                <m:r>
                                  <a:rPr kumimoji="1" lang="en-US" altLang="ja-JP" sz="2800" b="0" i="1" smtClean="0">
                                    <a:latin typeface="Cambria Math" panose="02040503050406030204" pitchFamily="18" charset="0"/>
                                    <a:ea typeface="Cambria Math" panose="02040503050406030204" pitchFamily="18" charset="0"/>
                                  </a:rPr>
                                  <m:t>−2</m:t>
                                </m:r>
                              </m:sup>
                            </m:sSup>
                          </m:den>
                        </m:f>
                      </m:e>
                    </m:d>
                    <m:d>
                      <m:dPr>
                        <m:ctrlPr>
                          <a:rPr kumimoji="1" lang="en-US" altLang="ja-JP" sz="2800" b="0" i="1" smtClean="0">
                            <a:latin typeface="Cambria Math" panose="02040503050406030204" pitchFamily="18" charset="0"/>
                          </a:rPr>
                        </m:ctrlPr>
                      </m:dPr>
                      <m:e>
                        <m:f>
                          <m:fPr>
                            <m:ctrlPr>
                              <a:rPr kumimoji="1" lang="en-US" altLang="ja-JP" sz="2800" b="0" i="1" smtClean="0">
                                <a:latin typeface="Cambria Math" panose="02040503050406030204" pitchFamily="18" charset="0"/>
                              </a:rPr>
                            </m:ctrlPr>
                          </m:fPr>
                          <m:num>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𝑙</m:t>
                                </m:r>
                              </m:e>
                              <m:sub>
                                <m:r>
                                  <a:rPr kumimoji="1" lang="en-US" altLang="ja-JP" sz="2800" b="0" i="1" smtClean="0">
                                    <a:latin typeface="Cambria Math" panose="02040503050406030204" pitchFamily="18" charset="0"/>
                                  </a:rPr>
                                  <m:t>𝑓</m:t>
                                </m:r>
                              </m:sub>
                            </m:sSub>
                          </m:num>
                          <m:den>
                            <m:r>
                              <a:rPr kumimoji="1" lang="en-US" altLang="ja-JP" sz="2800" b="0" i="1" smtClean="0">
                                <a:latin typeface="Cambria Math" panose="02040503050406030204" pitchFamily="18" charset="0"/>
                              </a:rPr>
                              <m:t>1</m:t>
                            </m:r>
                            <m:r>
                              <a:rPr kumimoji="1" lang="en-US" altLang="ja-JP" sz="2800" b="0" i="1" smtClean="0">
                                <a:latin typeface="Cambria Math" panose="02040503050406030204" pitchFamily="18" charset="0"/>
                              </a:rPr>
                              <m:t>𝑝𝑐</m:t>
                            </m:r>
                          </m:den>
                        </m:f>
                      </m:e>
                    </m:d>
                    <m:d>
                      <m:dPr>
                        <m:ctrlPr>
                          <a:rPr kumimoji="1" lang="en-US" altLang="ja-JP" sz="2800" b="0" i="1" smtClean="0">
                            <a:latin typeface="Cambria Math" panose="02040503050406030204" pitchFamily="18" charset="0"/>
                          </a:rPr>
                        </m:ctrlPr>
                      </m:dPr>
                      <m:e>
                        <m:f>
                          <m:fPr>
                            <m:ctrlPr>
                              <a:rPr kumimoji="1" lang="en-US" altLang="ja-JP" sz="2800" b="0" i="1" smtClean="0">
                                <a:latin typeface="Cambria Math" panose="02040503050406030204" pitchFamily="18" charset="0"/>
                              </a:rPr>
                            </m:ctrlPr>
                          </m:fPr>
                          <m:num>
                            <m:sSub>
                              <m:sSubPr>
                                <m:ctrlPr>
                                  <a:rPr kumimoji="1" lang="en-US" altLang="ja-JP" sz="2800" b="0" i="1" smtClean="0">
                                    <a:latin typeface="Cambria Math" panose="02040503050406030204" pitchFamily="18" charset="0"/>
                                  </a:rPr>
                                </m:ctrlPr>
                              </m:sSubPr>
                              <m:e>
                                <m:r>
                                  <a:rPr kumimoji="1" lang="en-US" altLang="ja-JP" sz="2800" b="0" i="1" smtClean="0">
                                    <a:latin typeface="Cambria Math" panose="02040503050406030204" pitchFamily="18" charset="0"/>
                                  </a:rPr>
                                  <m:t>𝑑</m:t>
                                </m:r>
                              </m:e>
                              <m:sub>
                                <m:r>
                                  <a:rPr kumimoji="1" lang="en-US" altLang="ja-JP" sz="2800" b="0" i="1" smtClean="0">
                                    <a:latin typeface="Cambria Math" panose="02040503050406030204" pitchFamily="18" charset="0"/>
                                  </a:rPr>
                                  <m:t>𝑓</m:t>
                                </m:r>
                              </m:sub>
                            </m:sSub>
                          </m:num>
                          <m:den>
                            <m:r>
                              <a:rPr kumimoji="1" lang="en-US" altLang="ja-JP" sz="2800" b="0" i="1" smtClean="0">
                                <a:latin typeface="Cambria Math" panose="02040503050406030204" pitchFamily="18" charset="0"/>
                              </a:rPr>
                              <m:t>1</m:t>
                            </m:r>
                            <m:r>
                              <a:rPr kumimoji="1" lang="en-US" altLang="ja-JP" sz="2800" b="0" i="1" smtClean="0">
                                <a:latin typeface="Cambria Math" panose="02040503050406030204" pitchFamily="18" charset="0"/>
                              </a:rPr>
                              <m:t>𝑝𝑐</m:t>
                            </m:r>
                          </m:den>
                        </m:f>
                      </m:e>
                    </m:d>
                    <m:r>
                      <a:rPr kumimoji="1" lang="en-US" altLang="ja-JP" sz="2800" b="0" i="1" smtClean="0">
                        <a:latin typeface="Cambria Math" panose="02040503050406030204" pitchFamily="18" charset="0"/>
                      </a:rPr>
                      <m:t>𝑀𝑠</m:t>
                    </m:r>
                  </m:oMath>
                </a14:m>
                <a:endParaRPr kumimoji="1" lang="ja-JP" altLang="en-US" sz="28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220717" y="2102069"/>
                <a:ext cx="3773214" cy="1219886"/>
              </a:xfrm>
              <a:prstGeom prst="rect">
                <a:avLst/>
              </a:prstGeom>
              <a:blipFill>
                <a:blip r:embed="rId3"/>
                <a:stretch>
                  <a:fillRect l="-3231" t="-5000" r="-2245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123330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円形吹き出し 5"/>
          <p:cNvSpPr/>
          <p:nvPr/>
        </p:nvSpPr>
        <p:spPr>
          <a:xfrm>
            <a:off x="136634" y="2669627"/>
            <a:ext cx="2522483" cy="1082565"/>
          </a:xfrm>
          <a:prstGeom prst="wedgeEllipseCallout">
            <a:avLst>
              <a:gd name="adj1" fmla="val 58751"/>
              <a:gd name="adj2" fmla="val -546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rPr>
              <a:t>39</a:t>
            </a:r>
            <a:r>
              <a:rPr kumimoji="1" lang="ja-JP" altLang="en-US" dirty="0">
                <a:solidFill>
                  <a:schemeClr val="tx1"/>
                </a:solidFill>
              </a:rPr>
              <a:t>個中</a:t>
            </a:r>
            <a:r>
              <a:rPr kumimoji="1" lang="en-US" altLang="ja-JP" dirty="0">
                <a:solidFill>
                  <a:schemeClr val="tx1"/>
                </a:solidFill>
              </a:rPr>
              <a:t>26</a:t>
            </a:r>
            <a:r>
              <a:rPr kumimoji="1" lang="ja-JP" altLang="en-US" dirty="0">
                <a:solidFill>
                  <a:schemeClr val="tx1"/>
                </a:solidFill>
              </a:rPr>
              <a:t>個が</a:t>
            </a:r>
            <a:r>
              <a:rPr kumimoji="1" lang="en-US" altLang="ja-JP" dirty="0">
                <a:solidFill>
                  <a:schemeClr val="tx1"/>
                </a:solidFill>
              </a:rPr>
              <a:t>5pc</a:t>
            </a:r>
            <a:r>
              <a:rPr kumimoji="1" lang="ja-JP" altLang="en-US" dirty="0">
                <a:solidFill>
                  <a:schemeClr val="tx1"/>
                </a:solidFill>
              </a:rPr>
              <a:t>以下</a:t>
            </a:r>
          </a:p>
        </p:txBody>
      </p:sp>
      <p:sp>
        <p:nvSpPr>
          <p:cNvPr id="7" name="テキスト ボックス 6"/>
          <p:cNvSpPr txBox="1"/>
          <p:nvPr/>
        </p:nvSpPr>
        <p:spPr>
          <a:xfrm>
            <a:off x="567558" y="336331"/>
            <a:ext cx="6968359" cy="1200329"/>
          </a:xfrm>
          <a:prstGeom prst="rect">
            <a:avLst/>
          </a:prstGeom>
          <a:noFill/>
        </p:spPr>
        <p:txBody>
          <a:bodyPr wrap="square" rtlCol="0">
            <a:spAutoFit/>
          </a:bodyPr>
          <a:lstStyle/>
          <a:p>
            <a:r>
              <a:rPr kumimoji="1" lang="ja-JP" altLang="en-US" sz="3600" dirty="0"/>
              <a:t>フィラメントの</a:t>
            </a:r>
            <a:r>
              <a:rPr lang="ja-JP" altLang="en-US" sz="3600" dirty="0"/>
              <a:t>横と縦の長さの</a:t>
            </a:r>
            <a:r>
              <a:rPr kumimoji="1" lang="ja-JP" altLang="en-US" sz="3600" dirty="0"/>
              <a:t>ヒストグラム</a:t>
            </a:r>
            <a:endParaRPr kumimoji="1" lang="en-US" altLang="ja-JP" sz="3600" dirty="0"/>
          </a:p>
        </p:txBody>
      </p:sp>
      <p:grpSp>
        <p:nvGrpSpPr>
          <p:cNvPr id="3" name="グループ化 2"/>
          <p:cNvGrpSpPr/>
          <p:nvPr/>
        </p:nvGrpSpPr>
        <p:grpSpPr>
          <a:xfrm>
            <a:off x="2659117" y="2198181"/>
            <a:ext cx="8603591" cy="3229931"/>
            <a:chOff x="2659117" y="2198181"/>
            <a:chExt cx="8603591" cy="3229931"/>
          </a:xfrm>
        </p:grpSpPr>
        <p:pic>
          <p:nvPicPr>
            <p:cNvPr id="2" name="図 1"/>
            <p:cNvPicPr>
              <a:picLocks noChangeAspect="1"/>
            </p:cNvPicPr>
            <p:nvPr/>
          </p:nvPicPr>
          <p:blipFill rotWithShape="1">
            <a:blip r:embed="rId2"/>
            <a:srcRect b="50991"/>
            <a:stretch/>
          </p:blipFill>
          <p:spPr>
            <a:xfrm>
              <a:off x="2659117" y="2236008"/>
              <a:ext cx="4187910" cy="3192104"/>
            </a:xfrm>
            <a:prstGeom prst="rect">
              <a:avLst/>
            </a:prstGeom>
          </p:spPr>
        </p:pic>
        <p:sp>
          <p:nvSpPr>
            <p:cNvPr id="5" name="楕円 4"/>
            <p:cNvSpPr/>
            <p:nvPr/>
          </p:nvSpPr>
          <p:spPr>
            <a:xfrm>
              <a:off x="2886888" y="2480439"/>
              <a:ext cx="1240220" cy="27432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rotWithShape="1">
            <a:blip r:embed="rId2"/>
            <a:srcRect t="50588"/>
            <a:stretch/>
          </p:blipFill>
          <p:spPr>
            <a:xfrm>
              <a:off x="7074798" y="2198181"/>
              <a:ext cx="4187910" cy="3218380"/>
            </a:xfrm>
            <a:prstGeom prst="rect">
              <a:avLst/>
            </a:prstGeom>
          </p:spPr>
        </p:pic>
      </p:grpSp>
    </p:spTree>
    <p:extLst>
      <p:ext uri="{BB962C8B-B14F-4D97-AF65-F5344CB8AC3E}">
        <p14:creationId xmlns:p14="http://schemas.microsoft.com/office/powerpoint/2010/main" val="80059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905297" y="355945"/>
            <a:ext cx="3899338" cy="6293910"/>
          </a:xfrm>
          <a:prstGeom prst="rect">
            <a:avLst/>
          </a:prstGeom>
        </p:spPr>
      </p:pic>
      <p:sp>
        <p:nvSpPr>
          <p:cNvPr id="3" name="テキスト ボックス 2"/>
          <p:cNvSpPr txBox="1"/>
          <p:nvPr/>
        </p:nvSpPr>
        <p:spPr>
          <a:xfrm>
            <a:off x="578068" y="871410"/>
            <a:ext cx="5759670" cy="2308324"/>
          </a:xfrm>
          <a:prstGeom prst="rect">
            <a:avLst/>
          </a:prstGeom>
          <a:noFill/>
        </p:spPr>
        <p:txBody>
          <a:bodyPr wrap="square" rtlCol="0">
            <a:spAutoFit/>
          </a:bodyPr>
          <a:lstStyle/>
          <a:p>
            <a:r>
              <a:rPr kumimoji="1" lang="en-US" altLang="ja-JP" sz="2400" dirty="0"/>
              <a:t>(a)</a:t>
            </a:r>
            <a:r>
              <a:rPr kumimoji="1" lang="ja-JP" altLang="en-US" sz="2400" dirty="0"/>
              <a:t>フィラメントの質量の</a:t>
            </a:r>
            <a:endParaRPr kumimoji="1" lang="en-US" altLang="ja-JP" sz="2400" dirty="0"/>
          </a:p>
          <a:p>
            <a:r>
              <a:rPr kumimoji="1" lang="ja-JP" altLang="en-US" sz="2400" dirty="0"/>
              <a:t>ヒストグラム</a:t>
            </a:r>
            <a:endParaRPr kumimoji="1" lang="en-US" altLang="ja-JP" sz="2400" dirty="0"/>
          </a:p>
          <a:p>
            <a:r>
              <a:rPr lang="en-US" altLang="ja-JP" sz="2400" dirty="0"/>
              <a:t>(b)</a:t>
            </a:r>
            <a:r>
              <a:rPr lang="en-US" altLang="ja-JP" sz="2400" dirty="0" err="1"/>
              <a:t>dN</a:t>
            </a:r>
            <a:r>
              <a:rPr lang="en-US" altLang="ja-JP" sz="2400" dirty="0"/>
              <a:t>/</a:t>
            </a:r>
            <a:r>
              <a:rPr lang="en-US" altLang="ja-JP" sz="2400" dirty="0" err="1"/>
              <a:t>dM</a:t>
            </a:r>
            <a:r>
              <a:rPr lang="ja-JP" altLang="en-US" sz="2400" dirty="0"/>
              <a:t>と</a:t>
            </a:r>
            <a:r>
              <a:rPr lang="en-US" altLang="ja-JP" sz="2400" dirty="0"/>
              <a:t>M</a:t>
            </a:r>
            <a:r>
              <a:rPr lang="ja-JP" altLang="en-US" sz="2400" dirty="0"/>
              <a:t>の関係</a:t>
            </a:r>
            <a:endParaRPr lang="en-US" altLang="ja-JP" sz="2400" dirty="0"/>
          </a:p>
          <a:p>
            <a:endParaRPr kumimoji="1" lang="en-US" altLang="ja-JP" sz="2400" dirty="0"/>
          </a:p>
          <a:p>
            <a:r>
              <a:rPr lang="en-US" altLang="ja-JP" sz="2400" dirty="0"/>
              <a:t>560Ms</a:t>
            </a:r>
            <a:r>
              <a:rPr lang="ja-JP" altLang="en-US" sz="2400" dirty="0"/>
              <a:t>以上</a:t>
            </a:r>
            <a:r>
              <a:rPr lang="en-US" altLang="ja-JP" sz="2400" dirty="0"/>
              <a:t>10000Ms</a:t>
            </a:r>
            <a:r>
              <a:rPr lang="ja-JP" altLang="en-US" sz="2400" dirty="0"/>
              <a:t>以下の質量では、</a:t>
            </a:r>
            <a:endParaRPr lang="en-US" altLang="ja-JP" sz="2400" dirty="0"/>
          </a:p>
          <a:p>
            <a:r>
              <a:rPr kumimoji="1" lang="en-US" altLang="ja-JP" sz="2400" dirty="0"/>
              <a:t>-2.1</a:t>
            </a:r>
            <a:r>
              <a:rPr kumimoji="1" lang="ja-JP" altLang="en-US" sz="2400" dirty="0" err="1"/>
              <a:t>乗のべき</a:t>
            </a:r>
            <a:r>
              <a:rPr kumimoji="1" lang="ja-JP" altLang="en-US" sz="2400" dirty="0"/>
              <a:t>法則によくフィットする。</a:t>
            </a:r>
          </a:p>
        </p:txBody>
      </p:sp>
      <p:sp>
        <p:nvSpPr>
          <p:cNvPr id="4" name="正方形/長方形 3"/>
          <p:cNvSpPr/>
          <p:nvPr/>
        </p:nvSpPr>
        <p:spPr>
          <a:xfrm>
            <a:off x="304800" y="536029"/>
            <a:ext cx="6264166" cy="28062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右矢印 4"/>
          <p:cNvSpPr/>
          <p:nvPr/>
        </p:nvSpPr>
        <p:spPr>
          <a:xfrm>
            <a:off x="231227" y="3677672"/>
            <a:ext cx="882870" cy="441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450428" y="3501951"/>
            <a:ext cx="5065986" cy="3416320"/>
          </a:xfrm>
          <a:prstGeom prst="rect">
            <a:avLst/>
          </a:prstGeom>
          <a:noFill/>
        </p:spPr>
        <p:txBody>
          <a:bodyPr wrap="square" rtlCol="0">
            <a:spAutoFit/>
          </a:bodyPr>
          <a:lstStyle/>
          <a:p>
            <a:r>
              <a:rPr kumimoji="1" lang="ja-JP" altLang="en-US" sz="2400" dirty="0"/>
              <a:t>・フィラメントの質量によらず</a:t>
            </a:r>
            <a:r>
              <a:rPr kumimoji="1" lang="en-US" altLang="ja-JP" sz="2400" dirty="0"/>
              <a:t>10</a:t>
            </a:r>
            <a:r>
              <a:rPr kumimoji="1" lang="en-US" altLang="ja-JP" sz="2400" baseline="30000" dirty="0"/>
              <a:t>3</a:t>
            </a:r>
            <a:r>
              <a:rPr kumimoji="1" lang="en-US" altLang="ja-JP" sz="2400" dirty="0"/>
              <a:t>cm</a:t>
            </a:r>
            <a:r>
              <a:rPr kumimoji="1" lang="en-US" altLang="ja-JP" sz="2400" baseline="30000" dirty="0"/>
              <a:t>-3</a:t>
            </a:r>
            <a:r>
              <a:rPr kumimoji="1" lang="ja-JP" altLang="en-US" sz="2400" dirty="0"/>
              <a:t>の密度のガスの量は同じ</a:t>
            </a:r>
            <a:endParaRPr kumimoji="1" lang="en-US" altLang="ja-JP" sz="2400" dirty="0"/>
          </a:p>
          <a:p>
            <a:r>
              <a:rPr lang="ja-JP" altLang="en-US" sz="2400" dirty="0"/>
              <a:t>・全領域の</a:t>
            </a:r>
            <a:r>
              <a:rPr lang="en-US" altLang="ja-JP" sz="2400" dirty="0"/>
              <a:t>57%</a:t>
            </a:r>
            <a:r>
              <a:rPr lang="ja-JP" altLang="en-US" sz="2400" dirty="0"/>
              <a:t>をフィラメントが占めている。</a:t>
            </a:r>
            <a:endParaRPr lang="en-US" altLang="ja-JP" sz="2400" dirty="0"/>
          </a:p>
          <a:p>
            <a:r>
              <a:rPr kumimoji="1" lang="ja-JP" altLang="en-US" sz="2400" dirty="0"/>
              <a:t>・クラウドの全質量の</a:t>
            </a:r>
            <a:r>
              <a:rPr kumimoji="1" lang="en-US" altLang="ja-JP" sz="2400" dirty="0"/>
              <a:t>75%</a:t>
            </a:r>
            <a:r>
              <a:rPr kumimoji="1" lang="ja-JP" altLang="en-US" sz="2400" dirty="0"/>
              <a:t>をフィラメントが占めている。</a:t>
            </a:r>
            <a:endParaRPr kumimoji="1" lang="en-US" altLang="ja-JP" sz="2400" dirty="0"/>
          </a:p>
          <a:p>
            <a:endParaRPr lang="en-US" altLang="ja-JP" sz="2400" dirty="0"/>
          </a:p>
          <a:p>
            <a:r>
              <a:rPr kumimoji="1" lang="ja-JP" altLang="en-US" sz="2400" dirty="0"/>
              <a:t>フィラメントがクラウドを構成している</a:t>
            </a:r>
          </a:p>
        </p:txBody>
      </p:sp>
      <p:sp>
        <p:nvSpPr>
          <p:cNvPr id="7" name="右矢印 6"/>
          <p:cNvSpPr/>
          <p:nvPr/>
        </p:nvSpPr>
        <p:spPr>
          <a:xfrm>
            <a:off x="231227" y="6184506"/>
            <a:ext cx="882870" cy="4414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71728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733722" y="924935"/>
            <a:ext cx="5745901" cy="5481120"/>
          </a:xfrm>
          <a:prstGeom prst="rect">
            <a:avLst/>
          </a:prstGeom>
        </p:spPr>
      </p:pic>
      <p:sp>
        <p:nvSpPr>
          <p:cNvPr id="4" name="タイトル 1"/>
          <p:cNvSpPr txBox="1">
            <a:spLocks/>
          </p:cNvSpPr>
          <p:nvPr/>
        </p:nvSpPr>
        <p:spPr>
          <a:xfrm>
            <a:off x="528711" y="239621"/>
            <a:ext cx="10515600" cy="132556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5400" dirty="0"/>
              <a:t>4.DISCUSSION</a:t>
            </a:r>
            <a:endParaRPr lang="ja-JP" altLang="en-US" sz="5400" dirty="0"/>
          </a:p>
        </p:txBody>
      </p:sp>
      <mc:AlternateContent xmlns:mc="http://schemas.openxmlformats.org/markup-compatibility/2006" xmlns:a14="http://schemas.microsoft.com/office/drawing/2010/main">
        <mc:Choice Requires="a14">
          <p:sp>
            <p:nvSpPr>
              <p:cNvPr id="5" name="テキスト ボックス 4"/>
              <p:cNvSpPr txBox="1"/>
              <p:nvPr/>
            </p:nvSpPr>
            <p:spPr>
              <a:xfrm>
                <a:off x="704193" y="1302425"/>
                <a:ext cx="3731173" cy="4134337"/>
              </a:xfrm>
              <a:prstGeom prst="rect">
                <a:avLst/>
              </a:prstGeom>
              <a:noFill/>
            </p:spPr>
            <p:txBody>
              <a:bodyPr wrap="square" rtlCol="0">
                <a:spAutoFit/>
              </a:bodyPr>
              <a:lstStyle/>
              <a:p>
                <a:r>
                  <a:rPr kumimoji="1" lang="en-US" altLang="ja-JP" sz="2400" dirty="0"/>
                  <a:t>m=</a:t>
                </a:r>
                <a14:m>
                  <m:oMath xmlns:m="http://schemas.openxmlformats.org/officeDocument/2006/math">
                    <m:r>
                      <a:rPr kumimoji="1" lang="en-US" altLang="ja-JP" sz="2400" b="0" i="1" smtClean="0">
                        <a:latin typeface="Cambria Math" panose="02040503050406030204" pitchFamily="18" charset="0"/>
                      </a:rPr>
                      <m:t>81</m:t>
                    </m:r>
                    <m:sSup>
                      <m:sSupPr>
                        <m:ctrlPr>
                          <a:rPr kumimoji="1" lang="en-US" altLang="ja-JP" sz="2400" b="0" i="1" smtClean="0">
                            <a:latin typeface="Cambria Math" panose="02040503050406030204" pitchFamily="18" charset="0"/>
                          </a:rPr>
                        </m:ctrlPr>
                      </m:sSupPr>
                      <m:e>
                        <m:d>
                          <m:dPr>
                            <m:ctrlPr>
                              <a:rPr kumimoji="1" lang="en-US" altLang="ja-JP" sz="2400" b="0" i="1" smtClean="0">
                                <a:latin typeface="Cambria Math" panose="02040503050406030204" pitchFamily="18" charset="0"/>
                              </a:rPr>
                            </m:ctrlPr>
                          </m:dPr>
                          <m:e>
                            <m:f>
                              <m:fPr>
                                <m:ctrlPr>
                                  <a:rPr kumimoji="1" lang="en-US" altLang="ja-JP" sz="2400" b="0" i="1" smtClean="0">
                                    <a:latin typeface="Cambria Math" panose="02040503050406030204" pitchFamily="18" charset="0"/>
                                  </a:rPr>
                                </m:ctrlPr>
                              </m:fPr>
                              <m:num>
                                <m:r>
                                  <a:rPr kumimoji="1" lang="en-US" altLang="ja-JP" sz="2400" b="0" i="1" smtClean="0">
                                    <a:latin typeface="Cambria Math" panose="02040503050406030204" pitchFamily="18" charset="0"/>
                                    <a:ea typeface="Cambria Math" panose="02040503050406030204" pitchFamily="18" charset="0"/>
                                  </a:rPr>
                                  <m:t>∆</m:t>
                                </m:r>
                                <m:r>
                                  <a:rPr kumimoji="1" lang="en-US" altLang="ja-JP" sz="2400" b="0" i="1" smtClean="0">
                                    <a:latin typeface="Cambria Math" panose="02040503050406030204" pitchFamily="18" charset="0"/>
                                    <a:ea typeface="Cambria Math" panose="02040503050406030204" pitchFamily="18" charset="0"/>
                                  </a:rPr>
                                  <m:t>𝑉</m:t>
                                </m:r>
                              </m:num>
                              <m:den>
                                <m:r>
                                  <a:rPr kumimoji="1" lang="en-US" altLang="ja-JP" sz="2400" b="0" i="1" smtClean="0">
                                    <a:latin typeface="Cambria Math" panose="02040503050406030204" pitchFamily="18" charset="0"/>
                                  </a:rPr>
                                  <m:t>1</m:t>
                                </m:r>
                                <m:r>
                                  <a:rPr kumimoji="1" lang="en-US" altLang="ja-JP" sz="2400" b="0" i="1" smtClean="0">
                                    <a:latin typeface="Cambria Math" panose="02040503050406030204" pitchFamily="18" charset="0"/>
                                  </a:rPr>
                                  <m:t>𝑘𝑚</m:t>
                                </m:r>
                                <m:sSup>
                                  <m:sSupPr>
                                    <m:ctrlPr>
                                      <a:rPr kumimoji="1" lang="en-US" altLang="ja-JP" sz="2400" b="0" i="1" smtClean="0">
                                        <a:latin typeface="Cambria Math" panose="02040503050406030204" pitchFamily="18" charset="0"/>
                                      </a:rPr>
                                    </m:ctrlPr>
                                  </m:sSupPr>
                                  <m:e>
                                    <m:r>
                                      <a:rPr kumimoji="1" lang="en-US" altLang="ja-JP" sz="2400" b="0" i="1" smtClean="0">
                                        <a:latin typeface="Cambria Math" panose="02040503050406030204" pitchFamily="18" charset="0"/>
                                      </a:rPr>
                                      <m:t>𝑠</m:t>
                                    </m:r>
                                  </m:e>
                                  <m:sup>
                                    <m:r>
                                      <a:rPr kumimoji="1" lang="en-US" altLang="ja-JP" sz="2400" b="0" i="1" smtClean="0">
                                        <a:latin typeface="Cambria Math" panose="02040503050406030204" pitchFamily="18" charset="0"/>
                                      </a:rPr>
                                      <m:t>−1</m:t>
                                    </m:r>
                                  </m:sup>
                                </m:sSup>
                              </m:den>
                            </m:f>
                          </m:e>
                        </m:d>
                      </m:e>
                      <m:sup>
                        <m:r>
                          <a:rPr kumimoji="1" lang="en-US" altLang="ja-JP" sz="2400" b="0" i="1" smtClean="0">
                            <a:latin typeface="Cambria Math" panose="02040503050406030204" pitchFamily="18" charset="0"/>
                          </a:rPr>
                          <m:t>2</m:t>
                        </m:r>
                      </m:sup>
                    </m:sSup>
                    <m:r>
                      <m:rPr>
                        <m:sty m:val="p"/>
                      </m:rPr>
                      <a:rPr kumimoji="1" lang="en-US" altLang="ja-JP" sz="2400" b="0" i="0" smtClean="0">
                        <a:latin typeface="Cambria Math" panose="02040503050406030204" pitchFamily="18" charset="0"/>
                      </a:rPr>
                      <m:t>Ms</m:t>
                    </m:r>
                    <m:sSup>
                      <m:sSupPr>
                        <m:ctrlPr>
                          <a:rPr kumimoji="1" lang="en-US" altLang="ja-JP" sz="2400" b="0" i="1" smtClean="0">
                            <a:latin typeface="Cambria Math" panose="02040503050406030204" pitchFamily="18" charset="0"/>
                          </a:rPr>
                        </m:ctrlPr>
                      </m:sSupPr>
                      <m:e>
                        <m:r>
                          <m:rPr>
                            <m:sty m:val="p"/>
                          </m:rPr>
                          <a:rPr kumimoji="1" lang="en-US" altLang="ja-JP" sz="2400" b="0" i="0" smtClean="0">
                            <a:latin typeface="Cambria Math" panose="02040503050406030204" pitchFamily="18" charset="0"/>
                          </a:rPr>
                          <m:t>pc</m:t>
                        </m:r>
                      </m:e>
                      <m:sup>
                        <m:r>
                          <a:rPr kumimoji="1" lang="en-US" altLang="ja-JP" sz="2400" b="0" i="0" smtClean="0">
                            <a:latin typeface="Cambria Math" panose="02040503050406030204" pitchFamily="18" charset="0"/>
                          </a:rPr>
                          <m:t>−1</m:t>
                        </m:r>
                      </m:sup>
                    </m:sSup>
                  </m:oMath>
                </a14:m>
                <a:endParaRPr kumimoji="1" lang="en-US" altLang="ja-JP" b="0" dirty="0"/>
              </a:p>
              <a:p>
                <a:endParaRPr kumimoji="1" lang="en-US" altLang="ja-JP" b="0" dirty="0"/>
              </a:p>
              <a:p>
                <a:r>
                  <a:rPr lang="en-US" altLang="ja-JP" dirty="0"/>
                  <a:t>m:</a:t>
                </a:r>
                <a:r>
                  <a:rPr lang="ja-JP" altLang="en-US" dirty="0"/>
                  <a:t>放射方向に静水圧平衡を仮定したときの円柱モデルの質量</a:t>
                </a:r>
                <a:endParaRPr lang="en-US" altLang="ja-JP" dirty="0"/>
              </a:p>
              <a:p>
                <a:r>
                  <a:rPr lang="en-US" altLang="ja-JP" dirty="0"/>
                  <a:t>ΔV</a:t>
                </a:r>
                <a:r>
                  <a:rPr lang="ja-JP" altLang="en-US" dirty="0"/>
                  <a:t>：線幅</a:t>
                </a:r>
                <a:endParaRPr lang="en-US" altLang="ja-JP" dirty="0"/>
              </a:p>
              <a:p>
                <a:endParaRPr kumimoji="1" lang="en-US" altLang="ja-JP" dirty="0"/>
              </a:p>
              <a:p>
                <a:endParaRPr lang="en-US" altLang="ja-JP" dirty="0"/>
              </a:p>
              <a:p>
                <a:r>
                  <a:rPr kumimoji="1" lang="ja-JP" altLang="en-US" sz="2400" dirty="0"/>
                  <a:t>図よりフィラメントは放射方向にほぼ平衡状態であることを示す</a:t>
                </a:r>
                <a:endParaRPr kumimoji="1" lang="en-US" altLang="ja-JP" sz="2400" dirty="0"/>
              </a:p>
              <a:p>
                <a:endParaRPr lang="en-US" altLang="ja-JP" sz="2400" dirty="0"/>
              </a:p>
              <a:p>
                <a:endParaRPr kumimoji="1" lang="ja-JP" altLang="en-US"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704193" y="1302425"/>
                <a:ext cx="3731173" cy="4134337"/>
              </a:xfrm>
              <a:prstGeom prst="rect">
                <a:avLst/>
              </a:prstGeom>
              <a:blipFill>
                <a:blip r:embed="rId3"/>
                <a:stretch>
                  <a:fillRect l="-261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304509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273525" y="689776"/>
            <a:ext cx="5462193" cy="5711024"/>
          </a:xfrm>
          <a:prstGeom prst="rect">
            <a:avLst/>
          </a:prstGeom>
        </p:spPr>
      </p:pic>
      <p:sp>
        <p:nvSpPr>
          <p:cNvPr id="3" name="テキスト ボックス 2"/>
          <p:cNvSpPr txBox="1"/>
          <p:nvPr/>
        </p:nvSpPr>
        <p:spPr>
          <a:xfrm>
            <a:off x="599089" y="595183"/>
            <a:ext cx="4056993" cy="2862322"/>
          </a:xfrm>
          <a:prstGeom prst="rect">
            <a:avLst/>
          </a:prstGeom>
          <a:noFill/>
        </p:spPr>
        <p:txBody>
          <a:bodyPr wrap="square" rtlCol="0">
            <a:spAutoFit/>
          </a:bodyPr>
          <a:lstStyle/>
          <a:p>
            <a:r>
              <a:rPr kumimoji="1" lang="en-US" altLang="ja-JP" sz="3600" dirty="0"/>
              <a:t>fish tale</a:t>
            </a:r>
            <a:r>
              <a:rPr kumimoji="1" lang="ja-JP" altLang="en-US" sz="3600" dirty="0"/>
              <a:t>構造</a:t>
            </a:r>
            <a:endParaRPr kumimoji="1" lang="en-US" altLang="ja-JP" sz="3600" dirty="0"/>
          </a:p>
          <a:p>
            <a:endParaRPr lang="en-US" altLang="ja-JP" sz="3600" dirty="0"/>
          </a:p>
          <a:p>
            <a:r>
              <a:rPr lang="ja-JP" altLang="en-US" sz="3600" dirty="0"/>
              <a:t>・この構造の形成に</a:t>
            </a:r>
            <a:r>
              <a:rPr lang="en-US" altLang="ja-JP" sz="3600" dirty="0" err="1"/>
              <a:t>κOri</a:t>
            </a:r>
            <a:r>
              <a:rPr lang="ja-JP" altLang="en-US" sz="3600" dirty="0"/>
              <a:t>は関係ない</a:t>
            </a:r>
            <a:endParaRPr lang="en-US" altLang="ja-JP" sz="3600" dirty="0"/>
          </a:p>
          <a:p>
            <a:r>
              <a:rPr kumimoji="1" lang="ja-JP" altLang="en-US" sz="3600" dirty="0"/>
              <a:t>・●：</a:t>
            </a:r>
            <a:r>
              <a:rPr kumimoji="1" lang="en-US" altLang="ja-JP" sz="3600" dirty="0"/>
              <a:t>Hα</a:t>
            </a:r>
            <a:r>
              <a:rPr kumimoji="1" lang="ja-JP" altLang="en-US" sz="3600" dirty="0"/>
              <a:t>輝線星</a:t>
            </a:r>
            <a:endParaRPr kumimoji="1" lang="en-US" altLang="ja-JP" sz="3600" dirty="0"/>
          </a:p>
        </p:txBody>
      </p:sp>
    </p:spTree>
    <p:extLst>
      <p:ext uri="{BB962C8B-B14F-4D97-AF65-F5344CB8AC3E}">
        <p14:creationId xmlns:p14="http://schemas.microsoft.com/office/powerpoint/2010/main" val="927104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28711" y="239621"/>
            <a:ext cx="10515600" cy="1325563"/>
          </a:xfrm>
        </p:spPr>
        <p:txBody>
          <a:bodyPr>
            <a:normAutofit/>
          </a:bodyPr>
          <a:lstStyle/>
          <a:p>
            <a:r>
              <a:rPr kumimoji="1" lang="en-US" altLang="ja-JP" sz="5400" dirty="0"/>
              <a:t>1.ABSTRACT</a:t>
            </a:r>
            <a:endParaRPr kumimoji="1" lang="ja-JP" altLang="en-US" sz="5400" dirty="0"/>
          </a:p>
        </p:txBody>
      </p:sp>
      <p:pic>
        <p:nvPicPr>
          <p:cNvPr id="4" name="コンテンツ プレースホルダー 3"/>
          <p:cNvPicPr>
            <a:picLocks noGrp="1" noChangeAspect="1"/>
          </p:cNvPicPr>
          <p:nvPr>
            <p:ph idx="1"/>
          </p:nvPr>
        </p:nvPicPr>
        <p:blipFill>
          <a:blip r:embed="rId2"/>
          <a:stretch>
            <a:fillRect/>
          </a:stretch>
        </p:blipFill>
        <p:spPr>
          <a:xfrm>
            <a:off x="6062779" y="3825311"/>
            <a:ext cx="4071425" cy="2511032"/>
          </a:xfrm>
          <a:prstGeom prst="rect">
            <a:avLst/>
          </a:prstGeom>
        </p:spPr>
      </p:pic>
      <p:grpSp>
        <p:nvGrpSpPr>
          <p:cNvPr id="16" name="グループ化 15"/>
          <p:cNvGrpSpPr/>
          <p:nvPr/>
        </p:nvGrpSpPr>
        <p:grpSpPr>
          <a:xfrm>
            <a:off x="1490383" y="1364960"/>
            <a:ext cx="9144793" cy="4794111"/>
            <a:chOff x="2209007" y="1353471"/>
            <a:chExt cx="9144793" cy="4794111"/>
          </a:xfrm>
        </p:grpSpPr>
        <p:pic>
          <p:nvPicPr>
            <p:cNvPr id="5" name="図 4"/>
            <p:cNvPicPr>
              <a:picLocks noChangeAspect="1"/>
            </p:cNvPicPr>
            <p:nvPr/>
          </p:nvPicPr>
          <p:blipFill>
            <a:blip r:embed="rId3"/>
            <a:stretch>
              <a:fillRect/>
            </a:stretch>
          </p:blipFill>
          <p:spPr>
            <a:xfrm>
              <a:off x="2209007" y="1353471"/>
              <a:ext cx="9144793" cy="1731414"/>
            </a:xfrm>
            <a:prstGeom prst="rect">
              <a:avLst/>
            </a:prstGeom>
          </p:spPr>
        </p:pic>
        <p:sp>
          <p:nvSpPr>
            <p:cNvPr id="6" name="正方形/長方形 5"/>
            <p:cNvSpPr/>
            <p:nvPr/>
          </p:nvSpPr>
          <p:spPr>
            <a:xfrm>
              <a:off x="10142806" y="2419625"/>
              <a:ext cx="562707" cy="4360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7104183" y="5069338"/>
              <a:ext cx="3193367" cy="10782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p:cNvCxnSpPr/>
            <p:nvPr/>
          </p:nvCxnSpPr>
          <p:spPr>
            <a:xfrm flipV="1">
              <a:off x="7104183" y="2855723"/>
              <a:ext cx="3038623" cy="22136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0297550" y="2855724"/>
              <a:ext cx="407963" cy="2213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テキスト ボックス 14"/>
          <p:cNvSpPr txBox="1"/>
          <p:nvPr/>
        </p:nvSpPr>
        <p:spPr>
          <a:xfrm>
            <a:off x="6874601" y="6378390"/>
            <a:ext cx="2447779" cy="461665"/>
          </a:xfrm>
          <a:prstGeom prst="rect">
            <a:avLst/>
          </a:prstGeom>
          <a:noFill/>
        </p:spPr>
        <p:txBody>
          <a:bodyPr wrap="square" rtlCol="0">
            <a:spAutoFit/>
          </a:bodyPr>
          <a:lstStyle/>
          <a:p>
            <a:r>
              <a:rPr kumimoji="1" lang="ja-JP" altLang="en-US" sz="2400" b="1" dirty="0"/>
              <a:t>オリオン</a:t>
            </a:r>
            <a:r>
              <a:rPr kumimoji="1" lang="en-US" altLang="ja-JP" sz="2400" b="1" dirty="0"/>
              <a:t>A</a:t>
            </a:r>
            <a:r>
              <a:rPr kumimoji="1" lang="ja-JP" altLang="en-US" sz="2400" b="1" dirty="0"/>
              <a:t>領域</a:t>
            </a:r>
          </a:p>
        </p:txBody>
      </p:sp>
      <p:sp>
        <p:nvSpPr>
          <p:cNvPr id="17" name="テキスト ボックス 16"/>
          <p:cNvSpPr txBox="1"/>
          <p:nvPr/>
        </p:nvSpPr>
        <p:spPr>
          <a:xfrm>
            <a:off x="528711" y="3557333"/>
            <a:ext cx="4867423" cy="3046988"/>
          </a:xfrm>
          <a:prstGeom prst="rect">
            <a:avLst/>
          </a:prstGeom>
          <a:noFill/>
        </p:spPr>
        <p:txBody>
          <a:bodyPr wrap="square" rtlCol="0">
            <a:spAutoFit/>
          </a:bodyPr>
          <a:lstStyle/>
          <a:p>
            <a:r>
              <a:rPr lang="ja-JP" altLang="en-US" sz="2400" dirty="0"/>
              <a:t>・名古屋大学４ｍ望遠鏡を用いて</a:t>
            </a:r>
            <a:r>
              <a:rPr lang="en-US" altLang="ja-JP" sz="2400" b="1" dirty="0"/>
              <a:t>13CO(J=1-0)</a:t>
            </a:r>
            <a:r>
              <a:rPr lang="ja-JP" altLang="en-US" sz="2400" dirty="0"/>
              <a:t>を観測</a:t>
            </a:r>
            <a:endParaRPr lang="en-US" altLang="ja-JP" sz="2400" dirty="0"/>
          </a:p>
          <a:p>
            <a:r>
              <a:rPr lang="ja-JP" altLang="en-US" sz="2400" dirty="0"/>
              <a:t>・速度のチャンネルマッピングで</a:t>
            </a:r>
            <a:r>
              <a:rPr lang="en-US" altLang="ja-JP" sz="2400" b="1" dirty="0"/>
              <a:t>39</a:t>
            </a:r>
            <a:r>
              <a:rPr lang="ja-JP" altLang="en-US" sz="2400" b="1" dirty="0"/>
              <a:t>個のフィラメント構造</a:t>
            </a:r>
            <a:r>
              <a:rPr lang="ja-JP" altLang="en-US" sz="2400" dirty="0"/>
              <a:t>を特定</a:t>
            </a:r>
            <a:endParaRPr lang="en-US" altLang="ja-JP" sz="2400" dirty="0"/>
          </a:p>
          <a:p>
            <a:r>
              <a:rPr lang="ja-JP" altLang="en-US" sz="2400" dirty="0"/>
              <a:t>・それらの基本的な物理量を推定</a:t>
            </a:r>
            <a:endParaRPr lang="en-US" altLang="ja-JP" sz="2400" dirty="0"/>
          </a:p>
          <a:p>
            <a:r>
              <a:rPr lang="ja-JP" altLang="en-US" sz="2400" dirty="0"/>
              <a:t>・それらが</a:t>
            </a:r>
            <a:r>
              <a:rPr lang="ja-JP" altLang="en-US" sz="2400" b="1" dirty="0"/>
              <a:t>ビリアル平衡</a:t>
            </a:r>
            <a:r>
              <a:rPr lang="ja-JP" altLang="en-US" sz="2400" dirty="0"/>
              <a:t>であることを発見</a:t>
            </a:r>
            <a:endParaRPr lang="en-US" altLang="ja-JP" sz="2400" dirty="0"/>
          </a:p>
          <a:p>
            <a:endParaRPr kumimoji="1" lang="ja-JP" altLang="en-US" sz="2400" dirty="0"/>
          </a:p>
        </p:txBody>
      </p:sp>
    </p:spTree>
    <p:extLst>
      <p:ext uri="{BB962C8B-B14F-4D97-AF65-F5344CB8AC3E}">
        <p14:creationId xmlns:p14="http://schemas.microsoft.com/office/powerpoint/2010/main" val="1546374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61848" y="546538"/>
            <a:ext cx="5160580" cy="923330"/>
          </a:xfrm>
          <a:prstGeom prst="rect">
            <a:avLst/>
          </a:prstGeom>
          <a:noFill/>
        </p:spPr>
        <p:txBody>
          <a:bodyPr wrap="square" rtlCol="0">
            <a:spAutoFit/>
          </a:bodyPr>
          <a:lstStyle/>
          <a:p>
            <a:r>
              <a:rPr kumimoji="1" lang="en-US" altLang="ja-JP" sz="5400" dirty="0"/>
              <a:t>5.SUMMARY</a:t>
            </a:r>
            <a:endParaRPr kumimoji="1" lang="ja-JP" altLang="en-US" sz="4400" dirty="0"/>
          </a:p>
        </p:txBody>
      </p:sp>
      <p:sp>
        <p:nvSpPr>
          <p:cNvPr id="3" name="テキスト ボックス 2"/>
          <p:cNvSpPr txBox="1"/>
          <p:nvPr/>
        </p:nvSpPr>
        <p:spPr>
          <a:xfrm>
            <a:off x="861848" y="1870841"/>
            <a:ext cx="8723586" cy="4524315"/>
          </a:xfrm>
          <a:prstGeom prst="rect">
            <a:avLst/>
          </a:prstGeom>
          <a:noFill/>
        </p:spPr>
        <p:txBody>
          <a:bodyPr wrap="square" rtlCol="0">
            <a:spAutoFit/>
          </a:bodyPr>
          <a:lstStyle/>
          <a:p>
            <a:r>
              <a:rPr kumimoji="1" lang="en-US" altLang="ja-JP" sz="2400" dirty="0"/>
              <a:t>1.13CO</a:t>
            </a:r>
            <a:r>
              <a:rPr kumimoji="1" lang="ja-JP" altLang="en-US" sz="2400" dirty="0"/>
              <a:t>は銀河面に平行に分布し、全質量は約</a:t>
            </a:r>
            <a:r>
              <a:rPr kumimoji="1" lang="en-US" altLang="ja-JP" sz="2400" dirty="0"/>
              <a:t>5.4×10</a:t>
            </a:r>
            <a:r>
              <a:rPr kumimoji="1" lang="en-US" altLang="ja-JP" sz="2400" baseline="30000" dirty="0"/>
              <a:t>4</a:t>
            </a:r>
            <a:r>
              <a:rPr kumimoji="1" lang="en-US" altLang="ja-JP" sz="2400" dirty="0"/>
              <a:t>Ms</a:t>
            </a:r>
            <a:r>
              <a:rPr kumimoji="1" lang="ja-JP" altLang="en-US" sz="2400" dirty="0"/>
              <a:t>である。</a:t>
            </a:r>
            <a:endParaRPr kumimoji="1" lang="en-US" altLang="ja-JP" sz="2400" dirty="0"/>
          </a:p>
          <a:p>
            <a:r>
              <a:rPr lang="en-US" altLang="ja-JP" sz="2400" dirty="0"/>
              <a:t>2.</a:t>
            </a:r>
            <a:r>
              <a:rPr lang="ja-JP" altLang="en-US" sz="2400" dirty="0"/>
              <a:t>分子雲の基本的な構造はフィラメント構造で、</a:t>
            </a:r>
            <a:r>
              <a:rPr lang="en-US" altLang="ja-JP" sz="2400" dirty="0"/>
              <a:t>39</a:t>
            </a:r>
            <a:r>
              <a:rPr lang="ja-JP" altLang="en-US" sz="2400" dirty="0"/>
              <a:t>個のフィラメントを同定した。</a:t>
            </a:r>
            <a:endParaRPr lang="en-US" altLang="ja-JP" sz="2400" dirty="0"/>
          </a:p>
          <a:p>
            <a:r>
              <a:rPr kumimoji="1" lang="en-US" altLang="ja-JP" sz="2400" dirty="0"/>
              <a:t>3.</a:t>
            </a:r>
            <a:r>
              <a:rPr kumimoji="1" lang="ja-JP" altLang="en-US" sz="2400" dirty="0"/>
              <a:t>典型的なフィラメントの大きさは、横が</a:t>
            </a:r>
            <a:r>
              <a:rPr kumimoji="1" lang="en-US" altLang="ja-JP" sz="2400" dirty="0"/>
              <a:t>4.8pc</a:t>
            </a:r>
            <a:r>
              <a:rPr kumimoji="1" lang="ja-JP" altLang="en-US" sz="2400" dirty="0" err="1"/>
              <a:t>、</a:t>
            </a:r>
            <a:r>
              <a:rPr kumimoji="1" lang="ja-JP" altLang="en-US" sz="2400" dirty="0"/>
              <a:t>縦が</a:t>
            </a:r>
            <a:r>
              <a:rPr kumimoji="1" lang="en-US" altLang="ja-JP" sz="2400" dirty="0"/>
              <a:t>1.4pc</a:t>
            </a:r>
            <a:r>
              <a:rPr kumimoji="1" lang="ja-JP" altLang="en-US" sz="2400" dirty="0"/>
              <a:t>で、質量は</a:t>
            </a:r>
            <a:r>
              <a:rPr kumimoji="1" lang="en-US" altLang="ja-JP" sz="2400" dirty="0"/>
              <a:t>660Ms</a:t>
            </a:r>
            <a:r>
              <a:rPr kumimoji="1" lang="ja-JP" altLang="en-US" sz="2400" dirty="0"/>
              <a:t>であり、フィラメントが円柱であるとするとその柱密度は約</a:t>
            </a:r>
            <a:r>
              <a:rPr kumimoji="1" lang="en-US" altLang="ja-JP" sz="2400" dirty="0"/>
              <a:t>2×10</a:t>
            </a:r>
            <a:r>
              <a:rPr kumimoji="1" lang="en-US" altLang="ja-JP" sz="2400" baseline="30000" dirty="0"/>
              <a:t>3</a:t>
            </a:r>
            <a:r>
              <a:rPr kumimoji="1" lang="ja-JP" altLang="en-US" sz="2400" dirty="0"/>
              <a:t>ｃｍ</a:t>
            </a:r>
            <a:r>
              <a:rPr kumimoji="1" lang="en-US" altLang="ja-JP" sz="2400" baseline="30000" dirty="0"/>
              <a:t>-3</a:t>
            </a:r>
            <a:r>
              <a:rPr kumimoji="1" lang="ja-JP" altLang="en-US" sz="2400" dirty="0"/>
              <a:t>である。</a:t>
            </a:r>
            <a:endParaRPr kumimoji="1" lang="en-US" altLang="ja-JP" sz="2400" dirty="0"/>
          </a:p>
          <a:p>
            <a:r>
              <a:rPr lang="en-US" altLang="ja-JP" sz="2400" dirty="0"/>
              <a:t>4.</a:t>
            </a:r>
            <a:r>
              <a:rPr lang="ja-JP" altLang="en-US" sz="2400" dirty="0"/>
              <a:t>フィラメントの全質量は約</a:t>
            </a:r>
            <a:r>
              <a:rPr lang="en-US" altLang="ja-JP" sz="2400" dirty="0"/>
              <a:t>4.5×104Ms</a:t>
            </a:r>
            <a:r>
              <a:rPr lang="ja-JP" altLang="en-US" sz="2400" dirty="0"/>
              <a:t>で、これはクラウド全体の約</a:t>
            </a:r>
            <a:r>
              <a:rPr lang="en-US" altLang="ja-JP" sz="2400" dirty="0"/>
              <a:t>75%</a:t>
            </a:r>
            <a:r>
              <a:rPr lang="ja-JP" altLang="en-US" sz="2400" dirty="0"/>
              <a:t>で、クラウドの領域の約</a:t>
            </a:r>
            <a:r>
              <a:rPr lang="en-US" altLang="ja-JP" sz="2400" dirty="0"/>
              <a:t>57%</a:t>
            </a:r>
            <a:r>
              <a:rPr lang="ja-JP" altLang="en-US" sz="2400" dirty="0"/>
              <a:t>を占める。これらから、クラウドは多くのフィラメントで構成されていることが分かった。</a:t>
            </a:r>
            <a:endParaRPr lang="en-US" altLang="ja-JP" sz="2400" dirty="0"/>
          </a:p>
          <a:p>
            <a:r>
              <a:rPr kumimoji="1" lang="en-US" altLang="ja-JP" sz="2400" dirty="0"/>
              <a:t>5.</a:t>
            </a:r>
            <a:r>
              <a:rPr kumimoji="1" lang="ja-JP" altLang="en-US" sz="2400" dirty="0"/>
              <a:t>フィラメントはほとんどビリアル平衡であることが分かった。</a:t>
            </a:r>
          </a:p>
        </p:txBody>
      </p:sp>
    </p:spTree>
    <p:extLst>
      <p:ext uri="{BB962C8B-B14F-4D97-AF65-F5344CB8AC3E}">
        <p14:creationId xmlns:p14="http://schemas.microsoft.com/office/powerpoint/2010/main" val="1645643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2.INTRODUCTION</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ja-JP" altLang="en-US" dirty="0"/>
              <a:t>分子雲は星形成の場</a:t>
            </a:r>
            <a:endParaRPr lang="en-US" altLang="ja-JP" dirty="0"/>
          </a:p>
          <a:p>
            <a:pPr marL="0" indent="0">
              <a:buNone/>
            </a:pPr>
            <a:r>
              <a:rPr kumimoji="1" lang="ja-JP" altLang="en-US" dirty="0"/>
              <a:t>　　　分子雲の形と物理量から調べる</a:t>
            </a:r>
            <a:endParaRPr kumimoji="1" lang="en-US" altLang="ja-JP" dirty="0"/>
          </a:p>
          <a:p>
            <a:pPr marL="0" indent="0">
              <a:buNone/>
            </a:pPr>
            <a:r>
              <a:rPr lang="en-US" altLang="ja-JP" dirty="0"/>
              <a:t>But </a:t>
            </a:r>
            <a:r>
              <a:rPr lang="ja-JP" altLang="en-US" dirty="0"/>
              <a:t>空間分解能、観測時間の制限</a:t>
            </a:r>
            <a:endParaRPr lang="en-US" altLang="ja-JP" dirty="0"/>
          </a:p>
          <a:p>
            <a:pPr marL="0" indent="0">
              <a:buNone/>
            </a:pPr>
            <a:r>
              <a:rPr kumimoji="1" lang="ja-JP" altLang="en-US" dirty="0"/>
              <a:t>　　　近傍分子雲しか観測できない</a:t>
            </a:r>
            <a:endParaRPr kumimoji="1" lang="en-US" altLang="ja-JP" dirty="0"/>
          </a:p>
          <a:p>
            <a:pPr marL="0" indent="0">
              <a:buNone/>
            </a:pPr>
            <a:endParaRPr lang="en-US" altLang="ja-JP" dirty="0"/>
          </a:p>
          <a:p>
            <a:pPr marL="0" indent="0">
              <a:buNone/>
            </a:pPr>
            <a:r>
              <a:rPr kumimoji="1" lang="ja-JP" altLang="en-US" dirty="0"/>
              <a:t>・そこで</a:t>
            </a:r>
            <a:endParaRPr kumimoji="1" lang="en-US" altLang="ja-JP" dirty="0"/>
          </a:p>
          <a:p>
            <a:pPr marL="0" indent="0">
              <a:buNone/>
            </a:pPr>
            <a:r>
              <a:rPr lang="ja-JP" altLang="en-US" dirty="0"/>
              <a:t>本研究では初めて高分解能でのオリオン</a:t>
            </a:r>
            <a:r>
              <a:rPr lang="en-US" altLang="ja-JP" dirty="0"/>
              <a:t>A</a:t>
            </a:r>
            <a:r>
              <a:rPr lang="ja-JP" altLang="en-US" dirty="0"/>
              <a:t>領域の</a:t>
            </a:r>
            <a:endParaRPr lang="en-US" altLang="ja-JP" dirty="0"/>
          </a:p>
          <a:p>
            <a:pPr marL="0" indent="0">
              <a:buNone/>
            </a:pPr>
            <a:r>
              <a:rPr lang="ja-JP" altLang="en-US" dirty="0"/>
              <a:t>全域マップの作製に成功</a:t>
            </a:r>
            <a:endParaRPr lang="en-US" altLang="ja-JP" dirty="0"/>
          </a:p>
          <a:p>
            <a:pPr marL="0" indent="0">
              <a:buNone/>
            </a:pPr>
            <a:r>
              <a:rPr lang="ja-JP" altLang="en-US" dirty="0"/>
              <a:t>　　　</a:t>
            </a:r>
            <a:r>
              <a:rPr lang="en-US" altLang="ja-JP" dirty="0"/>
              <a:t>10</a:t>
            </a:r>
            <a:r>
              <a:rPr lang="en-US" altLang="ja-JP" baseline="30000" dirty="0"/>
              <a:t>3</a:t>
            </a:r>
            <a:r>
              <a:rPr lang="en-US" altLang="ja-JP" dirty="0"/>
              <a:t>-10</a:t>
            </a:r>
            <a:r>
              <a:rPr lang="en-US" altLang="ja-JP" baseline="30000" dirty="0"/>
              <a:t>4</a:t>
            </a:r>
            <a:r>
              <a:rPr lang="en-US" altLang="ja-JP" dirty="0"/>
              <a:t>[cm</a:t>
            </a:r>
            <a:r>
              <a:rPr lang="en-US" altLang="ja-JP" baseline="30000" dirty="0"/>
              <a:t>-3</a:t>
            </a:r>
            <a:r>
              <a:rPr lang="en-US" altLang="ja-JP" dirty="0"/>
              <a:t>]</a:t>
            </a:r>
            <a:r>
              <a:rPr lang="ja-JP" altLang="en-US" dirty="0"/>
              <a:t>の密度分布</a:t>
            </a:r>
            <a:endParaRPr lang="en-US" altLang="ja-JP" dirty="0"/>
          </a:p>
          <a:p>
            <a:pPr marL="0" indent="0">
              <a:buNone/>
            </a:pPr>
            <a:endParaRPr kumimoji="1" lang="ja-JP" altLang="en-US" dirty="0"/>
          </a:p>
        </p:txBody>
      </p:sp>
      <p:sp>
        <p:nvSpPr>
          <p:cNvPr id="5" name="矢印: 右 4">
            <a:extLst>
              <a:ext uri="{FF2B5EF4-FFF2-40B4-BE49-F238E27FC236}">
                <a16:creationId xmlns:a16="http://schemas.microsoft.com/office/drawing/2014/main" id="{691DAFFB-E399-47A9-9C53-5618AE827A41}"/>
              </a:ext>
            </a:extLst>
          </p:cNvPr>
          <p:cNvSpPr/>
          <p:nvPr/>
        </p:nvSpPr>
        <p:spPr>
          <a:xfrm>
            <a:off x="838200" y="2274570"/>
            <a:ext cx="971550"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右 5">
            <a:extLst>
              <a:ext uri="{FF2B5EF4-FFF2-40B4-BE49-F238E27FC236}">
                <a16:creationId xmlns:a16="http://schemas.microsoft.com/office/drawing/2014/main" id="{E387CD19-35D8-419C-814B-3C722642D4A2}"/>
              </a:ext>
            </a:extLst>
          </p:cNvPr>
          <p:cNvSpPr/>
          <p:nvPr/>
        </p:nvSpPr>
        <p:spPr>
          <a:xfrm>
            <a:off x="838200" y="3226435"/>
            <a:ext cx="971550"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右 6">
            <a:extLst>
              <a:ext uri="{FF2B5EF4-FFF2-40B4-BE49-F238E27FC236}">
                <a16:creationId xmlns:a16="http://schemas.microsoft.com/office/drawing/2014/main" id="{2785CA78-8FE9-431C-8293-54C4D615619C}"/>
              </a:ext>
            </a:extLst>
          </p:cNvPr>
          <p:cNvSpPr/>
          <p:nvPr/>
        </p:nvSpPr>
        <p:spPr>
          <a:xfrm>
            <a:off x="838200" y="5516245"/>
            <a:ext cx="971550"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52208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733480-A0FC-4DAB-8015-6EA7DC9AAE2A}"/>
              </a:ext>
            </a:extLst>
          </p:cNvPr>
          <p:cNvSpPr>
            <a:spLocks noGrp="1"/>
          </p:cNvSpPr>
          <p:nvPr>
            <p:ph type="title"/>
          </p:nvPr>
        </p:nvSpPr>
        <p:spPr/>
        <p:txBody>
          <a:bodyPr/>
          <a:lstStyle/>
          <a:p>
            <a:r>
              <a:rPr lang="ja-JP" altLang="en-US" dirty="0"/>
              <a:t>先行研究</a:t>
            </a:r>
            <a:endParaRPr kumimoji="1" lang="ja-JP" altLang="en-US" dirty="0"/>
          </a:p>
        </p:txBody>
      </p:sp>
      <p:sp>
        <p:nvSpPr>
          <p:cNvPr id="3" name="コンテンツ プレースホルダー 2">
            <a:extLst>
              <a:ext uri="{FF2B5EF4-FFF2-40B4-BE49-F238E27FC236}">
                <a16:creationId xmlns:a16="http://schemas.microsoft.com/office/drawing/2014/main" id="{D9C045D9-92DA-47D0-8AE4-CBACCF34C5E1}"/>
              </a:ext>
            </a:extLst>
          </p:cNvPr>
          <p:cNvSpPr>
            <a:spLocks noGrp="1"/>
          </p:cNvSpPr>
          <p:nvPr>
            <p:ph idx="1"/>
          </p:nvPr>
        </p:nvSpPr>
        <p:spPr/>
        <p:txBody>
          <a:bodyPr>
            <a:normAutofit lnSpcReduction="10000"/>
          </a:bodyPr>
          <a:lstStyle/>
          <a:p>
            <a:pPr marL="0" indent="0">
              <a:buNone/>
            </a:pPr>
            <a:r>
              <a:rPr lang="ja-JP" altLang="en-US" dirty="0"/>
              <a:t>・オリオン</a:t>
            </a:r>
            <a:r>
              <a:rPr lang="en-US" altLang="ja-JP" dirty="0"/>
              <a:t>A</a:t>
            </a:r>
            <a:r>
              <a:rPr lang="ja-JP" altLang="en-US" dirty="0"/>
              <a:t>・・・</a:t>
            </a:r>
            <a:r>
              <a:rPr lang="en-US" altLang="ja-JP" dirty="0"/>
              <a:t>GMC</a:t>
            </a:r>
            <a:r>
              <a:rPr lang="ja-JP" altLang="en-US" dirty="0"/>
              <a:t>領域内の分子雲</a:t>
            </a:r>
            <a:endParaRPr lang="en-US" altLang="ja-JP" dirty="0"/>
          </a:p>
          <a:p>
            <a:pPr marL="0" indent="0">
              <a:buNone/>
            </a:pPr>
            <a:r>
              <a:rPr lang="en-US" altLang="ja-JP" dirty="0"/>
              <a:t> </a:t>
            </a:r>
            <a:r>
              <a:rPr lang="ja-JP" altLang="en-US" dirty="0"/>
              <a:t> 　　　　　       　太陽から約</a:t>
            </a:r>
            <a:r>
              <a:rPr lang="en-US" altLang="ja-JP" dirty="0"/>
              <a:t>480pc</a:t>
            </a:r>
            <a:r>
              <a:rPr lang="ja-JP" altLang="en-US" dirty="0"/>
              <a:t>の距離</a:t>
            </a:r>
            <a:endParaRPr lang="en-US" altLang="ja-JP" dirty="0"/>
          </a:p>
          <a:p>
            <a:pPr marL="0" indent="0">
              <a:buNone/>
            </a:pPr>
            <a:r>
              <a:rPr lang="ja-JP" altLang="en-US" dirty="0"/>
              <a:t>・可視光、赤外線、</a:t>
            </a:r>
            <a:r>
              <a:rPr lang="en-US" altLang="ja-JP" dirty="0"/>
              <a:t>X</a:t>
            </a:r>
            <a:r>
              <a:rPr lang="ja-JP" altLang="en-US" dirty="0"/>
              <a:t>線の観測</a:t>
            </a:r>
            <a:endParaRPr lang="en-US" altLang="ja-JP" dirty="0"/>
          </a:p>
          <a:p>
            <a:pPr marL="0" indent="0">
              <a:buNone/>
            </a:pPr>
            <a:r>
              <a:rPr lang="ja-JP" altLang="en-US" dirty="0"/>
              <a:t>　　　　全体的に星形成の予兆がみられる</a:t>
            </a:r>
            <a:endParaRPr lang="en-US" altLang="ja-JP" dirty="0"/>
          </a:p>
          <a:p>
            <a:pPr marL="0" indent="0">
              <a:buNone/>
            </a:pPr>
            <a:endParaRPr lang="en-US" altLang="ja-JP" dirty="0"/>
          </a:p>
          <a:p>
            <a:pPr marL="0" indent="0">
              <a:buNone/>
            </a:pPr>
            <a:r>
              <a:rPr lang="ja-JP" altLang="en-US" dirty="0"/>
              <a:t>領域北部・・・大質量星、小質量星形成領域</a:t>
            </a:r>
            <a:endParaRPr lang="en-US" altLang="ja-JP" dirty="0"/>
          </a:p>
          <a:p>
            <a:pPr marL="0" indent="0">
              <a:buNone/>
            </a:pPr>
            <a:r>
              <a:rPr lang="ja-JP" altLang="en-US" dirty="0"/>
              <a:t>領域南部・・・小質量星形成領域</a:t>
            </a:r>
            <a:endParaRPr lang="en-US" altLang="ja-JP" dirty="0"/>
          </a:p>
          <a:p>
            <a:pPr marL="0" indent="0">
              <a:buNone/>
            </a:pPr>
            <a:endParaRPr lang="en-US" altLang="ja-JP" dirty="0"/>
          </a:p>
          <a:p>
            <a:pPr marL="0" indent="0">
              <a:buNone/>
            </a:pPr>
            <a:r>
              <a:rPr lang="ja-JP" altLang="en-US" dirty="0"/>
              <a:t>・高分解能での全域観測はまだ行われていなかった</a:t>
            </a:r>
            <a:endParaRPr lang="en-US" altLang="ja-JP" dirty="0"/>
          </a:p>
        </p:txBody>
      </p:sp>
      <p:sp>
        <p:nvSpPr>
          <p:cNvPr id="4" name="矢印: 右 3">
            <a:extLst>
              <a:ext uri="{FF2B5EF4-FFF2-40B4-BE49-F238E27FC236}">
                <a16:creationId xmlns:a16="http://schemas.microsoft.com/office/drawing/2014/main" id="{19F3DCE0-C510-43C3-933B-97EE428467F2}"/>
              </a:ext>
            </a:extLst>
          </p:cNvPr>
          <p:cNvSpPr/>
          <p:nvPr/>
        </p:nvSpPr>
        <p:spPr>
          <a:xfrm>
            <a:off x="1066800" y="3177540"/>
            <a:ext cx="971550"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3161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8B7B9A-1133-4A9B-A75F-53F6EF23B31E}"/>
              </a:ext>
            </a:extLst>
          </p:cNvPr>
          <p:cNvSpPr>
            <a:spLocks noGrp="1"/>
          </p:cNvSpPr>
          <p:nvPr>
            <p:ph type="title"/>
          </p:nvPr>
        </p:nvSpPr>
        <p:spPr/>
        <p:txBody>
          <a:bodyPr/>
          <a:lstStyle/>
          <a:p>
            <a:r>
              <a:rPr lang="en-US" altLang="ja-JP" dirty="0"/>
              <a:t>2</a:t>
            </a:r>
            <a:r>
              <a:rPr kumimoji="1" lang="en-US" altLang="ja-JP" dirty="0"/>
              <a:t>.OBSERVATIONS</a:t>
            </a:r>
            <a:endParaRPr kumimoji="1" lang="ja-JP" altLang="en-US" dirty="0"/>
          </a:p>
        </p:txBody>
      </p:sp>
      <p:graphicFrame>
        <p:nvGraphicFramePr>
          <p:cNvPr id="6" name="コンテンツ プレースホルダー 5">
            <a:extLst>
              <a:ext uri="{FF2B5EF4-FFF2-40B4-BE49-F238E27FC236}">
                <a16:creationId xmlns:a16="http://schemas.microsoft.com/office/drawing/2014/main" id="{5E9B6BBF-42CC-4036-A135-464A75228F74}"/>
              </a:ext>
            </a:extLst>
          </p:cNvPr>
          <p:cNvGraphicFramePr>
            <a:graphicFrameLocks noGrp="1"/>
          </p:cNvGraphicFramePr>
          <p:nvPr>
            <p:ph idx="1"/>
            <p:extLst>
              <p:ext uri="{D42A27DB-BD31-4B8C-83A1-F6EECF244321}">
                <p14:modId xmlns:p14="http://schemas.microsoft.com/office/powerpoint/2010/main" val="573143619"/>
              </p:ext>
            </p:extLst>
          </p:nvPr>
        </p:nvGraphicFramePr>
        <p:xfrm>
          <a:off x="838198" y="1825621"/>
          <a:ext cx="7956668" cy="3411400"/>
        </p:xfrm>
        <a:graphic>
          <a:graphicData uri="http://schemas.openxmlformats.org/drawingml/2006/table">
            <a:tbl>
              <a:tblPr firstRow="1" bandRow="1">
                <a:tableStyleId>{16D9F66E-5EB9-4882-86FB-DCBF35E3C3E4}</a:tableStyleId>
              </a:tblPr>
              <a:tblGrid>
                <a:gridCol w="3978334">
                  <a:extLst>
                    <a:ext uri="{9D8B030D-6E8A-4147-A177-3AD203B41FA5}">
                      <a16:colId xmlns:a16="http://schemas.microsoft.com/office/drawing/2014/main" val="889765461"/>
                    </a:ext>
                  </a:extLst>
                </a:gridCol>
                <a:gridCol w="3978334">
                  <a:extLst>
                    <a:ext uri="{9D8B030D-6E8A-4147-A177-3AD203B41FA5}">
                      <a16:colId xmlns:a16="http://schemas.microsoft.com/office/drawing/2014/main" val="1641709733"/>
                    </a:ext>
                  </a:extLst>
                </a:gridCol>
              </a:tblGrid>
              <a:tr h="426425">
                <a:tc>
                  <a:txBody>
                    <a:bodyPr/>
                    <a:lstStyle/>
                    <a:p>
                      <a:r>
                        <a:rPr kumimoji="1" lang="ja-JP" altLang="en-US" dirty="0"/>
                        <a:t>観測天体</a:t>
                      </a:r>
                    </a:p>
                  </a:txBody>
                  <a:tcPr/>
                </a:tc>
                <a:tc>
                  <a:txBody>
                    <a:bodyPr/>
                    <a:lstStyle/>
                    <a:p>
                      <a:r>
                        <a:rPr kumimoji="1" lang="en-US" altLang="ja-JP" dirty="0" err="1"/>
                        <a:t>OrionA</a:t>
                      </a:r>
                      <a:endParaRPr kumimoji="1" lang="ja-JP" altLang="en-US" dirty="0"/>
                    </a:p>
                  </a:txBody>
                  <a:tcPr/>
                </a:tc>
                <a:extLst>
                  <a:ext uri="{0D108BD9-81ED-4DB2-BD59-A6C34878D82A}">
                    <a16:rowId xmlns:a16="http://schemas.microsoft.com/office/drawing/2014/main" val="646974520"/>
                  </a:ext>
                </a:extLst>
              </a:tr>
              <a:tr h="426425">
                <a:tc>
                  <a:txBody>
                    <a:bodyPr/>
                    <a:lstStyle/>
                    <a:p>
                      <a:r>
                        <a:rPr kumimoji="1" lang="ja-JP" altLang="en-US" dirty="0"/>
                        <a:t>銀経　</a:t>
                      </a:r>
                      <a:r>
                        <a:rPr kumimoji="1" lang="en-US" altLang="ja-JP" dirty="0"/>
                        <a:t>l</a:t>
                      </a:r>
                      <a:endParaRPr kumimoji="1" lang="ja-JP" altLang="en-US" dirty="0"/>
                    </a:p>
                  </a:txBody>
                  <a:tcPr/>
                </a:tc>
                <a:tc>
                  <a:txBody>
                    <a:bodyPr/>
                    <a:lstStyle/>
                    <a:p>
                      <a:r>
                        <a:rPr kumimoji="1" lang="en-US" altLang="ja-JP" dirty="0"/>
                        <a:t>208°</a:t>
                      </a:r>
                      <a:r>
                        <a:rPr kumimoji="1" lang="ja-JP" altLang="en-US" dirty="0"/>
                        <a:t>～　</a:t>
                      </a:r>
                      <a:r>
                        <a:rPr kumimoji="1" lang="en-US" altLang="ja-JP" dirty="0"/>
                        <a:t>215°</a:t>
                      </a:r>
                      <a:endParaRPr kumimoji="1" lang="ja-JP" altLang="en-US" dirty="0"/>
                    </a:p>
                  </a:txBody>
                  <a:tcPr/>
                </a:tc>
                <a:extLst>
                  <a:ext uri="{0D108BD9-81ED-4DB2-BD59-A6C34878D82A}">
                    <a16:rowId xmlns:a16="http://schemas.microsoft.com/office/drawing/2014/main" val="4197474178"/>
                  </a:ext>
                </a:extLst>
              </a:tr>
              <a:tr h="426425">
                <a:tc>
                  <a:txBody>
                    <a:bodyPr/>
                    <a:lstStyle/>
                    <a:p>
                      <a:r>
                        <a:rPr kumimoji="1" lang="ja-JP" altLang="en-US" dirty="0"/>
                        <a:t>銀緯　</a:t>
                      </a:r>
                      <a:r>
                        <a:rPr kumimoji="1" lang="en-US" altLang="ja-JP" dirty="0"/>
                        <a:t>b</a:t>
                      </a:r>
                    </a:p>
                  </a:txBody>
                  <a:tcPr/>
                </a:tc>
                <a:tc>
                  <a:txBody>
                    <a:bodyPr/>
                    <a:lstStyle/>
                    <a:p>
                      <a:r>
                        <a:rPr kumimoji="1" lang="en-US" altLang="ja-JP" dirty="0"/>
                        <a:t>-20°.5</a:t>
                      </a:r>
                      <a:r>
                        <a:rPr kumimoji="1" lang="ja-JP" altLang="en-US" dirty="0"/>
                        <a:t>　～　</a:t>
                      </a:r>
                      <a:r>
                        <a:rPr kumimoji="1" lang="en-US" altLang="ja-JP" dirty="0"/>
                        <a:t>-18°.0</a:t>
                      </a:r>
                      <a:endParaRPr kumimoji="1" lang="ja-JP" altLang="en-US" dirty="0"/>
                    </a:p>
                  </a:txBody>
                  <a:tcPr/>
                </a:tc>
                <a:extLst>
                  <a:ext uri="{0D108BD9-81ED-4DB2-BD59-A6C34878D82A}">
                    <a16:rowId xmlns:a16="http://schemas.microsoft.com/office/drawing/2014/main" val="2701188862"/>
                  </a:ext>
                </a:extLst>
              </a:tr>
              <a:tr h="426425">
                <a:tc>
                  <a:txBody>
                    <a:bodyPr/>
                    <a:lstStyle/>
                    <a:p>
                      <a:r>
                        <a:rPr kumimoji="1" lang="ja-JP" altLang="en-US" dirty="0"/>
                        <a:t>観測輝線</a:t>
                      </a:r>
                    </a:p>
                  </a:txBody>
                  <a:tcPr/>
                </a:tc>
                <a:tc>
                  <a:txBody>
                    <a:bodyPr/>
                    <a:lstStyle/>
                    <a:p>
                      <a:r>
                        <a:rPr kumimoji="1" lang="en-US" altLang="ja-JP" dirty="0"/>
                        <a:t>13CO(J=1-0)</a:t>
                      </a:r>
                      <a:endParaRPr kumimoji="1" lang="ja-JP" altLang="en-US" dirty="0"/>
                    </a:p>
                  </a:txBody>
                  <a:tcPr/>
                </a:tc>
                <a:extLst>
                  <a:ext uri="{0D108BD9-81ED-4DB2-BD59-A6C34878D82A}">
                    <a16:rowId xmlns:a16="http://schemas.microsoft.com/office/drawing/2014/main" val="2347872433"/>
                  </a:ext>
                </a:extLst>
              </a:tr>
              <a:tr h="426425">
                <a:tc>
                  <a:txBody>
                    <a:bodyPr/>
                    <a:lstStyle/>
                    <a:p>
                      <a:r>
                        <a:rPr kumimoji="1" lang="ja-JP" altLang="en-US" dirty="0"/>
                        <a:t>観測周波数</a:t>
                      </a:r>
                      <a:endParaRPr kumimoji="1" lang="en-US" altLang="ja-JP" dirty="0"/>
                    </a:p>
                  </a:txBody>
                  <a:tcPr/>
                </a:tc>
                <a:tc>
                  <a:txBody>
                    <a:bodyPr/>
                    <a:lstStyle/>
                    <a:p>
                      <a:r>
                        <a:rPr kumimoji="1" lang="en-US" altLang="ja-JP" dirty="0"/>
                        <a:t>110GHz</a:t>
                      </a:r>
                      <a:endParaRPr kumimoji="1" lang="ja-JP" altLang="en-US" dirty="0"/>
                    </a:p>
                  </a:txBody>
                  <a:tcPr/>
                </a:tc>
                <a:extLst>
                  <a:ext uri="{0D108BD9-81ED-4DB2-BD59-A6C34878D82A}">
                    <a16:rowId xmlns:a16="http://schemas.microsoft.com/office/drawing/2014/main" val="2487068321"/>
                  </a:ext>
                </a:extLst>
              </a:tr>
              <a:tr h="426425">
                <a:tc>
                  <a:txBody>
                    <a:bodyPr/>
                    <a:lstStyle/>
                    <a:p>
                      <a:r>
                        <a:rPr kumimoji="1" lang="ja-JP" altLang="en-US" dirty="0"/>
                        <a:t>ビームサイズ</a:t>
                      </a:r>
                    </a:p>
                  </a:txBody>
                  <a:tcPr/>
                </a:tc>
                <a:tc>
                  <a:txBody>
                    <a:bodyPr/>
                    <a:lstStyle/>
                    <a:p>
                      <a:r>
                        <a:rPr kumimoji="1" lang="en-US" altLang="ja-JP" dirty="0"/>
                        <a:t>2’.7</a:t>
                      </a:r>
                      <a:endParaRPr kumimoji="1" lang="ja-JP" altLang="en-US" dirty="0"/>
                    </a:p>
                  </a:txBody>
                  <a:tcPr/>
                </a:tc>
                <a:extLst>
                  <a:ext uri="{0D108BD9-81ED-4DB2-BD59-A6C34878D82A}">
                    <a16:rowId xmlns:a16="http://schemas.microsoft.com/office/drawing/2014/main" val="165090988"/>
                  </a:ext>
                </a:extLst>
              </a:tr>
              <a:tr h="426425">
                <a:tc>
                  <a:txBody>
                    <a:bodyPr/>
                    <a:lstStyle/>
                    <a:p>
                      <a:r>
                        <a:rPr kumimoji="1" lang="ja-JP" altLang="en-US" dirty="0"/>
                        <a:t>グリッドサイズ</a:t>
                      </a:r>
                    </a:p>
                  </a:txBody>
                  <a:tcPr/>
                </a:tc>
                <a:tc>
                  <a:txBody>
                    <a:bodyPr/>
                    <a:lstStyle/>
                    <a:p>
                      <a:r>
                        <a:rPr kumimoji="1" lang="en-US" altLang="ja-JP" dirty="0"/>
                        <a:t>2’.0</a:t>
                      </a:r>
                      <a:endParaRPr kumimoji="1" lang="ja-JP" altLang="en-US" dirty="0"/>
                    </a:p>
                  </a:txBody>
                  <a:tcPr/>
                </a:tc>
                <a:extLst>
                  <a:ext uri="{0D108BD9-81ED-4DB2-BD59-A6C34878D82A}">
                    <a16:rowId xmlns:a16="http://schemas.microsoft.com/office/drawing/2014/main" val="3722093748"/>
                  </a:ext>
                </a:extLst>
              </a:tr>
              <a:tr h="426425">
                <a:tc>
                  <a:txBody>
                    <a:bodyPr/>
                    <a:lstStyle/>
                    <a:p>
                      <a:r>
                        <a:rPr kumimoji="1" lang="ja-JP" altLang="en-US" dirty="0"/>
                        <a:t>速度分解能</a:t>
                      </a:r>
                    </a:p>
                  </a:txBody>
                  <a:tcPr/>
                </a:tc>
                <a:tc>
                  <a:txBody>
                    <a:bodyPr/>
                    <a:lstStyle/>
                    <a:p>
                      <a:r>
                        <a:rPr kumimoji="1" lang="en-US" altLang="ja-JP" dirty="0"/>
                        <a:t>0.1[km/s]</a:t>
                      </a:r>
                      <a:endParaRPr kumimoji="1" lang="ja-JP" altLang="en-US" dirty="0"/>
                    </a:p>
                  </a:txBody>
                  <a:tcPr/>
                </a:tc>
                <a:extLst>
                  <a:ext uri="{0D108BD9-81ED-4DB2-BD59-A6C34878D82A}">
                    <a16:rowId xmlns:a16="http://schemas.microsoft.com/office/drawing/2014/main" val="1174102289"/>
                  </a:ext>
                </a:extLst>
              </a:tr>
            </a:tbl>
          </a:graphicData>
        </a:graphic>
      </p:graphicFrame>
      <p:sp>
        <p:nvSpPr>
          <p:cNvPr id="3" name="テキスト ボックス 2"/>
          <p:cNvSpPr txBox="1"/>
          <p:nvPr/>
        </p:nvSpPr>
        <p:spPr>
          <a:xfrm>
            <a:off x="989215" y="5511338"/>
            <a:ext cx="7248698" cy="646331"/>
          </a:xfrm>
          <a:prstGeom prst="rect">
            <a:avLst/>
          </a:prstGeom>
          <a:noFill/>
        </p:spPr>
        <p:txBody>
          <a:bodyPr wrap="square" rtlCol="0">
            <a:spAutoFit/>
          </a:bodyPr>
          <a:lstStyle/>
          <a:p>
            <a:r>
              <a:rPr kumimoji="1" lang="ja-JP" altLang="en-US" dirty="0"/>
              <a:t>励起温度を測定するために</a:t>
            </a:r>
            <a:r>
              <a:rPr kumimoji="1" lang="en-US" altLang="ja-JP" dirty="0"/>
              <a:t>13CO</a:t>
            </a:r>
            <a:r>
              <a:rPr kumimoji="1" lang="ja-JP" altLang="en-US" dirty="0"/>
              <a:t>でピークが出たところでは</a:t>
            </a:r>
            <a:r>
              <a:rPr kumimoji="1" lang="en-US" altLang="ja-JP" dirty="0"/>
              <a:t>12CO(J=1-0)</a:t>
            </a:r>
            <a:r>
              <a:rPr lang="ja-JP" altLang="en-US" dirty="0"/>
              <a:t>も観測</a:t>
            </a:r>
            <a:endParaRPr kumimoji="1" lang="ja-JP" altLang="en-US" dirty="0"/>
          </a:p>
        </p:txBody>
      </p:sp>
    </p:spTree>
    <p:extLst>
      <p:ext uri="{BB962C8B-B14F-4D97-AF65-F5344CB8AC3E}">
        <p14:creationId xmlns:p14="http://schemas.microsoft.com/office/powerpoint/2010/main" val="4073451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3.RESULT</a:t>
            </a:r>
            <a:br>
              <a:rPr kumimoji="1" lang="en-US" altLang="ja-JP" dirty="0"/>
            </a:br>
            <a:r>
              <a:rPr lang="ja-JP" altLang="en-US" sz="3600" dirty="0"/>
              <a:t>・空間分布</a:t>
            </a:r>
            <a:endParaRPr kumimoji="1" lang="ja-JP" altLang="en-US" sz="3600" dirty="0"/>
          </a:p>
        </p:txBody>
      </p:sp>
      <p:pic>
        <p:nvPicPr>
          <p:cNvPr id="4" name="コンテンツ プレースホルダー 3"/>
          <p:cNvPicPr>
            <a:picLocks noGrp="1" noChangeAspect="1"/>
          </p:cNvPicPr>
          <p:nvPr>
            <p:ph idx="1"/>
          </p:nvPr>
        </p:nvPicPr>
        <p:blipFill>
          <a:blip r:embed="rId2"/>
          <a:stretch>
            <a:fillRect/>
          </a:stretch>
        </p:blipFill>
        <p:spPr>
          <a:xfrm>
            <a:off x="997721" y="1809000"/>
            <a:ext cx="5946141" cy="3295015"/>
          </a:xfrm>
          <a:prstGeom prst="rect">
            <a:avLst/>
          </a:prstGeom>
        </p:spPr>
      </p:pic>
      <p:sp>
        <p:nvSpPr>
          <p:cNvPr id="8" name="テキスト ボックス 7"/>
          <p:cNvSpPr txBox="1"/>
          <p:nvPr/>
        </p:nvSpPr>
        <p:spPr>
          <a:xfrm>
            <a:off x="5552901" y="4846321"/>
            <a:ext cx="1313411" cy="369332"/>
          </a:xfrm>
          <a:prstGeom prst="rect">
            <a:avLst/>
          </a:prstGeom>
          <a:noFill/>
        </p:spPr>
        <p:txBody>
          <a:bodyPr wrap="square" rtlCol="0">
            <a:spAutoFit/>
          </a:bodyPr>
          <a:lstStyle/>
          <a:p>
            <a:r>
              <a:rPr lang="en-US" altLang="ja-JP" b="1" dirty="0"/>
              <a:t>Orion KL</a:t>
            </a:r>
            <a:endParaRPr kumimoji="1" lang="ja-JP" altLang="en-US" b="1" dirty="0"/>
          </a:p>
        </p:txBody>
      </p:sp>
      <p:sp>
        <p:nvSpPr>
          <p:cNvPr id="15" name="テキスト ボックス 14"/>
          <p:cNvSpPr txBox="1"/>
          <p:nvPr/>
        </p:nvSpPr>
        <p:spPr>
          <a:xfrm>
            <a:off x="7680961" y="2864319"/>
            <a:ext cx="2335877" cy="369332"/>
          </a:xfrm>
          <a:prstGeom prst="rect">
            <a:avLst/>
          </a:prstGeom>
          <a:noFill/>
        </p:spPr>
        <p:txBody>
          <a:bodyPr wrap="square" rtlCol="0">
            <a:spAutoFit/>
          </a:bodyPr>
          <a:lstStyle/>
          <a:p>
            <a:r>
              <a:rPr kumimoji="1" lang="ja-JP" altLang="en-US" b="1" dirty="0"/>
              <a:t>∫</a:t>
            </a:r>
            <a:r>
              <a:rPr kumimoji="1" lang="en-US" altLang="ja-JP" b="1" dirty="0"/>
              <a:t>-shaped filament</a:t>
            </a:r>
            <a:endParaRPr kumimoji="1" lang="ja-JP" altLang="en-US" b="1" dirty="0"/>
          </a:p>
        </p:txBody>
      </p:sp>
      <p:sp>
        <p:nvSpPr>
          <p:cNvPr id="18" name="テキスト ボックス 17"/>
          <p:cNvSpPr txBox="1"/>
          <p:nvPr/>
        </p:nvSpPr>
        <p:spPr>
          <a:xfrm>
            <a:off x="3915294" y="5341514"/>
            <a:ext cx="1637607" cy="369332"/>
          </a:xfrm>
          <a:prstGeom prst="rect">
            <a:avLst/>
          </a:prstGeom>
          <a:noFill/>
        </p:spPr>
        <p:txBody>
          <a:bodyPr wrap="square" rtlCol="0">
            <a:spAutoFit/>
          </a:bodyPr>
          <a:lstStyle/>
          <a:p>
            <a:r>
              <a:rPr lang="ja-JP" altLang="en-US" b="1" dirty="0"/>
              <a:t>複数のピーク</a:t>
            </a:r>
            <a:endParaRPr kumimoji="1" lang="ja-JP" altLang="en-US" b="1" dirty="0"/>
          </a:p>
        </p:txBody>
      </p:sp>
      <p:grpSp>
        <p:nvGrpSpPr>
          <p:cNvPr id="5" name="グループ化 4"/>
          <p:cNvGrpSpPr/>
          <p:nvPr/>
        </p:nvGrpSpPr>
        <p:grpSpPr>
          <a:xfrm>
            <a:off x="3305731" y="3075710"/>
            <a:ext cx="4375230" cy="2261062"/>
            <a:chOff x="3305731" y="3075710"/>
            <a:chExt cx="4375230" cy="2261062"/>
          </a:xfrm>
        </p:grpSpPr>
        <p:cxnSp>
          <p:nvCxnSpPr>
            <p:cNvPr id="6" name="直線矢印コネクタ 5"/>
            <p:cNvCxnSpPr/>
            <p:nvPr/>
          </p:nvCxnSpPr>
          <p:spPr>
            <a:xfrm flipH="1" flipV="1">
              <a:off x="6043353" y="3790604"/>
              <a:ext cx="8313" cy="10557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5378335" y="3391593"/>
              <a:ext cx="1180406" cy="648392"/>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p:cNvCxnSpPr/>
            <p:nvPr/>
          </p:nvCxnSpPr>
          <p:spPr>
            <a:xfrm flipH="1">
              <a:off x="6558741" y="3075710"/>
              <a:ext cx="1122220" cy="31588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3915294" y="3233651"/>
              <a:ext cx="1463041" cy="1047404"/>
            </a:xfrm>
            <a:prstGeom prst="rect">
              <a:avLst/>
            </a:prstGeom>
            <a:noFill/>
            <a:ln w="28575">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cxnSp>
          <p:nvCxnSpPr>
            <p:cNvPr id="17" name="直線矢印コネクタ 16"/>
            <p:cNvCxnSpPr/>
            <p:nvPr/>
          </p:nvCxnSpPr>
          <p:spPr>
            <a:xfrm flipH="1" flipV="1">
              <a:off x="4642657" y="4281055"/>
              <a:ext cx="8313" cy="105571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楕円 18"/>
            <p:cNvSpPr/>
            <p:nvPr/>
          </p:nvSpPr>
          <p:spPr>
            <a:xfrm>
              <a:off x="3374967" y="3075710"/>
              <a:ext cx="1242752" cy="124275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p:cNvCxnSpPr>
              <a:endCxn id="19" idx="3"/>
            </p:cNvCxnSpPr>
            <p:nvPr/>
          </p:nvCxnSpPr>
          <p:spPr>
            <a:xfrm flipV="1">
              <a:off x="3305731" y="4136465"/>
              <a:ext cx="251233" cy="119615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テキスト ボックス 21"/>
          <p:cNvSpPr txBox="1"/>
          <p:nvPr/>
        </p:nvSpPr>
        <p:spPr>
          <a:xfrm>
            <a:off x="2103119" y="5341514"/>
            <a:ext cx="1637607" cy="369332"/>
          </a:xfrm>
          <a:prstGeom prst="rect">
            <a:avLst/>
          </a:prstGeom>
          <a:noFill/>
        </p:spPr>
        <p:txBody>
          <a:bodyPr wrap="square" rtlCol="0">
            <a:spAutoFit/>
          </a:bodyPr>
          <a:lstStyle/>
          <a:p>
            <a:r>
              <a:rPr lang="ja-JP" altLang="en-US" b="1" dirty="0"/>
              <a:t>螺旋状に回転</a:t>
            </a:r>
            <a:endParaRPr kumimoji="1" lang="ja-JP" altLang="en-US" b="1" dirty="0"/>
          </a:p>
        </p:txBody>
      </p:sp>
      <p:grpSp>
        <p:nvGrpSpPr>
          <p:cNvPr id="3" name="グループ化 2"/>
          <p:cNvGrpSpPr/>
          <p:nvPr/>
        </p:nvGrpSpPr>
        <p:grpSpPr>
          <a:xfrm>
            <a:off x="1737360" y="1118972"/>
            <a:ext cx="3142212" cy="3095581"/>
            <a:chOff x="1737360" y="1118972"/>
            <a:chExt cx="3142212" cy="3095581"/>
          </a:xfrm>
        </p:grpSpPr>
        <p:sp>
          <p:nvSpPr>
            <p:cNvPr id="23" name="正方形/長方形 22"/>
            <p:cNvSpPr/>
            <p:nvPr/>
          </p:nvSpPr>
          <p:spPr>
            <a:xfrm>
              <a:off x="1737360" y="2424947"/>
              <a:ext cx="2460569" cy="1789606"/>
            </a:xfrm>
            <a:prstGeom prst="rect">
              <a:avLst/>
            </a:prstGeom>
            <a:noFill/>
            <a:ln w="28575">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cxnSp>
          <p:nvCxnSpPr>
            <p:cNvPr id="25" name="直線コネクタ 24"/>
            <p:cNvCxnSpPr/>
            <p:nvPr/>
          </p:nvCxnSpPr>
          <p:spPr>
            <a:xfrm>
              <a:off x="2867892" y="2560320"/>
              <a:ext cx="688587" cy="1072342"/>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2053246" y="3607724"/>
              <a:ext cx="1476927" cy="43226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a:off x="3374967" y="1118972"/>
              <a:ext cx="1504605" cy="130123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テキスト ボックス 33"/>
          <p:cNvSpPr txBox="1"/>
          <p:nvPr/>
        </p:nvSpPr>
        <p:spPr>
          <a:xfrm>
            <a:off x="4650970" y="801374"/>
            <a:ext cx="5764877" cy="646331"/>
          </a:xfrm>
          <a:prstGeom prst="rect">
            <a:avLst/>
          </a:prstGeom>
          <a:noFill/>
        </p:spPr>
        <p:txBody>
          <a:bodyPr wrap="square" rtlCol="0">
            <a:spAutoFit/>
          </a:bodyPr>
          <a:lstStyle/>
          <a:p>
            <a:r>
              <a:rPr lang="en-US" altLang="ja-JP" b="1" dirty="0"/>
              <a:t>fish tale:</a:t>
            </a:r>
            <a:r>
              <a:rPr lang="ja-JP" altLang="en-US" b="1" dirty="0"/>
              <a:t>北部では</a:t>
            </a:r>
            <a:r>
              <a:rPr lang="en-US" altLang="ja-JP" b="1" dirty="0"/>
              <a:t>10</a:t>
            </a:r>
            <a:r>
              <a:rPr lang="ja-JP" altLang="en-US" b="1" dirty="0"/>
              <a:t>個以上の小さいクラウドが存在</a:t>
            </a:r>
            <a:endParaRPr lang="en-US" altLang="ja-JP" b="1" dirty="0"/>
          </a:p>
          <a:p>
            <a:r>
              <a:rPr lang="en-US" altLang="ja-JP" b="1" dirty="0"/>
              <a:t>               </a:t>
            </a:r>
          </a:p>
        </p:txBody>
      </p:sp>
      <p:sp>
        <p:nvSpPr>
          <p:cNvPr id="35" name="テキスト ボックス 34"/>
          <p:cNvSpPr txBox="1"/>
          <p:nvPr/>
        </p:nvSpPr>
        <p:spPr>
          <a:xfrm>
            <a:off x="7251433" y="5449944"/>
            <a:ext cx="4669017" cy="707886"/>
          </a:xfrm>
          <a:prstGeom prst="rect">
            <a:avLst/>
          </a:prstGeom>
          <a:noFill/>
        </p:spPr>
        <p:txBody>
          <a:bodyPr wrap="square" rtlCol="0">
            <a:spAutoFit/>
          </a:bodyPr>
          <a:lstStyle/>
          <a:p>
            <a:r>
              <a:rPr lang="en-US" altLang="ja-JP" sz="2000" dirty="0"/>
              <a:t>b</a:t>
            </a:r>
            <a:r>
              <a:rPr kumimoji="1" lang="ja-JP" altLang="en-US" sz="2000" dirty="0"/>
              <a:t>方向</a:t>
            </a:r>
            <a:r>
              <a:rPr lang="ja-JP" altLang="en-US" sz="2000" dirty="0"/>
              <a:t>に強度の変化がみられる</a:t>
            </a:r>
            <a:endParaRPr lang="en-US" altLang="ja-JP" sz="2000" dirty="0"/>
          </a:p>
          <a:p>
            <a:r>
              <a:rPr kumimoji="1" lang="ja-JP" altLang="en-US" sz="2000" dirty="0"/>
              <a:t>⇒</a:t>
            </a:r>
            <a:r>
              <a:rPr kumimoji="1" lang="en-US" altLang="ja-JP" sz="2000" dirty="0"/>
              <a:t>l</a:t>
            </a:r>
            <a:r>
              <a:rPr kumimoji="1" lang="ja-JP" altLang="en-US" sz="2000" dirty="0"/>
              <a:t>に対してその変化の度合いを調べた</a:t>
            </a:r>
          </a:p>
        </p:txBody>
      </p:sp>
      <p:sp>
        <p:nvSpPr>
          <p:cNvPr id="36" name="正方形/長方形 35"/>
          <p:cNvSpPr/>
          <p:nvPr/>
        </p:nvSpPr>
        <p:spPr>
          <a:xfrm>
            <a:off x="7191826" y="5385045"/>
            <a:ext cx="4595621" cy="77278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94807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897776" y="5220393"/>
            <a:ext cx="5627910" cy="923330"/>
          </a:xfrm>
          <a:prstGeom prst="rect">
            <a:avLst/>
          </a:prstGeom>
          <a:noFill/>
        </p:spPr>
        <p:txBody>
          <a:bodyPr wrap="square" rtlCol="0">
            <a:spAutoFit/>
          </a:bodyPr>
          <a:lstStyle/>
          <a:p>
            <a:r>
              <a:rPr kumimoji="1" lang="en-US" altLang="ja-JP" dirty="0" err="1"/>
              <a:t>Δd</a:t>
            </a:r>
            <a:r>
              <a:rPr lang="ja-JP" altLang="en-US" dirty="0"/>
              <a:t>：</a:t>
            </a:r>
            <a:r>
              <a:rPr lang="en-US" altLang="ja-JP" dirty="0"/>
              <a:t>l</a:t>
            </a:r>
            <a:r>
              <a:rPr lang="ja-JP" altLang="en-US" dirty="0"/>
              <a:t>を固定したとき、</a:t>
            </a:r>
            <a:r>
              <a:rPr lang="en-US" altLang="ja-JP" dirty="0"/>
              <a:t>b</a:t>
            </a:r>
            <a:r>
              <a:rPr lang="ja-JP" altLang="en-US" dirty="0"/>
              <a:t>方向でピークの強度を持つ場所からピークの半分の強度の場所までの距離</a:t>
            </a:r>
            <a:r>
              <a:rPr lang="en-US" altLang="ja-JP" dirty="0"/>
              <a:t>[pc]</a:t>
            </a:r>
          </a:p>
          <a:p>
            <a:r>
              <a:rPr lang="en-US" altLang="ja-JP" dirty="0"/>
              <a:t>l</a:t>
            </a:r>
            <a:r>
              <a:rPr kumimoji="1" lang="ja-JP" altLang="en-US" dirty="0"/>
              <a:t>方向に</a:t>
            </a:r>
            <a:r>
              <a:rPr kumimoji="1" lang="en-US" altLang="ja-JP" dirty="0"/>
              <a:t>0.1°</a:t>
            </a:r>
            <a:r>
              <a:rPr kumimoji="1" lang="ja-JP" altLang="en-US" dirty="0"/>
              <a:t>ごとにプロット</a:t>
            </a:r>
          </a:p>
        </p:txBody>
      </p:sp>
      <p:grpSp>
        <p:nvGrpSpPr>
          <p:cNvPr id="13" name="グループ化 12"/>
          <p:cNvGrpSpPr/>
          <p:nvPr/>
        </p:nvGrpSpPr>
        <p:grpSpPr>
          <a:xfrm>
            <a:off x="6525685" y="1047404"/>
            <a:ext cx="4776058" cy="3122411"/>
            <a:chOff x="6525685" y="1047404"/>
            <a:chExt cx="4776058" cy="3122411"/>
          </a:xfrm>
        </p:grpSpPr>
        <p:pic>
          <p:nvPicPr>
            <p:cNvPr id="4" name="コンテンツ プレースホルダー 3"/>
            <p:cNvPicPr>
              <a:picLocks noChangeAspect="1"/>
            </p:cNvPicPr>
            <p:nvPr/>
          </p:nvPicPr>
          <p:blipFill>
            <a:blip r:embed="rId2"/>
            <a:stretch>
              <a:fillRect/>
            </a:stretch>
          </p:blipFill>
          <p:spPr>
            <a:xfrm>
              <a:off x="6525685" y="1185546"/>
              <a:ext cx="4776058" cy="2646621"/>
            </a:xfrm>
            <a:prstGeom prst="rect">
              <a:avLst/>
            </a:prstGeom>
          </p:spPr>
        </p:pic>
        <p:sp>
          <p:nvSpPr>
            <p:cNvPr id="5" name="正方形/長方形 4"/>
            <p:cNvSpPr/>
            <p:nvPr/>
          </p:nvSpPr>
          <p:spPr>
            <a:xfrm>
              <a:off x="8420792" y="1047404"/>
              <a:ext cx="66503" cy="2676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右矢印 5"/>
            <p:cNvSpPr/>
            <p:nvPr/>
          </p:nvSpPr>
          <p:spPr>
            <a:xfrm>
              <a:off x="8200506" y="3862244"/>
              <a:ext cx="573577" cy="30757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ja-JP" altLang="en-US"/>
            </a:p>
          </p:txBody>
        </p:sp>
      </p:grpSp>
      <p:sp>
        <p:nvSpPr>
          <p:cNvPr id="7" name="テキスト ボックス 6"/>
          <p:cNvSpPr txBox="1"/>
          <p:nvPr/>
        </p:nvSpPr>
        <p:spPr>
          <a:xfrm>
            <a:off x="7830589" y="4233549"/>
            <a:ext cx="2003368" cy="369332"/>
          </a:xfrm>
          <a:prstGeom prst="rect">
            <a:avLst/>
          </a:prstGeom>
          <a:noFill/>
        </p:spPr>
        <p:txBody>
          <a:bodyPr wrap="square" rtlCol="0">
            <a:spAutoFit/>
          </a:bodyPr>
          <a:lstStyle/>
          <a:p>
            <a:r>
              <a:rPr kumimoji="1" lang="en-US" altLang="ja-JP" dirty="0"/>
              <a:t>0.1°</a:t>
            </a:r>
            <a:r>
              <a:rPr kumimoji="1" lang="ja-JP" altLang="en-US" dirty="0" err="1"/>
              <a:t>ずつ</a:t>
            </a:r>
            <a:r>
              <a:rPr kumimoji="1" lang="ja-JP" altLang="en-US" dirty="0"/>
              <a:t>動かす</a:t>
            </a:r>
          </a:p>
        </p:txBody>
      </p:sp>
      <p:sp>
        <p:nvSpPr>
          <p:cNvPr id="11" name="テキスト ボックス 10"/>
          <p:cNvSpPr txBox="1"/>
          <p:nvPr/>
        </p:nvSpPr>
        <p:spPr>
          <a:xfrm>
            <a:off x="2874421" y="1936865"/>
            <a:ext cx="1388225" cy="369332"/>
          </a:xfrm>
          <a:prstGeom prst="rect">
            <a:avLst/>
          </a:prstGeom>
          <a:noFill/>
        </p:spPr>
        <p:txBody>
          <a:bodyPr wrap="square" rtlCol="0">
            <a:spAutoFit/>
          </a:bodyPr>
          <a:lstStyle/>
          <a:p>
            <a:r>
              <a:rPr lang="en-US" altLang="ja-JP" dirty="0"/>
              <a:t>f</a:t>
            </a:r>
            <a:r>
              <a:rPr kumimoji="1" lang="en-US" altLang="ja-JP" dirty="0"/>
              <a:t>ish tale</a:t>
            </a:r>
            <a:endParaRPr kumimoji="1" lang="ja-JP" altLang="en-US" dirty="0"/>
          </a:p>
        </p:txBody>
      </p:sp>
      <p:grpSp>
        <p:nvGrpSpPr>
          <p:cNvPr id="9" name="グループ化 8"/>
          <p:cNvGrpSpPr/>
          <p:nvPr/>
        </p:nvGrpSpPr>
        <p:grpSpPr>
          <a:xfrm>
            <a:off x="587575" y="684974"/>
            <a:ext cx="5497342" cy="4144860"/>
            <a:chOff x="587575" y="684974"/>
            <a:chExt cx="5497342" cy="4144860"/>
          </a:xfrm>
        </p:grpSpPr>
        <p:pic>
          <p:nvPicPr>
            <p:cNvPr id="2" name="図 1"/>
            <p:cNvPicPr>
              <a:picLocks noChangeAspect="1"/>
            </p:cNvPicPr>
            <p:nvPr/>
          </p:nvPicPr>
          <p:blipFill>
            <a:blip r:embed="rId3"/>
            <a:stretch>
              <a:fillRect/>
            </a:stretch>
          </p:blipFill>
          <p:spPr>
            <a:xfrm>
              <a:off x="587575" y="684974"/>
              <a:ext cx="5497342" cy="4144860"/>
            </a:xfrm>
            <a:prstGeom prst="rect">
              <a:avLst/>
            </a:prstGeom>
          </p:spPr>
        </p:pic>
        <p:sp>
          <p:nvSpPr>
            <p:cNvPr id="8" name="正方形/長方形 7"/>
            <p:cNvSpPr/>
            <p:nvPr/>
          </p:nvSpPr>
          <p:spPr>
            <a:xfrm>
              <a:off x="4663440" y="3308465"/>
              <a:ext cx="1246909" cy="7813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p:nvPr/>
          </p:nvCxnSpPr>
          <p:spPr>
            <a:xfrm flipH="1" flipV="1">
              <a:off x="2709949" y="1812175"/>
              <a:ext cx="839586" cy="1379912"/>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12" name="直線矢印コネクタ 11"/>
            <p:cNvCxnSpPr/>
            <p:nvPr/>
          </p:nvCxnSpPr>
          <p:spPr>
            <a:xfrm flipH="1">
              <a:off x="1462591" y="1587731"/>
              <a:ext cx="973039" cy="160435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2677318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56705" y="349135"/>
            <a:ext cx="3350030" cy="646331"/>
          </a:xfrm>
          <a:prstGeom prst="rect">
            <a:avLst/>
          </a:prstGeom>
          <a:noFill/>
        </p:spPr>
        <p:txBody>
          <a:bodyPr wrap="square" rtlCol="0">
            <a:spAutoFit/>
          </a:bodyPr>
          <a:lstStyle/>
          <a:p>
            <a:r>
              <a:rPr kumimoji="1" lang="ja-JP" altLang="en-US" sz="3600" dirty="0"/>
              <a:t>・速度分布</a:t>
            </a:r>
          </a:p>
        </p:txBody>
      </p:sp>
      <p:sp>
        <p:nvSpPr>
          <p:cNvPr id="9" name="正方形/長方形 8"/>
          <p:cNvSpPr/>
          <p:nvPr/>
        </p:nvSpPr>
        <p:spPr>
          <a:xfrm>
            <a:off x="291104" y="2081048"/>
            <a:ext cx="6096000" cy="3639458"/>
          </a:xfrm>
          <a:prstGeom prst="rect">
            <a:avLst/>
          </a:prstGeom>
        </p:spPr>
        <p:txBody>
          <a:bodyPr>
            <a:spAutoFit/>
          </a:bodyPr>
          <a:lstStyle/>
          <a:p>
            <a:endParaRPr lang="ja-JP" altLang="en-US" sz="1050" dirty="0">
              <a:solidFill>
                <a:srgbClr val="000000"/>
              </a:solidFill>
              <a:latin typeface="Arial" panose="020B0604020202020204" pitchFamily="34" charset="0"/>
            </a:endParaRPr>
          </a:p>
          <a:p>
            <a:r>
              <a:rPr lang="en-US" altLang="ja-JP" sz="2400" dirty="0">
                <a:solidFill>
                  <a:srgbClr val="000000"/>
                </a:solidFill>
                <a:latin typeface="Arial" panose="020B0604020202020204" pitchFamily="34" charset="0"/>
              </a:rPr>
              <a:t>•l=208~215</a:t>
            </a:r>
            <a:r>
              <a:rPr lang="ja-JP" altLang="en-US" sz="2400" dirty="0">
                <a:solidFill>
                  <a:srgbClr val="000000"/>
                </a:solidFill>
                <a:latin typeface="ＭＳ Ｐゴシック" panose="020B0600070205080204" pitchFamily="50" charset="-128"/>
                <a:ea typeface="ＭＳ Ｐゴシック" panose="020B0600070205080204" pitchFamily="50" charset="-128"/>
              </a:rPr>
              <a:t>の分子雲の広がりにおいて</a:t>
            </a:r>
            <a:r>
              <a:rPr lang="ja-JP" altLang="en-US" sz="2400" dirty="0">
                <a:solidFill>
                  <a:srgbClr val="000000"/>
                </a:solidFill>
                <a:latin typeface="Calibri" panose="020F0502020204030204" pitchFamily="34" charset="0"/>
                <a:ea typeface="ＭＳ Ｐゴシック" panose="020B0600070205080204" pitchFamily="50" charset="-128"/>
              </a:rPr>
              <a:t>約</a:t>
            </a:r>
            <a:r>
              <a:rPr lang="en-US" altLang="ja-JP" sz="2400" dirty="0">
                <a:solidFill>
                  <a:srgbClr val="000000"/>
                </a:solidFill>
                <a:latin typeface="Calibri" panose="020F0502020204030204" pitchFamily="34" charset="0"/>
                <a:ea typeface="ＭＳ Ｐゴシック" panose="020B0600070205080204" pitchFamily="50" charset="-128"/>
              </a:rPr>
              <a:t>0.15kms</a:t>
            </a:r>
            <a:r>
              <a:rPr lang="en-US" altLang="ja-JP" sz="2400" baseline="30000" dirty="0">
                <a:solidFill>
                  <a:srgbClr val="000000"/>
                </a:solidFill>
                <a:latin typeface="Calibri" panose="020F0502020204030204" pitchFamily="34" charset="0"/>
                <a:ea typeface="ＭＳ Ｐゴシック" panose="020B0600070205080204" pitchFamily="50" charset="-128"/>
              </a:rPr>
              <a:t>-1</a:t>
            </a:r>
            <a:r>
              <a:rPr lang="en-US" altLang="ja-JP" sz="2400" dirty="0">
                <a:solidFill>
                  <a:srgbClr val="000000"/>
                </a:solidFill>
                <a:latin typeface="Calibri" panose="020F0502020204030204" pitchFamily="34" charset="0"/>
                <a:ea typeface="ＭＳ Ｐゴシック" panose="020B0600070205080204" pitchFamily="50" charset="-128"/>
              </a:rPr>
              <a:t>pc</a:t>
            </a:r>
            <a:r>
              <a:rPr lang="en-US" altLang="ja-JP" sz="2400" baseline="30000" dirty="0">
                <a:solidFill>
                  <a:srgbClr val="000000"/>
                </a:solidFill>
                <a:latin typeface="Calibri" panose="020F0502020204030204" pitchFamily="34" charset="0"/>
                <a:ea typeface="ＭＳ Ｐゴシック" panose="020B0600070205080204" pitchFamily="50" charset="-128"/>
              </a:rPr>
              <a:t>-1</a:t>
            </a:r>
            <a:r>
              <a:rPr lang="ja-JP" altLang="en-US" sz="2400" dirty="0">
                <a:solidFill>
                  <a:srgbClr val="000000"/>
                </a:solidFill>
                <a:latin typeface="ＭＳ Ｐゴシック" panose="020B0600070205080204" pitchFamily="50" charset="-128"/>
                <a:ea typeface="ＭＳ Ｐゴシック" panose="020B0600070205080204" pitchFamily="50" charset="-128"/>
              </a:rPr>
              <a:t>の速度勾配を持っていることが分かる</a:t>
            </a:r>
          </a:p>
          <a:p>
            <a:r>
              <a:rPr lang="en-US" altLang="ja-JP" sz="2400" dirty="0">
                <a:solidFill>
                  <a:srgbClr val="000000"/>
                </a:solidFill>
                <a:latin typeface="Arial" panose="020B0604020202020204" pitchFamily="34" charset="0"/>
                <a:ea typeface="ＭＳ Ｐゴシック" panose="020B0600070205080204" pitchFamily="50" charset="-128"/>
              </a:rPr>
              <a:t>•l=208.5</a:t>
            </a:r>
            <a:r>
              <a:rPr lang="ja-JP" altLang="en-US" sz="2400" dirty="0">
                <a:solidFill>
                  <a:srgbClr val="000000"/>
                </a:solidFill>
                <a:latin typeface="ＭＳ Ｐゴシック" panose="020B0600070205080204" pitchFamily="50" charset="-128"/>
                <a:ea typeface="ＭＳ Ｐゴシック" panose="020B0600070205080204" pitchFamily="50" charset="-128"/>
              </a:rPr>
              <a:t>～</a:t>
            </a:r>
            <a:r>
              <a:rPr lang="en-US" altLang="ja-JP" sz="2400" dirty="0">
                <a:solidFill>
                  <a:srgbClr val="000000"/>
                </a:solidFill>
                <a:latin typeface="Calibri" panose="020F0502020204030204" pitchFamily="34" charset="0"/>
                <a:ea typeface="ＭＳ Ｐゴシック" panose="020B0600070205080204" pitchFamily="50" charset="-128"/>
              </a:rPr>
              <a:t>219</a:t>
            </a:r>
            <a:r>
              <a:rPr lang="ja-JP" altLang="en-US" sz="2400" dirty="0" err="1">
                <a:solidFill>
                  <a:srgbClr val="000000"/>
                </a:solidFill>
                <a:latin typeface="ＭＳ Ｐゴシック" panose="020B0600070205080204" pitchFamily="50" charset="-128"/>
                <a:ea typeface="ＭＳ Ｐゴシック" panose="020B0600070205080204" pitchFamily="50" charset="-128"/>
              </a:rPr>
              <a:t>、</a:t>
            </a:r>
            <a:r>
              <a:rPr lang="en-US" altLang="ja-JP" sz="2400" dirty="0">
                <a:solidFill>
                  <a:srgbClr val="000000"/>
                </a:solidFill>
                <a:latin typeface="Calibri" panose="020F0502020204030204" pitchFamily="34" charset="0"/>
                <a:ea typeface="ＭＳ Ｐゴシック" panose="020B0600070205080204" pitchFamily="50" charset="-128"/>
              </a:rPr>
              <a:t>2</a:t>
            </a:r>
            <a:r>
              <a:rPr lang="ja-JP" altLang="en-US" sz="2400" dirty="0" err="1">
                <a:solidFill>
                  <a:srgbClr val="000000"/>
                </a:solidFill>
                <a:latin typeface="ＭＳ Ｐゴシック" panose="020B0600070205080204" pitchFamily="50" charset="-128"/>
                <a:ea typeface="ＭＳ Ｐゴシック" panose="020B0600070205080204" pitchFamily="50" charset="-128"/>
              </a:rPr>
              <a:t>つの</a:t>
            </a:r>
            <a:r>
              <a:rPr lang="ja-JP" altLang="en-US" sz="2400" dirty="0">
                <a:solidFill>
                  <a:srgbClr val="000000"/>
                </a:solidFill>
                <a:latin typeface="ＭＳ Ｐゴシック" panose="020B0600070205080204" pitchFamily="50" charset="-128"/>
                <a:ea typeface="ＭＳ Ｐゴシック" panose="020B0600070205080204" pitchFamily="50" charset="-128"/>
              </a:rPr>
              <a:t>ピークと急な速度勾配が見られる</a:t>
            </a:r>
          </a:p>
          <a:p>
            <a:r>
              <a:rPr lang="en-US" altLang="ja-JP" sz="2400" dirty="0">
                <a:solidFill>
                  <a:srgbClr val="000000"/>
                </a:solidFill>
                <a:latin typeface="Arial" panose="020B0604020202020204" pitchFamily="34" charset="0"/>
                <a:ea typeface="ＭＳ Ｐゴシック" panose="020B0600070205080204" pitchFamily="50" charset="-128"/>
              </a:rPr>
              <a:t>•l=209.5</a:t>
            </a:r>
            <a:r>
              <a:rPr lang="ja-JP" altLang="en-US" sz="2400" dirty="0">
                <a:solidFill>
                  <a:srgbClr val="000000"/>
                </a:solidFill>
                <a:latin typeface="ＭＳ Ｐゴシック" panose="020B0600070205080204" pitchFamily="50" charset="-128"/>
                <a:ea typeface="ＭＳ Ｐゴシック" panose="020B0600070205080204" pitchFamily="50" charset="-128"/>
              </a:rPr>
              <a:t>～</a:t>
            </a:r>
            <a:r>
              <a:rPr lang="en-US" altLang="ja-JP" sz="2400" dirty="0">
                <a:solidFill>
                  <a:srgbClr val="000000"/>
                </a:solidFill>
                <a:latin typeface="Calibri" panose="020F0502020204030204" pitchFamily="34" charset="0"/>
                <a:ea typeface="ＭＳ Ｐゴシック" panose="020B0600070205080204" pitchFamily="50" charset="-128"/>
              </a:rPr>
              <a:t>210</a:t>
            </a:r>
            <a:r>
              <a:rPr lang="ja-JP" altLang="en-US" sz="2400" dirty="0" err="1">
                <a:solidFill>
                  <a:srgbClr val="000000"/>
                </a:solidFill>
                <a:latin typeface="ＭＳ Ｐゴシック" panose="020B0600070205080204" pitchFamily="50" charset="-128"/>
                <a:ea typeface="ＭＳ Ｐゴシック" panose="020B0600070205080204" pitchFamily="50" charset="-128"/>
              </a:rPr>
              <a:t>、</a:t>
            </a:r>
            <a:r>
              <a:rPr lang="en-US" altLang="ja-JP" sz="2400" dirty="0">
                <a:solidFill>
                  <a:srgbClr val="000000"/>
                </a:solidFill>
                <a:latin typeface="Calibri" panose="020F0502020204030204" pitchFamily="34" charset="0"/>
                <a:ea typeface="ＭＳ Ｐゴシック" panose="020B0600070205080204" pitchFamily="50" charset="-128"/>
              </a:rPr>
              <a:t>212.5</a:t>
            </a:r>
            <a:r>
              <a:rPr lang="ja-JP" altLang="en-US" sz="2400" dirty="0">
                <a:solidFill>
                  <a:srgbClr val="000000"/>
                </a:solidFill>
                <a:latin typeface="ＭＳ Ｐゴシック" panose="020B0600070205080204" pitchFamily="50" charset="-128"/>
                <a:ea typeface="ＭＳ Ｐゴシック" panose="020B0600070205080204" pitchFamily="50" charset="-128"/>
              </a:rPr>
              <a:t>～</a:t>
            </a:r>
            <a:r>
              <a:rPr lang="en-US" altLang="ja-JP" sz="2400" dirty="0">
                <a:solidFill>
                  <a:srgbClr val="000000"/>
                </a:solidFill>
                <a:latin typeface="Calibri" panose="020F0502020204030204" pitchFamily="34" charset="0"/>
                <a:ea typeface="ＭＳ Ｐゴシック" panose="020B0600070205080204" pitchFamily="50" charset="-128"/>
              </a:rPr>
              <a:t>213</a:t>
            </a:r>
            <a:r>
              <a:rPr lang="ja-JP" altLang="en-US" sz="2400" dirty="0" err="1">
                <a:solidFill>
                  <a:srgbClr val="000000"/>
                </a:solidFill>
                <a:latin typeface="ＭＳ Ｐゴシック" panose="020B0600070205080204" pitchFamily="50" charset="-128"/>
                <a:ea typeface="ＭＳ Ｐゴシック" panose="020B0600070205080204" pitchFamily="50" charset="-128"/>
              </a:rPr>
              <a:t>には</a:t>
            </a:r>
            <a:r>
              <a:rPr lang="en-US" altLang="ja-JP" sz="2400" dirty="0">
                <a:solidFill>
                  <a:srgbClr val="000000"/>
                </a:solidFill>
                <a:latin typeface="Calibri" panose="020F0502020204030204" pitchFamily="34" charset="0"/>
                <a:ea typeface="ＭＳ Ｐゴシック" panose="020B0600070205080204" pitchFamily="50" charset="-128"/>
              </a:rPr>
              <a:t>2</a:t>
            </a:r>
            <a:r>
              <a:rPr lang="ja-JP" altLang="en-US" sz="2400" dirty="0" err="1">
                <a:solidFill>
                  <a:srgbClr val="000000"/>
                </a:solidFill>
                <a:latin typeface="ＭＳ Ｐゴシック" panose="020B0600070205080204" pitchFamily="50" charset="-128"/>
                <a:ea typeface="ＭＳ Ｐゴシック" panose="020B0600070205080204" pitchFamily="50" charset="-128"/>
              </a:rPr>
              <a:t>つの</a:t>
            </a:r>
            <a:r>
              <a:rPr lang="ja-JP" altLang="en-US" sz="2400" dirty="0">
                <a:solidFill>
                  <a:srgbClr val="000000"/>
                </a:solidFill>
                <a:latin typeface="ＭＳ Ｐゴシック" panose="020B0600070205080204" pitchFamily="50" charset="-128"/>
                <a:ea typeface="ＭＳ Ｐゴシック" panose="020B0600070205080204" pitchFamily="50" charset="-128"/>
              </a:rPr>
              <a:t>異なる速度成分が含まれている</a:t>
            </a:r>
          </a:p>
          <a:p>
            <a:r>
              <a:rPr lang="en-US" altLang="ja-JP" sz="2400" dirty="0">
                <a:solidFill>
                  <a:srgbClr val="000000"/>
                </a:solidFill>
                <a:latin typeface="Arial" panose="020B0604020202020204" pitchFamily="34" charset="0"/>
                <a:ea typeface="ＭＳ Ｐゴシック" panose="020B0600070205080204" pitchFamily="50" charset="-128"/>
              </a:rPr>
              <a:t>•l~211.5</a:t>
            </a:r>
            <a:r>
              <a:rPr lang="ja-JP" altLang="en-US" sz="2400" dirty="0">
                <a:solidFill>
                  <a:srgbClr val="000000"/>
                </a:solidFill>
                <a:latin typeface="ＭＳ Ｐゴシック" panose="020B0600070205080204" pitchFamily="50" charset="-128"/>
                <a:ea typeface="ＭＳ Ｐゴシック" panose="020B0600070205080204" pitchFamily="50" charset="-128"/>
              </a:rPr>
              <a:t>では、</a:t>
            </a:r>
            <a:r>
              <a:rPr lang="en-US" altLang="ja-JP" sz="2400" dirty="0" err="1">
                <a:solidFill>
                  <a:srgbClr val="000000"/>
                </a:solidFill>
                <a:latin typeface="Calibri" panose="020F0502020204030204" pitchFamily="34" charset="0"/>
                <a:ea typeface="ＭＳ Ｐゴシック" panose="020B0600070205080204" pitchFamily="50" charset="-128"/>
              </a:rPr>
              <a:t>Vlsr</a:t>
            </a:r>
            <a:r>
              <a:rPr lang="en-US" altLang="ja-JP" sz="2400" dirty="0">
                <a:solidFill>
                  <a:srgbClr val="000000"/>
                </a:solidFill>
                <a:latin typeface="Calibri" panose="020F0502020204030204" pitchFamily="34" charset="0"/>
                <a:ea typeface="ＭＳ Ｐゴシック" panose="020B0600070205080204" pitchFamily="50" charset="-128"/>
              </a:rPr>
              <a:t>=7~5km/s</a:t>
            </a:r>
            <a:r>
              <a:rPr lang="ja-JP" altLang="en-US" sz="2400" dirty="0">
                <a:solidFill>
                  <a:srgbClr val="000000"/>
                </a:solidFill>
                <a:latin typeface="ＭＳ Ｐゴシック" panose="020B0600070205080204" pitchFamily="50" charset="-128"/>
                <a:ea typeface="ＭＳ Ｐゴシック" panose="020B0600070205080204" pitchFamily="50" charset="-128"/>
              </a:rPr>
              <a:t>から急に強度の強い速度場が移る</a:t>
            </a:r>
          </a:p>
        </p:txBody>
      </p:sp>
      <p:grpSp>
        <p:nvGrpSpPr>
          <p:cNvPr id="2" name="グループ化 1"/>
          <p:cNvGrpSpPr/>
          <p:nvPr/>
        </p:nvGrpSpPr>
        <p:grpSpPr>
          <a:xfrm>
            <a:off x="6387104" y="1453620"/>
            <a:ext cx="5620999" cy="3718882"/>
            <a:chOff x="6387104" y="1453620"/>
            <a:chExt cx="5620999" cy="3718882"/>
          </a:xfrm>
        </p:grpSpPr>
        <p:pic>
          <p:nvPicPr>
            <p:cNvPr id="4" name="図 3"/>
            <p:cNvPicPr>
              <a:picLocks noChangeAspect="1"/>
            </p:cNvPicPr>
            <p:nvPr/>
          </p:nvPicPr>
          <p:blipFill>
            <a:blip r:embed="rId2"/>
            <a:stretch>
              <a:fillRect/>
            </a:stretch>
          </p:blipFill>
          <p:spPr>
            <a:xfrm>
              <a:off x="6387104" y="1453620"/>
              <a:ext cx="5620999" cy="3718882"/>
            </a:xfrm>
            <a:prstGeom prst="rect">
              <a:avLst/>
            </a:prstGeom>
          </p:spPr>
        </p:pic>
        <p:sp>
          <p:nvSpPr>
            <p:cNvPr id="5" name="楕円 4"/>
            <p:cNvSpPr/>
            <p:nvPr/>
          </p:nvSpPr>
          <p:spPr>
            <a:xfrm>
              <a:off x="10867697" y="2081048"/>
              <a:ext cx="630621" cy="109307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8251672" y="3058510"/>
              <a:ext cx="630621" cy="1093076"/>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10160876" y="2511972"/>
              <a:ext cx="630621" cy="1093076"/>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p:cNvSpPr/>
            <p:nvPr/>
          </p:nvSpPr>
          <p:spPr>
            <a:xfrm>
              <a:off x="9175285" y="2885089"/>
              <a:ext cx="630621" cy="1093076"/>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Tree>
    <p:extLst>
      <p:ext uri="{BB962C8B-B14F-4D97-AF65-F5344CB8AC3E}">
        <p14:creationId xmlns:p14="http://schemas.microsoft.com/office/powerpoint/2010/main" val="3470659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51945" y="472966"/>
            <a:ext cx="3993931" cy="646331"/>
          </a:xfrm>
          <a:prstGeom prst="rect">
            <a:avLst/>
          </a:prstGeom>
          <a:noFill/>
        </p:spPr>
        <p:txBody>
          <a:bodyPr wrap="square" rtlCol="0">
            <a:spAutoFit/>
          </a:bodyPr>
          <a:lstStyle/>
          <a:p>
            <a:r>
              <a:rPr kumimoji="1" lang="ja-JP" altLang="en-US" sz="3600" dirty="0"/>
              <a:t>チャンネルマップ</a:t>
            </a:r>
          </a:p>
        </p:txBody>
      </p:sp>
      <p:grpSp>
        <p:nvGrpSpPr>
          <p:cNvPr id="9" name="グループ化 8"/>
          <p:cNvGrpSpPr/>
          <p:nvPr/>
        </p:nvGrpSpPr>
        <p:grpSpPr>
          <a:xfrm>
            <a:off x="6074980" y="1119297"/>
            <a:ext cx="4971393" cy="4829558"/>
            <a:chOff x="451945" y="1119297"/>
            <a:chExt cx="4971393" cy="4829558"/>
          </a:xfrm>
        </p:grpSpPr>
        <p:pic>
          <p:nvPicPr>
            <p:cNvPr id="4" name="図 3"/>
            <p:cNvPicPr>
              <a:picLocks noChangeAspect="1"/>
            </p:cNvPicPr>
            <p:nvPr/>
          </p:nvPicPr>
          <p:blipFill rotWithShape="1">
            <a:blip r:embed="rId2"/>
            <a:srcRect t="76619" r="47606" b="1"/>
            <a:stretch/>
          </p:blipFill>
          <p:spPr>
            <a:xfrm>
              <a:off x="2757061" y="1177159"/>
              <a:ext cx="2666277" cy="1468905"/>
            </a:xfrm>
            <a:prstGeom prst="rect">
              <a:avLst/>
            </a:prstGeom>
          </p:spPr>
        </p:pic>
        <p:pic>
          <p:nvPicPr>
            <p:cNvPr id="5" name="図 4"/>
            <p:cNvPicPr>
              <a:picLocks noChangeAspect="1"/>
            </p:cNvPicPr>
            <p:nvPr/>
          </p:nvPicPr>
          <p:blipFill rotWithShape="1">
            <a:blip r:embed="rId2"/>
            <a:srcRect r="47747" b="23385"/>
            <a:stretch/>
          </p:blipFill>
          <p:spPr>
            <a:xfrm>
              <a:off x="451945" y="1119297"/>
              <a:ext cx="2659117" cy="4829558"/>
            </a:xfrm>
            <a:prstGeom prst="rect">
              <a:avLst/>
            </a:prstGeom>
          </p:spPr>
        </p:pic>
        <p:pic>
          <p:nvPicPr>
            <p:cNvPr id="2" name="図 1"/>
            <p:cNvPicPr>
              <a:picLocks noChangeAspect="1"/>
            </p:cNvPicPr>
            <p:nvPr/>
          </p:nvPicPr>
          <p:blipFill rotWithShape="1">
            <a:blip r:embed="rId2"/>
            <a:srcRect l="52290" t="833" r="1876" b="42478"/>
            <a:stretch/>
          </p:blipFill>
          <p:spPr>
            <a:xfrm>
              <a:off x="3111061" y="2375338"/>
              <a:ext cx="2312277" cy="3573517"/>
            </a:xfrm>
            <a:prstGeom prst="rect">
              <a:avLst/>
            </a:prstGeom>
          </p:spPr>
        </p:pic>
      </p:grpSp>
      <p:sp>
        <p:nvSpPr>
          <p:cNvPr id="10" name="テキスト ボックス 9"/>
          <p:cNvSpPr txBox="1"/>
          <p:nvPr/>
        </p:nvSpPr>
        <p:spPr>
          <a:xfrm>
            <a:off x="515007" y="1542279"/>
            <a:ext cx="4603531" cy="2031325"/>
          </a:xfrm>
          <a:prstGeom prst="rect">
            <a:avLst/>
          </a:prstGeom>
          <a:noFill/>
        </p:spPr>
        <p:txBody>
          <a:bodyPr wrap="square" rtlCol="0">
            <a:spAutoFit/>
          </a:bodyPr>
          <a:lstStyle/>
          <a:p>
            <a:r>
              <a:rPr lang="ja-JP" altLang="en-US" dirty="0"/>
              <a:t>積分強度図を</a:t>
            </a:r>
            <a:r>
              <a:rPr lang="en-US" altLang="ja-JP" dirty="0"/>
              <a:t>0.5[km/s]</a:t>
            </a:r>
            <a:r>
              <a:rPr lang="ja-JP" altLang="en-US" dirty="0"/>
              <a:t>ごとにマッピング</a:t>
            </a:r>
            <a:endParaRPr lang="en-US" altLang="ja-JP" dirty="0"/>
          </a:p>
          <a:p>
            <a:endParaRPr kumimoji="1" lang="en-US" altLang="ja-JP" dirty="0"/>
          </a:p>
          <a:p>
            <a:r>
              <a:rPr kumimoji="1" lang="ja-JP" altLang="en-US" dirty="0"/>
              <a:t>速度別にグループ化</a:t>
            </a:r>
            <a:endParaRPr kumimoji="1" lang="en-US" altLang="ja-JP" dirty="0"/>
          </a:p>
          <a:p>
            <a:endParaRPr kumimoji="1" lang="en-US" altLang="ja-JP" dirty="0"/>
          </a:p>
          <a:p>
            <a:r>
              <a:rPr kumimoji="1" lang="ja-JP" altLang="en-US" dirty="0"/>
              <a:t>第一グループ：</a:t>
            </a:r>
            <a:r>
              <a:rPr kumimoji="1" lang="en-US" altLang="ja-JP" dirty="0"/>
              <a:t>0.5</a:t>
            </a:r>
            <a:r>
              <a:rPr kumimoji="1" lang="ja-JP" altLang="en-US" dirty="0"/>
              <a:t>～</a:t>
            </a:r>
            <a:r>
              <a:rPr kumimoji="1" lang="en-US" altLang="ja-JP" dirty="0"/>
              <a:t>4.5[km/s]</a:t>
            </a:r>
          </a:p>
          <a:p>
            <a:r>
              <a:rPr lang="ja-JP" altLang="en-US" dirty="0"/>
              <a:t>第二グループ：</a:t>
            </a:r>
            <a:r>
              <a:rPr lang="en-US" altLang="ja-JP" dirty="0"/>
              <a:t>4.5</a:t>
            </a:r>
            <a:r>
              <a:rPr lang="ja-JP" altLang="en-US" dirty="0"/>
              <a:t>～</a:t>
            </a:r>
            <a:r>
              <a:rPr lang="en-US" altLang="ja-JP" dirty="0"/>
              <a:t>7.0[km/s]</a:t>
            </a:r>
          </a:p>
          <a:p>
            <a:r>
              <a:rPr lang="ja-JP" altLang="en-US" dirty="0"/>
              <a:t>第三グループ：</a:t>
            </a:r>
            <a:r>
              <a:rPr lang="en-US" altLang="ja-JP" dirty="0"/>
              <a:t>7.0</a:t>
            </a:r>
            <a:r>
              <a:rPr lang="ja-JP" altLang="en-US" dirty="0"/>
              <a:t>～</a:t>
            </a:r>
            <a:r>
              <a:rPr lang="en-US" altLang="ja-JP" dirty="0"/>
              <a:t>14.0[km/s]</a:t>
            </a:r>
          </a:p>
        </p:txBody>
      </p:sp>
      <p:sp>
        <p:nvSpPr>
          <p:cNvPr id="11" name="テキスト ボックス 10"/>
          <p:cNvSpPr txBox="1"/>
          <p:nvPr/>
        </p:nvSpPr>
        <p:spPr>
          <a:xfrm>
            <a:off x="7746124" y="594230"/>
            <a:ext cx="3153103" cy="369332"/>
          </a:xfrm>
          <a:prstGeom prst="rect">
            <a:avLst/>
          </a:prstGeom>
          <a:noFill/>
        </p:spPr>
        <p:txBody>
          <a:bodyPr wrap="square" rtlCol="0">
            <a:spAutoFit/>
          </a:bodyPr>
          <a:lstStyle/>
          <a:p>
            <a:r>
              <a:rPr kumimoji="1" lang="ja-JP" altLang="en-US" dirty="0"/>
              <a:t>第一グループ</a:t>
            </a:r>
          </a:p>
        </p:txBody>
      </p:sp>
      <p:sp>
        <p:nvSpPr>
          <p:cNvPr id="14" name="テキスト ボックス 13"/>
          <p:cNvSpPr txBox="1"/>
          <p:nvPr/>
        </p:nvSpPr>
        <p:spPr>
          <a:xfrm>
            <a:off x="483476" y="3741324"/>
            <a:ext cx="5276193" cy="2923877"/>
          </a:xfrm>
          <a:prstGeom prst="rect">
            <a:avLst/>
          </a:prstGeom>
          <a:noFill/>
        </p:spPr>
        <p:txBody>
          <a:bodyPr wrap="square" rtlCol="0">
            <a:spAutoFit/>
          </a:bodyPr>
          <a:lstStyle/>
          <a:p>
            <a:r>
              <a:rPr lang="ja-JP" altLang="en-US" sz="2400" dirty="0"/>
              <a:t>第一グループ</a:t>
            </a:r>
            <a:endParaRPr lang="en-US" altLang="ja-JP" sz="2400" dirty="0"/>
          </a:p>
          <a:p>
            <a:r>
              <a:rPr lang="ja-JP" altLang="en-US" sz="2000" dirty="0"/>
              <a:t>　・</a:t>
            </a:r>
            <a:r>
              <a:rPr lang="en-US" altLang="ja-JP" sz="2000" dirty="0"/>
              <a:t>f</a:t>
            </a:r>
            <a:r>
              <a:rPr kumimoji="1" lang="en-US" altLang="ja-JP" sz="2000" dirty="0"/>
              <a:t>ish tale</a:t>
            </a:r>
          </a:p>
          <a:p>
            <a:r>
              <a:rPr lang="ja-JP" altLang="en-US" sz="2000" dirty="0"/>
              <a:t>　・２つの異なる速度成分を持った主要な</a:t>
            </a:r>
            <a:endParaRPr lang="en-US" altLang="ja-JP" sz="2000" dirty="0"/>
          </a:p>
          <a:p>
            <a:r>
              <a:rPr lang="ja-JP" altLang="en-US" sz="2000" dirty="0"/>
              <a:t>　　フィラメント</a:t>
            </a:r>
            <a:endParaRPr lang="en-US" altLang="ja-JP" sz="2000" dirty="0"/>
          </a:p>
          <a:p>
            <a:r>
              <a:rPr lang="ja-JP" altLang="en-US" sz="2000" dirty="0"/>
              <a:t>　　⇒異なる物理量が影響か</a:t>
            </a:r>
            <a:endParaRPr lang="en-US" altLang="ja-JP" sz="2000" dirty="0"/>
          </a:p>
          <a:p>
            <a:r>
              <a:rPr kumimoji="1" lang="ja-JP" altLang="en-US" sz="2000" dirty="0"/>
              <a:t>　・</a:t>
            </a:r>
            <a:r>
              <a:rPr kumimoji="1" lang="en-US" altLang="ja-JP" sz="2000" dirty="0"/>
              <a:t>3.0</a:t>
            </a:r>
            <a:r>
              <a:rPr kumimoji="1" lang="ja-JP" altLang="en-US" sz="2000" dirty="0"/>
              <a:t>～</a:t>
            </a:r>
            <a:r>
              <a:rPr kumimoji="1" lang="en-US" altLang="ja-JP" sz="2000" dirty="0"/>
              <a:t>3.5</a:t>
            </a:r>
            <a:r>
              <a:rPr kumimoji="1" lang="ja-JP" altLang="en-US" sz="2000" dirty="0"/>
              <a:t>のマップに強いピーク</a:t>
            </a:r>
            <a:endParaRPr kumimoji="1" lang="en-US" altLang="ja-JP" sz="2000" dirty="0"/>
          </a:p>
          <a:p>
            <a:r>
              <a:rPr lang="ja-JP" altLang="en-US" sz="2000" dirty="0"/>
              <a:t>　　⇒</a:t>
            </a:r>
            <a:r>
              <a:rPr lang="en-US" altLang="ja-JP" sz="2000" dirty="0"/>
              <a:t>L1641</a:t>
            </a:r>
            <a:r>
              <a:rPr lang="ja-JP" altLang="en-US" sz="2000" dirty="0"/>
              <a:t>の</a:t>
            </a:r>
            <a:r>
              <a:rPr lang="en-US" altLang="ja-JP" sz="2000" dirty="0"/>
              <a:t>outflow</a:t>
            </a:r>
            <a:r>
              <a:rPr lang="ja-JP" altLang="en-US" sz="2000" dirty="0"/>
              <a:t>の影響か</a:t>
            </a:r>
            <a:endParaRPr lang="en-US" altLang="ja-JP" sz="2000" dirty="0"/>
          </a:p>
          <a:p>
            <a:r>
              <a:rPr kumimoji="1" lang="ja-JP" altLang="en-US" sz="2000" dirty="0"/>
              <a:t>　・</a:t>
            </a:r>
            <a:r>
              <a:rPr kumimoji="1" lang="en-US" altLang="ja-JP" sz="2000" dirty="0"/>
              <a:t>3.5~4.0</a:t>
            </a:r>
            <a:r>
              <a:rPr kumimoji="1" lang="ja-JP" altLang="en-US" sz="2000" dirty="0"/>
              <a:t>のマップに二つのフィラメント</a:t>
            </a:r>
            <a:endParaRPr kumimoji="1" lang="en-US" altLang="ja-JP" sz="2000" dirty="0"/>
          </a:p>
          <a:p>
            <a:r>
              <a:rPr lang="ja-JP" altLang="en-US" sz="2000" dirty="0"/>
              <a:t>　　</a:t>
            </a:r>
            <a:r>
              <a:rPr kumimoji="1" lang="ja-JP" altLang="en-US" sz="2000" dirty="0"/>
              <a:t>が混ざっているようすがみられる</a:t>
            </a:r>
          </a:p>
        </p:txBody>
      </p:sp>
      <p:sp>
        <p:nvSpPr>
          <p:cNvPr id="15" name="楕円 14"/>
          <p:cNvSpPr/>
          <p:nvPr/>
        </p:nvSpPr>
        <p:spPr>
          <a:xfrm>
            <a:off x="9397923" y="2839488"/>
            <a:ext cx="430924" cy="4414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6878898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597</TotalTime>
  <Words>1060</Words>
  <Application>Microsoft Macintosh PowerPoint</Application>
  <PresentationFormat>ワイド画面</PresentationFormat>
  <Paragraphs>160</Paragraphs>
  <Slides>20</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20</vt:i4>
      </vt:variant>
    </vt:vector>
  </HeadingPairs>
  <TitlesOfParts>
    <vt:vector size="27" baseType="lpstr">
      <vt:lpstr>ＭＳ Ｐゴシック</vt:lpstr>
      <vt:lpstr>游ゴシック</vt:lpstr>
      <vt:lpstr>游ゴシック Light</vt:lpstr>
      <vt:lpstr>Arial</vt:lpstr>
      <vt:lpstr>Calibri</vt:lpstr>
      <vt:lpstr>Cambria Math</vt:lpstr>
      <vt:lpstr>Office テーマ</vt:lpstr>
      <vt:lpstr>A SPATIALLY COMPLETE 13CO J=1-0 SURVEY OF THE ORION A CLOUD</vt:lpstr>
      <vt:lpstr>1.ABSTRACT</vt:lpstr>
      <vt:lpstr>2.INTRODUCTION</vt:lpstr>
      <vt:lpstr>先行研究</vt:lpstr>
      <vt:lpstr>2.OBSERVATIONS</vt:lpstr>
      <vt:lpstr>3.RESULT ・空間分布</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SPATIALLY COMPLETE 13CO J=1-0 SURVEY OF THE ORION A CLOUD</dc:title>
  <dc:creator>y.yamasaki</dc:creator>
  <cp:lastModifiedBy>taku sugiuchi</cp:lastModifiedBy>
  <cp:revision>77</cp:revision>
  <dcterms:created xsi:type="dcterms:W3CDTF">2018-06-25T08:56:28Z</dcterms:created>
  <dcterms:modified xsi:type="dcterms:W3CDTF">2018-06-27T01:52:52Z</dcterms:modified>
</cp:coreProperties>
</file>