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8" r:id="rId3"/>
    <p:sldId id="261" r:id="rId4"/>
    <p:sldId id="262" r:id="rId5"/>
    <p:sldId id="263" r:id="rId6"/>
    <p:sldId id="265" r:id="rId7"/>
    <p:sldId id="266" r:id="rId8"/>
    <p:sldId id="267" r:id="rId9"/>
    <p:sldId id="268" r:id="rId10"/>
    <p:sldId id="269" r:id="rId11"/>
    <p:sldId id="270" r:id="rId12"/>
    <p:sldId id="271" r:id="rId13"/>
    <p:sldId id="273" r:id="rId14"/>
    <p:sldId id="274" r:id="rId15"/>
    <p:sldId id="272" r:id="rId16"/>
    <p:sldId id="275" r:id="rId17"/>
    <p:sldId id="276"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8"/>
    <p:restoredTop sz="74228"/>
  </p:normalViewPr>
  <p:slideViewPr>
    <p:cSldViewPr snapToGrid="0" snapToObjects="1">
      <p:cViewPr>
        <p:scale>
          <a:sx n="85" d="100"/>
          <a:sy n="85" d="100"/>
        </p:scale>
        <p:origin x="1520" y="40"/>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59F61-35FD-4041-9754-70E093369155}" type="datetimeFigureOut">
              <a:rPr kumimoji="1" lang="ja-JP" altLang="en-US" smtClean="0"/>
              <a:t>2018/10/18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E1236-3B24-CE42-BFF6-D35D1B998DE8}" type="slidenum">
              <a:rPr kumimoji="1" lang="ja-JP" altLang="en-US" smtClean="0"/>
              <a:t>‹#›</a:t>
            </a:fld>
            <a:endParaRPr kumimoji="1" lang="ja-JP" altLang="en-US"/>
          </a:p>
        </p:txBody>
      </p:sp>
    </p:spTree>
    <p:extLst>
      <p:ext uri="{BB962C8B-B14F-4D97-AF65-F5344CB8AC3E}">
        <p14:creationId xmlns:p14="http://schemas.microsoft.com/office/powerpoint/2010/main" val="11329897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ja.wikipedia.org/wiki/%E3%83%91%E3%83%A9%E3%83%9C%E3%83%A9%E3%82%A2%E3%83%B3%E3%83%86%E3%83%8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r>
                  <a:rPr kumimoji="1" lang="ja-JP" altLang="en-US" dirty="0" smtClean="0"/>
                  <a:t>観測天体</a:t>
                </a:r>
                <a:r>
                  <a:rPr kumimoji="1" lang="en-US" altLang="ja-JP" dirty="0" smtClean="0"/>
                  <a:t>11</a:t>
                </a:r>
                <a:r>
                  <a:rPr kumimoji="1" lang="ja-JP" altLang="en-US" dirty="0" smtClean="0"/>
                  <a:t>天体は全てシングルスター、</a:t>
                </a:r>
                <a:r>
                  <a:rPr kumimoji="1" lang="en-US" altLang="ja-JP" dirty="0" smtClean="0"/>
                  <a:t>Taurus</a:t>
                </a:r>
                <a:r>
                  <a:rPr kumimoji="1" lang="ja-JP" altLang="en-US" dirty="0" smtClean="0"/>
                  <a:t>領域の</a:t>
                </a:r>
                <a:r>
                  <a:rPr kumimoji="1" lang="en-US" altLang="ja-JP" dirty="0" smtClean="0"/>
                  <a:t>5</a:t>
                </a:r>
                <a:r>
                  <a:rPr kumimoji="1" lang="ja-JP" altLang="en-US" dirty="0" smtClean="0"/>
                  <a:t>天体は前主系列星、</a:t>
                </a:r>
                <a:r>
                  <a:rPr kumimoji="1" lang="en-US" altLang="ja-JP" sz="1000" kern="1200" dirty="0" smtClean="0">
                    <a:solidFill>
                      <a:schemeClr val="tx1"/>
                    </a:solidFill>
                    <a:latin typeface="+mj-ea"/>
                    <a:ea typeface="+mn-ea"/>
                    <a:cs typeface="Cambria Math" charset="0"/>
                  </a:rPr>
                  <a:t>Taurus</a:t>
                </a:r>
                <a:r>
                  <a:rPr kumimoji="1" lang="ja-JP" altLang="en-US" sz="1000" kern="1200" dirty="0" smtClean="0">
                    <a:solidFill>
                      <a:schemeClr val="tx1"/>
                    </a:solidFill>
                    <a:latin typeface="+mj-ea"/>
                    <a:ea typeface="+mn-ea"/>
                    <a:cs typeface="Cambria Math" charset="0"/>
                  </a:rPr>
                  <a:t>領域は</a:t>
                </a:r>
                <a:r>
                  <a:rPr kumimoji="1" lang="en-US" altLang="ja-JP" sz="1000" kern="1200" dirty="0" smtClean="0">
                    <a:solidFill>
                      <a:schemeClr val="tx1"/>
                    </a:solidFill>
                    <a:latin typeface="+mj-ea"/>
                    <a:ea typeface="+mn-ea"/>
                    <a:cs typeface="Cambria Math" charset="0"/>
                  </a:rPr>
                  <a:t>1-3Myr</a:t>
                </a:r>
                <a:r>
                  <a:rPr kumimoji="1" lang="ja-JP" altLang="en-US" sz="1000" kern="1200" dirty="0" smtClean="0">
                    <a:solidFill>
                      <a:schemeClr val="tx1"/>
                    </a:solidFill>
                    <a:latin typeface="+mj-ea"/>
                    <a:ea typeface="+mn-ea"/>
                    <a:cs typeface="Cambria Math" charset="0"/>
                  </a:rPr>
                  <a:t>、</a:t>
                </a:r>
                <a:r>
                  <a:rPr kumimoji="1" lang="en-US" altLang="ja-JP" sz="1000" kern="1200" dirty="0" smtClean="0">
                    <a:solidFill>
                      <a:schemeClr val="tx1"/>
                    </a:solidFill>
                    <a:latin typeface="+mj-ea"/>
                    <a:ea typeface="+mn-ea"/>
                    <a:cs typeface="Cambria Math" charset="0"/>
                  </a:rPr>
                  <a:t>Ophiuchus</a:t>
                </a:r>
                <a:r>
                  <a:rPr kumimoji="1" lang="ja-JP" altLang="en-US" sz="1000" kern="1200" dirty="0" smtClean="0">
                    <a:solidFill>
                      <a:schemeClr val="tx1"/>
                    </a:solidFill>
                    <a:latin typeface="+mj-ea"/>
                    <a:ea typeface="+mn-ea"/>
                    <a:cs typeface="Cambria Math" charset="0"/>
                  </a:rPr>
                  <a:t>領域は</a:t>
                </a:r>
                <a:r>
                  <a:rPr kumimoji="1" lang="en-US" altLang="ja-JP" sz="1000" kern="1200" dirty="0" smtClean="0">
                    <a:solidFill>
                      <a:schemeClr val="tx1"/>
                    </a:solidFill>
                    <a:latin typeface="+mj-ea"/>
                    <a:ea typeface="+mn-ea"/>
                    <a:cs typeface="Cambria Math" charset="0"/>
                  </a:rPr>
                  <a:t>-1Myr</a:t>
                </a:r>
                <a:endParaRPr kumimoji="1" lang="en-US" altLang="ja-JP" dirty="0" smtClean="0"/>
              </a:p>
              <a:p>
                <a:r>
                  <a:rPr kumimoji="1" lang="en-US" altLang="ja-JP" u="sng" dirty="0" smtClean="0"/>
                  <a:t>Taurus</a:t>
                </a:r>
                <a:r>
                  <a:rPr kumimoji="1" lang="ja-JP" altLang="en-US" u="sng" dirty="0" smtClean="0"/>
                  <a:t>領域</a:t>
                </a:r>
                <a:r>
                  <a:rPr kumimoji="1" lang="en-US" altLang="ja-JP" dirty="0" smtClean="0"/>
                  <a:t>(L1495)5</a:t>
                </a:r>
                <a:r>
                  <a:rPr kumimoji="1" lang="ja-JP" altLang="en-US" dirty="0" smtClean="0"/>
                  <a:t>天体、</a:t>
                </a:r>
                <a:r>
                  <a:rPr lang="en-US" altLang="ja-JP" u="sng" dirty="0" smtClean="0"/>
                  <a:t>Ophiuchus</a:t>
                </a:r>
                <a:r>
                  <a:rPr lang="ja-JP" altLang="en-US" u="sng" dirty="0" smtClean="0"/>
                  <a:t>領域</a:t>
                </a:r>
                <a:r>
                  <a:rPr lang="en-US" altLang="ja-JP" dirty="0" smtClean="0"/>
                  <a:t>(L1688)6</a:t>
                </a:r>
                <a:r>
                  <a:rPr lang="ja-JP" altLang="en-US" dirty="0" smtClean="0"/>
                  <a:t>天体</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Cycle0</a:t>
                </a:r>
                <a:r>
                  <a:rPr kumimoji="1" lang="ja-JP" altLang="en-US" dirty="0" smtClean="0"/>
                  <a:t>は</a:t>
                </a:r>
                <a:r>
                  <a:rPr lang="nb-NO" altLang="ja-JP" dirty="0" err="1" smtClean="0"/>
                  <a:t>Akeson&amp;Jensenʼs</a:t>
                </a:r>
                <a:r>
                  <a:rPr lang="nb-NO" altLang="ja-JP" dirty="0" smtClean="0"/>
                  <a:t> (2014)</a:t>
                </a:r>
                <a:r>
                  <a:rPr lang="en-US" altLang="ja-JP" dirty="0" err="1" smtClean="0"/>
                  <a:t>Turus</a:t>
                </a:r>
                <a:r>
                  <a:rPr lang="ja-JP" altLang="en-US" dirty="0" smtClean="0"/>
                  <a:t>領域の若い連星系の星周円盤の組成を研究するためのデータ</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Cycle2</a:t>
                </a:r>
                <a:r>
                  <a:rPr lang="ja-JP" altLang="en-US" dirty="0" smtClean="0"/>
                  <a:t>の天体までの距離は</a:t>
                </a:r>
                <a:r>
                  <a:rPr lang="en-US" altLang="ja-JP" dirty="0" smtClean="0"/>
                  <a:t>VLBA</a:t>
                </a:r>
                <a:r>
                  <a:rPr lang="ja-JP" altLang="en-US" dirty="0" smtClean="0"/>
                  <a:t>で得られた年周視差を用いる</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11</a:t>
                </a:r>
                <a:r>
                  <a:rPr lang="ja-JP" altLang="en-US" sz="1200" dirty="0"/>
                  <a:t>天体中の</a:t>
                </a:r>
                <a:r>
                  <a:rPr lang="en-US" altLang="ja-JP" sz="1200" dirty="0"/>
                  <a:t>7</a:t>
                </a:r>
                <a:r>
                  <a:rPr lang="ja-JP" altLang="en-US" sz="1200" dirty="0"/>
                  <a:t>天体が</a:t>
                </a:r>
                <a:r>
                  <a:rPr lang="en-US" altLang="ja-JP" sz="1200" dirty="0"/>
                  <a:t>0.6M</a:t>
                </a:r>
                <a14:m>
                  <m:oMath xmlns:m="http://schemas.openxmlformats.org/officeDocument/2006/math">
                    <m:r>
                      <a:rPr lang="en-US" altLang="ja-JP" sz="900" i="1">
                        <a:latin typeface="Cambria Math" charset="0"/>
                        <a:ea typeface="Cambria Math" charset="0"/>
                        <a:cs typeface="Cambria Math" charset="0"/>
                      </a:rPr>
                      <m:t>⊙</m:t>
                    </m:r>
                  </m:oMath>
                </a14:m>
                <a:r>
                  <a:rPr lang="ja-JP" altLang="en-US" sz="1200" dirty="0">
                    <a:latin typeface="+mj-ea"/>
                    <a:cs typeface="Cambria Math" charset="0"/>
                  </a:rPr>
                  <a:t>以下であることがわかった←そのうち</a:t>
                </a:r>
                <a:r>
                  <a:rPr lang="en-US" altLang="ja-JP" sz="1200" dirty="0">
                    <a:latin typeface="+mj-ea"/>
                    <a:cs typeface="Cambria Math" charset="0"/>
                  </a:rPr>
                  <a:t>6</a:t>
                </a:r>
                <a:r>
                  <a:rPr lang="ja-JP" altLang="en-US" sz="1200" dirty="0">
                    <a:latin typeface="+mj-ea"/>
                    <a:cs typeface="Cambria Math" charset="0"/>
                  </a:rPr>
                  <a:t>天体が精度</a:t>
                </a:r>
                <a:r>
                  <a:rPr lang="en-US" altLang="ja-JP" sz="1200" dirty="0">
                    <a:latin typeface="+mj-ea"/>
                    <a:cs typeface="Cambria Math" charset="0"/>
                  </a:rPr>
                  <a:t>5%</a:t>
                </a:r>
                <a:r>
                  <a:rPr lang="ja-JP" altLang="en-US" sz="1200" dirty="0" smtClean="0">
                    <a:latin typeface="+mj-ea"/>
                    <a:cs typeface="Cambria Math" charset="0"/>
                  </a:rPr>
                  <a:t>以下</a:t>
                </a:r>
                <a:endParaRPr lang="en-US" altLang="ja-JP" sz="1200" dirty="0" smtClean="0">
                  <a:latin typeface="+mj-ea"/>
                  <a:cs typeface="Cambria Math"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VLBA</a:t>
                </a:r>
                <a:r>
                  <a:rPr kumimoji="1" lang="ja-JP" altLang="en-US" sz="1200" b="0" i="0" kern="1200" dirty="0" smtClean="0">
                    <a:solidFill>
                      <a:schemeClr val="tx1"/>
                    </a:solidFill>
                    <a:effectLst/>
                    <a:latin typeface="+mn-lt"/>
                    <a:ea typeface="+mn-ea"/>
                    <a:cs typeface="+mn-cs"/>
                  </a:rPr>
                  <a:t>はアメリカ国土全体に配置された</a:t>
                </a:r>
                <a:r>
                  <a:rPr kumimoji="1" lang="en-US" altLang="ja-JP" sz="1200" b="0" i="0" kern="1200" dirty="0" smtClean="0">
                    <a:solidFill>
                      <a:schemeClr val="tx1"/>
                    </a:solidFill>
                    <a:effectLst/>
                    <a:latin typeface="+mn-lt"/>
                    <a:ea typeface="+mn-ea"/>
                    <a:cs typeface="+mn-cs"/>
                  </a:rPr>
                  <a:t>10</a:t>
                </a:r>
                <a:r>
                  <a:rPr kumimoji="1" lang="ja-JP" altLang="en-US" sz="1200" b="0" i="0" kern="1200" dirty="0" smtClean="0">
                    <a:solidFill>
                      <a:schemeClr val="tx1"/>
                    </a:solidFill>
                    <a:effectLst/>
                    <a:latin typeface="+mn-lt"/>
                    <a:ea typeface="+mn-ea"/>
                    <a:cs typeface="+mn-cs"/>
                  </a:rPr>
                  <a:t>台の</a:t>
                </a:r>
                <a:r>
                  <a:rPr kumimoji="1" lang="ja-JP" altLang="en-US" sz="1200" b="0" i="0" u="none" strike="noStrike" kern="1200" dirty="0" smtClean="0">
                    <a:solidFill>
                      <a:schemeClr val="tx1"/>
                    </a:solidFill>
                    <a:effectLst/>
                    <a:latin typeface="+mn-lt"/>
                    <a:ea typeface="+mn-ea"/>
                    <a:cs typeface="+mn-cs"/>
                    <a:hlinkClick r:id="rId3" tooltip="パラボラアンテナ"/>
                  </a:rPr>
                  <a:t>パラボラアンテナ</a:t>
                </a:r>
                <a:r>
                  <a:rPr kumimoji="1" lang="ja-JP" altLang="en-US" sz="1200" b="0" i="0" kern="1200" dirty="0" smtClean="0">
                    <a:solidFill>
                      <a:schemeClr val="tx1"/>
                    </a:solidFill>
                    <a:effectLst/>
                    <a:latin typeface="+mn-lt"/>
                    <a:ea typeface="+mn-ea"/>
                    <a:cs typeface="+mn-cs"/>
                  </a:rPr>
                  <a:t>からなる</a:t>
                </a:r>
                <a:endParaRPr lang="en-US" altLang="ja-JP" sz="1200" dirty="0">
                  <a:latin typeface="+mj-ea"/>
                  <a:cs typeface="Cambria Math"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mc:Choice>
        <mc:Fallback>
          <p:sp>
            <p:nvSpPr>
              <p:cNvPr id="3" name="ノート プレースホルダー 2"/>
              <p:cNvSpPr>
                <a:spLocks noGrp="1"/>
              </p:cNvSpPr>
              <p:nvPr>
                <p:ph type="body" idx="1"/>
              </p:nvPr>
            </p:nvSpPr>
            <p:spPr/>
            <p:txBody>
              <a:bodyPr/>
              <a:lstStyle/>
              <a:p>
                <a:r>
                  <a:rPr kumimoji="1" lang="ja-JP" altLang="en-US" dirty="0" smtClean="0"/>
                  <a:t>観測天体</a:t>
                </a:r>
                <a:r>
                  <a:rPr kumimoji="1" lang="en-US" altLang="ja-JP" dirty="0" smtClean="0"/>
                  <a:t>11</a:t>
                </a:r>
                <a:r>
                  <a:rPr kumimoji="1" lang="ja-JP" altLang="en-US" dirty="0" smtClean="0"/>
                  <a:t>天体は全てシングルスター、</a:t>
                </a:r>
                <a:r>
                  <a:rPr kumimoji="1" lang="en-US" altLang="ja-JP" dirty="0" smtClean="0"/>
                  <a:t>Taurus</a:t>
                </a:r>
                <a:r>
                  <a:rPr kumimoji="1" lang="ja-JP" altLang="en-US" dirty="0" smtClean="0"/>
                  <a:t>領域の</a:t>
                </a:r>
                <a:r>
                  <a:rPr kumimoji="1" lang="en-US" altLang="ja-JP" dirty="0" smtClean="0"/>
                  <a:t>5</a:t>
                </a:r>
                <a:r>
                  <a:rPr kumimoji="1" lang="ja-JP" altLang="en-US" dirty="0" smtClean="0"/>
                  <a:t>天体は前主系列星、</a:t>
                </a:r>
                <a:r>
                  <a:rPr kumimoji="1" lang="en-US" altLang="ja-JP" sz="1000" kern="1200" dirty="0" smtClean="0">
                    <a:solidFill>
                      <a:schemeClr val="tx1"/>
                    </a:solidFill>
                    <a:latin typeface="+mj-ea"/>
                    <a:ea typeface="+mn-ea"/>
                    <a:cs typeface="Cambria Math" charset="0"/>
                  </a:rPr>
                  <a:t>Taurus</a:t>
                </a:r>
                <a:r>
                  <a:rPr kumimoji="1" lang="ja-JP" altLang="en-US" sz="1000" kern="1200" dirty="0" smtClean="0">
                    <a:solidFill>
                      <a:schemeClr val="tx1"/>
                    </a:solidFill>
                    <a:latin typeface="+mj-ea"/>
                    <a:ea typeface="+mn-ea"/>
                    <a:cs typeface="Cambria Math" charset="0"/>
                  </a:rPr>
                  <a:t>領域は</a:t>
                </a:r>
                <a:r>
                  <a:rPr kumimoji="1" lang="en-US" altLang="ja-JP" sz="1000" kern="1200" dirty="0" smtClean="0">
                    <a:solidFill>
                      <a:schemeClr val="tx1"/>
                    </a:solidFill>
                    <a:latin typeface="+mj-ea"/>
                    <a:ea typeface="+mn-ea"/>
                    <a:cs typeface="Cambria Math" charset="0"/>
                  </a:rPr>
                  <a:t>1-3Myr</a:t>
                </a:r>
                <a:r>
                  <a:rPr kumimoji="1" lang="ja-JP" altLang="en-US" sz="1000" kern="1200" dirty="0" smtClean="0">
                    <a:solidFill>
                      <a:schemeClr val="tx1"/>
                    </a:solidFill>
                    <a:latin typeface="+mj-ea"/>
                    <a:ea typeface="+mn-ea"/>
                    <a:cs typeface="Cambria Math" charset="0"/>
                  </a:rPr>
                  <a:t>、</a:t>
                </a:r>
                <a:r>
                  <a:rPr kumimoji="1" lang="en-US" altLang="ja-JP" sz="1000" kern="1200" dirty="0" smtClean="0">
                    <a:solidFill>
                      <a:schemeClr val="tx1"/>
                    </a:solidFill>
                    <a:latin typeface="+mj-ea"/>
                    <a:ea typeface="+mn-ea"/>
                    <a:cs typeface="Cambria Math" charset="0"/>
                  </a:rPr>
                  <a:t>Ophiuchus</a:t>
                </a:r>
                <a:r>
                  <a:rPr kumimoji="1" lang="ja-JP" altLang="en-US" sz="1000" kern="1200" dirty="0" smtClean="0">
                    <a:solidFill>
                      <a:schemeClr val="tx1"/>
                    </a:solidFill>
                    <a:latin typeface="+mj-ea"/>
                    <a:ea typeface="+mn-ea"/>
                    <a:cs typeface="Cambria Math" charset="0"/>
                  </a:rPr>
                  <a:t>領域は</a:t>
                </a:r>
                <a:r>
                  <a:rPr kumimoji="1" lang="en-US" altLang="ja-JP" sz="1000" kern="1200" dirty="0" smtClean="0">
                    <a:solidFill>
                      <a:schemeClr val="tx1"/>
                    </a:solidFill>
                    <a:latin typeface="+mj-ea"/>
                    <a:ea typeface="+mn-ea"/>
                    <a:cs typeface="Cambria Math" charset="0"/>
                  </a:rPr>
                  <a:t>-1Myr</a:t>
                </a:r>
                <a:endParaRPr kumimoji="1" lang="en-US" altLang="ja-JP" dirty="0" smtClean="0"/>
              </a:p>
              <a:p>
                <a:r>
                  <a:rPr kumimoji="1" lang="en-US" altLang="ja-JP" u="sng" dirty="0" smtClean="0"/>
                  <a:t>Taurus</a:t>
                </a:r>
                <a:r>
                  <a:rPr kumimoji="1" lang="ja-JP" altLang="en-US" u="sng" dirty="0" smtClean="0"/>
                  <a:t>領域</a:t>
                </a:r>
                <a:r>
                  <a:rPr kumimoji="1" lang="en-US" altLang="ja-JP" dirty="0" smtClean="0"/>
                  <a:t>(L1495)5</a:t>
                </a:r>
                <a:r>
                  <a:rPr kumimoji="1" lang="ja-JP" altLang="en-US" dirty="0" smtClean="0"/>
                  <a:t>天体、</a:t>
                </a:r>
                <a:r>
                  <a:rPr lang="en-US" altLang="ja-JP" u="sng" dirty="0" smtClean="0"/>
                  <a:t>Ophiuchus</a:t>
                </a:r>
                <a:r>
                  <a:rPr lang="ja-JP" altLang="en-US" u="sng" dirty="0" smtClean="0"/>
                  <a:t>領域</a:t>
                </a:r>
                <a:r>
                  <a:rPr lang="en-US" altLang="ja-JP" dirty="0" smtClean="0"/>
                  <a:t>(L1688)6</a:t>
                </a:r>
                <a:r>
                  <a:rPr lang="ja-JP" altLang="en-US" dirty="0" smtClean="0"/>
                  <a:t>天体</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Cycle0</a:t>
                </a:r>
                <a:r>
                  <a:rPr kumimoji="1" lang="ja-JP" altLang="en-US" dirty="0" smtClean="0"/>
                  <a:t>は</a:t>
                </a:r>
                <a:r>
                  <a:rPr lang="nb-NO" altLang="ja-JP" dirty="0" err="1" smtClean="0"/>
                  <a:t>Akeson&amp;Jensenʼs</a:t>
                </a:r>
                <a:r>
                  <a:rPr lang="nb-NO" altLang="ja-JP" dirty="0" smtClean="0"/>
                  <a:t> (2014)</a:t>
                </a:r>
                <a:r>
                  <a:rPr lang="en-US" altLang="ja-JP" dirty="0" err="1" smtClean="0"/>
                  <a:t>Turus</a:t>
                </a:r>
                <a:r>
                  <a:rPr lang="ja-JP" altLang="en-US" dirty="0" smtClean="0"/>
                  <a:t>領域の若い連星系の星周円盤の組成を研究するためのデータ</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Cycle2</a:t>
                </a:r>
                <a:r>
                  <a:rPr lang="ja-JP" altLang="en-US" dirty="0" smtClean="0"/>
                  <a:t>の天体までの距離は</a:t>
                </a:r>
                <a:r>
                  <a:rPr lang="en-US" altLang="ja-JP" dirty="0" smtClean="0"/>
                  <a:t>VLBA</a:t>
                </a:r>
                <a:r>
                  <a:rPr lang="ja-JP" altLang="en-US" dirty="0" smtClean="0"/>
                  <a:t>で得られた年周視差を用いる</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11</a:t>
                </a:r>
                <a:r>
                  <a:rPr lang="ja-JP" altLang="en-US" sz="1200" dirty="0"/>
                  <a:t>天体中の</a:t>
                </a:r>
                <a:r>
                  <a:rPr lang="en-US" altLang="ja-JP" sz="1200" dirty="0"/>
                  <a:t>7</a:t>
                </a:r>
                <a:r>
                  <a:rPr lang="ja-JP" altLang="en-US" sz="1200" dirty="0"/>
                  <a:t>天体が</a:t>
                </a:r>
                <a:r>
                  <a:rPr lang="en-US" altLang="ja-JP" sz="1200" dirty="0"/>
                  <a:t>0.6M</a:t>
                </a:r>
                <a:r>
                  <a:rPr lang="en-US" altLang="ja-JP" sz="900" i="0">
                    <a:latin typeface="Cambria Math" charset="0"/>
                    <a:ea typeface="Cambria Math" charset="0"/>
                    <a:cs typeface="Cambria Math" charset="0"/>
                  </a:rPr>
                  <a:t>⊙</a:t>
                </a:r>
                <a:r>
                  <a:rPr lang="ja-JP" altLang="en-US" sz="1200" dirty="0">
                    <a:latin typeface="+mj-ea"/>
                    <a:cs typeface="Cambria Math" charset="0"/>
                  </a:rPr>
                  <a:t>以下であることがわかった←そのうち</a:t>
                </a:r>
                <a:r>
                  <a:rPr lang="en-US" altLang="ja-JP" sz="1200" dirty="0">
                    <a:latin typeface="+mj-ea"/>
                    <a:cs typeface="Cambria Math" charset="0"/>
                  </a:rPr>
                  <a:t>6</a:t>
                </a:r>
                <a:r>
                  <a:rPr lang="ja-JP" altLang="en-US" sz="1200" dirty="0">
                    <a:latin typeface="+mj-ea"/>
                    <a:cs typeface="Cambria Math" charset="0"/>
                  </a:rPr>
                  <a:t>天体が精度</a:t>
                </a:r>
                <a:r>
                  <a:rPr lang="en-US" altLang="ja-JP" sz="1200" dirty="0">
                    <a:latin typeface="+mj-ea"/>
                    <a:cs typeface="Cambria Math" charset="0"/>
                  </a:rPr>
                  <a:t>5%</a:t>
                </a:r>
                <a:r>
                  <a:rPr lang="ja-JP" altLang="en-US" sz="1200" dirty="0" smtClean="0">
                    <a:latin typeface="+mj-ea"/>
                    <a:cs typeface="Cambria Math" charset="0"/>
                  </a:rPr>
                  <a:t>以下</a:t>
                </a:r>
                <a:endParaRPr lang="en-US" altLang="ja-JP" sz="1200" dirty="0" smtClean="0">
                  <a:latin typeface="+mj-ea"/>
                  <a:cs typeface="Cambria Math"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VLBA</a:t>
                </a:r>
                <a:r>
                  <a:rPr kumimoji="1" lang="ja-JP" altLang="en-US" sz="1200" b="0" i="0" kern="1200" dirty="0" smtClean="0">
                    <a:solidFill>
                      <a:schemeClr val="tx1"/>
                    </a:solidFill>
                    <a:effectLst/>
                    <a:latin typeface="+mn-lt"/>
                    <a:ea typeface="+mn-ea"/>
                    <a:cs typeface="+mn-cs"/>
                  </a:rPr>
                  <a:t>はアメリカ国土全体に配置された</a:t>
                </a:r>
                <a:r>
                  <a:rPr kumimoji="1" lang="en-US" altLang="ja-JP" sz="1200" b="0" i="0" kern="1200" dirty="0" smtClean="0">
                    <a:solidFill>
                      <a:schemeClr val="tx1"/>
                    </a:solidFill>
                    <a:effectLst/>
                    <a:latin typeface="+mn-lt"/>
                    <a:ea typeface="+mn-ea"/>
                    <a:cs typeface="+mn-cs"/>
                  </a:rPr>
                  <a:t>10</a:t>
                </a:r>
                <a:r>
                  <a:rPr kumimoji="1" lang="ja-JP" altLang="en-US" sz="1200" b="0" i="0" kern="1200" dirty="0" smtClean="0">
                    <a:solidFill>
                      <a:schemeClr val="tx1"/>
                    </a:solidFill>
                    <a:effectLst/>
                    <a:latin typeface="+mn-lt"/>
                    <a:ea typeface="+mn-ea"/>
                    <a:cs typeface="+mn-cs"/>
                  </a:rPr>
                  <a:t>台の</a:t>
                </a:r>
                <a:r>
                  <a:rPr kumimoji="1" lang="ja-JP" altLang="en-US" sz="1200" b="0" i="0" u="none" strike="noStrike" kern="1200" dirty="0" smtClean="0">
                    <a:solidFill>
                      <a:schemeClr val="tx1"/>
                    </a:solidFill>
                    <a:effectLst/>
                    <a:latin typeface="+mn-lt"/>
                    <a:ea typeface="+mn-ea"/>
                    <a:cs typeface="+mn-cs"/>
                    <a:hlinkClick r:id="rId3" tooltip="パラボラアンテナ"/>
                  </a:rPr>
                  <a:t>パラボラアンテナ</a:t>
                </a:r>
                <a:r>
                  <a:rPr kumimoji="1" lang="ja-JP" altLang="en-US" sz="1200" b="0" i="0" kern="1200" dirty="0" smtClean="0">
                    <a:solidFill>
                      <a:schemeClr val="tx1"/>
                    </a:solidFill>
                    <a:effectLst/>
                    <a:latin typeface="+mn-lt"/>
                    <a:ea typeface="+mn-ea"/>
                    <a:cs typeface="+mn-cs"/>
                  </a:rPr>
                  <a:t>からなる</a:t>
                </a:r>
                <a:endParaRPr lang="en-US" altLang="ja-JP" sz="1200" dirty="0">
                  <a:latin typeface="+mj-ea"/>
                  <a:cs typeface="Cambria Math"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E04E1236-3B24-CE42-BFF6-D35D1B998DE8}" type="slidenum">
              <a:rPr kumimoji="1" lang="ja-JP" altLang="en-US" smtClean="0"/>
              <a:t>2</a:t>
            </a:fld>
            <a:endParaRPr kumimoji="1" lang="ja-JP" altLang="en-US"/>
          </a:p>
        </p:txBody>
      </p:sp>
    </p:spTree>
    <p:extLst>
      <p:ext uri="{BB962C8B-B14F-4D97-AF65-F5344CB8AC3E}">
        <p14:creationId xmlns:p14="http://schemas.microsoft.com/office/powerpoint/2010/main" val="42163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本来は</a:t>
            </a:r>
            <a:r>
              <a:rPr lang="en-US" altLang="ja-JP" dirty="0" smtClean="0"/>
              <a:t>Taurus</a:t>
            </a:r>
            <a:r>
              <a:rPr lang="ja-JP" altLang="en-US" dirty="0" smtClean="0"/>
              <a:t>が</a:t>
            </a:r>
            <a:r>
              <a:rPr lang="en-US" altLang="ja-JP" dirty="0" smtClean="0"/>
              <a:t>140pc,ophicus</a:t>
            </a:r>
            <a:r>
              <a:rPr lang="ja-JP" altLang="en-US" dirty="0" smtClean="0"/>
              <a:t>が</a:t>
            </a:r>
            <a:r>
              <a:rPr lang="en-US" altLang="ja-JP" dirty="0" smtClean="0"/>
              <a:t>120pc</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二つの質量を選んだのは力学質量を星周円盤の回転から求める際、領域の違いから出る影響を調べたい</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Taurus</a:t>
            </a:r>
            <a:r>
              <a:rPr lang="ja-JP" altLang="en-US" dirty="0" smtClean="0"/>
              <a:t>領域の天体はクラス２の</a:t>
            </a:r>
            <a:r>
              <a:rPr lang="en-US" altLang="ja-JP" dirty="0" smtClean="0"/>
              <a:t>YSO</a:t>
            </a:r>
          </a:p>
          <a:p>
            <a:r>
              <a:rPr kumimoji="1" lang="en-US" altLang="ja-JP" dirty="0" smtClean="0"/>
              <a:t>3</a:t>
            </a:r>
            <a:r>
              <a:rPr kumimoji="1" lang="ja-JP" altLang="en-US" dirty="0" smtClean="0"/>
              <a:t>列目がスペクトルタイプ</a:t>
            </a:r>
            <a:r>
              <a:rPr kumimoji="1" lang="en-US" altLang="ja-JP" dirty="0" smtClean="0"/>
              <a:t>,4</a:t>
            </a:r>
            <a:r>
              <a:rPr kumimoji="1" lang="ja-JP" altLang="en-US" dirty="0" smtClean="0"/>
              <a:t>列目が有効温度</a:t>
            </a:r>
            <a:r>
              <a:rPr kumimoji="1" lang="en-US" altLang="ja-JP" dirty="0" smtClean="0"/>
              <a:t>,5</a:t>
            </a:r>
            <a:r>
              <a:rPr kumimoji="1" lang="ja-JP" altLang="en-US" dirty="0" smtClean="0"/>
              <a:t>列目が輝度、</a:t>
            </a:r>
            <a:r>
              <a:rPr kumimoji="1" lang="en-US" altLang="ja-JP" dirty="0" smtClean="0"/>
              <a:t>6,7,8</a:t>
            </a:r>
            <a:r>
              <a:rPr kumimoji="1" lang="ja-JP" altLang="en-US" dirty="0" smtClean="0"/>
              <a:t>列目は</a:t>
            </a:r>
            <a:r>
              <a:rPr lang="en-US" altLang="ja-JP" dirty="0" err="1" smtClean="0"/>
              <a:t>Herczeg</a:t>
            </a:r>
            <a:r>
              <a:rPr lang="en-US" altLang="ja-JP" dirty="0" smtClean="0"/>
              <a:t> &amp; Hillenbrand (2014, He14)</a:t>
            </a:r>
            <a:r>
              <a:rPr lang="ja-JP" altLang="en-US" dirty="0" smtClean="0"/>
              <a:t>による結果</a:t>
            </a:r>
            <a:endParaRPr lang="en-US" altLang="ja-JP" dirty="0" smtClean="0"/>
          </a:p>
          <a:p>
            <a:r>
              <a:rPr lang="en-US" altLang="ja-JP" dirty="0" smtClean="0"/>
              <a:t>AND13</a:t>
            </a:r>
            <a:r>
              <a:rPr lang="ja-JP" altLang="en-US" dirty="0" smtClean="0"/>
              <a:t>のスペクトル型は文献から参照している、今回は</a:t>
            </a:r>
            <a:r>
              <a:rPr lang="en-US" altLang="ja-JP" dirty="0" smtClean="0"/>
              <a:t>AND13</a:t>
            </a:r>
            <a:r>
              <a:rPr lang="ja-JP" altLang="en-US" dirty="0" smtClean="0"/>
              <a:t>の有効温度を参照している</a:t>
            </a:r>
            <a:endParaRPr lang="en-US" altLang="ja-JP" dirty="0" smtClean="0"/>
          </a:p>
          <a:p>
            <a:r>
              <a:rPr kumimoji="1" lang="ja-JP" altLang="en-US" dirty="0" smtClean="0"/>
              <a:t>太字に着目（スペクトル型の差が激しい）</a:t>
            </a:r>
            <a:endParaRPr kumimoji="1" lang="en-US" altLang="ja-JP" dirty="0" smtClean="0"/>
          </a:p>
          <a:p>
            <a:r>
              <a:rPr kumimoji="1" lang="en-US" altLang="ja-JP" dirty="0" smtClean="0"/>
              <a:t>AND13</a:t>
            </a:r>
            <a:r>
              <a:rPr kumimoji="1" lang="ja-JP" altLang="en-US" dirty="0" smtClean="0"/>
              <a:t>の輝度と誤差は</a:t>
            </a:r>
            <a:r>
              <a:rPr kumimoji="1" lang="en-US" altLang="ja-JP" dirty="0" smtClean="0"/>
              <a:t>SED</a:t>
            </a:r>
            <a:r>
              <a:rPr kumimoji="1" lang="ja-JP" altLang="en-US" dirty="0" smtClean="0"/>
              <a:t>から出している、</a:t>
            </a:r>
            <a:r>
              <a:rPr kumimoji="1" lang="en-US" altLang="ja-JP" dirty="0" smtClean="0"/>
              <a:t>140pc</a:t>
            </a:r>
            <a:r>
              <a:rPr kumimoji="1" lang="ja-JP" altLang="en-US" dirty="0" smtClean="0"/>
              <a:t>として計算されてる←今回は</a:t>
            </a:r>
            <a:r>
              <a:rPr kumimoji="1" lang="en-US" altLang="ja-JP" dirty="0" smtClean="0"/>
              <a:t>131pc</a:t>
            </a:r>
            <a:r>
              <a:rPr kumimoji="1" lang="ja-JP" altLang="en-US" dirty="0" smtClean="0"/>
              <a:t>とした</a:t>
            </a:r>
            <a:endParaRPr kumimoji="1" lang="en-US" altLang="ja-JP" dirty="0" smtClean="0"/>
          </a:p>
          <a:p>
            <a:endParaRPr kumimoji="1" lang="en-US" altLang="ja-JP" dirty="0" smtClean="0"/>
          </a:p>
          <a:p>
            <a:endParaRPr kumimoji="1" lang="en-US" altLang="ja-JP" dirty="0" smtClean="0"/>
          </a:p>
          <a:p>
            <a:r>
              <a:rPr lang="en-US" altLang="ja-JP" dirty="0" smtClean="0"/>
              <a:t>L1688</a:t>
            </a:r>
            <a:r>
              <a:rPr lang="ja-JP" altLang="en-US" dirty="0" smtClean="0"/>
              <a:t>は</a:t>
            </a:r>
            <a:r>
              <a:rPr lang="en-US" altLang="ja-JP" dirty="0" smtClean="0"/>
              <a:t>L1495</a:t>
            </a:r>
            <a:r>
              <a:rPr lang="ja-JP" altLang="en-US" dirty="0" smtClean="0"/>
              <a:t>より分子雲密度や恒星が多い</a:t>
            </a:r>
            <a:r>
              <a:rPr lang="en-US" altLang="ja-JP" dirty="0" smtClean="0"/>
              <a:t> (</a:t>
            </a:r>
            <a:r>
              <a:rPr lang="en-US" altLang="ja-JP" dirty="0" err="1" smtClean="0"/>
              <a:t>Wilking</a:t>
            </a:r>
            <a:r>
              <a:rPr lang="en-US" altLang="ja-JP" dirty="0" smtClean="0"/>
              <a:t> et al. 2008) </a:t>
            </a:r>
            <a:r>
              <a:rPr lang="ja-JP" altLang="en-US" dirty="0" smtClean="0"/>
              <a:t>、</a:t>
            </a:r>
            <a:r>
              <a:rPr lang="en-US" altLang="ja-JP" dirty="0" smtClean="0"/>
              <a:t> (Kenyon et al. 2008)</a:t>
            </a:r>
            <a:endParaRPr kumimoji="1" lang="ja-JP" altLang="en-US" dirty="0"/>
          </a:p>
        </p:txBody>
      </p:sp>
      <p:sp>
        <p:nvSpPr>
          <p:cNvPr id="4" name="スライド番号プレースホルダー 3"/>
          <p:cNvSpPr>
            <a:spLocks noGrp="1"/>
          </p:cNvSpPr>
          <p:nvPr>
            <p:ph type="sldNum" sz="quarter" idx="10"/>
          </p:nvPr>
        </p:nvSpPr>
        <p:spPr/>
        <p:txBody>
          <a:bodyPr/>
          <a:lstStyle/>
          <a:p>
            <a:fld id="{E04E1236-3B24-CE42-BFF6-D35D1B998DE8}" type="slidenum">
              <a:rPr kumimoji="1" lang="ja-JP" altLang="en-US" smtClean="0"/>
              <a:t>3</a:t>
            </a:fld>
            <a:endParaRPr kumimoji="1" lang="ja-JP" altLang="en-US"/>
          </a:p>
        </p:txBody>
      </p:sp>
    </p:spTree>
    <p:extLst>
      <p:ext uri="{BB962C8B-B14F-4D97-AF65-F5344CB8AC3E}">
        <p14:creationId xmlns:p14="http://schemas.microsoft.com/office/powerpoint/2010/main" val="182235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我々の結果よりも早いスペクトル型</a:t>
            </a:r>
            <a:endParaRPr kumimoji="1" lang="ja-JP" altLang="en-US" dirty="0"/>
          </a:p>
        </p:txBody>
      </p:sp>
      <p:sp>
        <p:nvSpPr>
          <p:cNvPr id="4" name="スライド番号プレースホルダー 3"/>
          <p:cNvSpPr>
            <a:spLocks noGrp="1"/>
          </p:cNvSpPr>
          <p:nvPr>
            <p:ph type="sldNum" sz="quarter" idx="10"/>
          </p:nvPr>
        </p:nvSpPr>
        <p:spPr/>
        <p:txBody>
          <a:bodyPr/>
          <a:lstStyle/>
          <a:p>
            <a:fld id="{E04E1236-3B24-CE42-BFF6-D35D1B998DE8}" type="slidenum">
              <a:rPr kumimoji="1" lang="ja-JP" altLang="en-US" smtClean="0"/>
              <a:t>4</a:t>
            </a:fld>
            <a:endParaRPr kumimoji="1" lang="ja-JP" altLang="en-US"/>
          </a:p>
        </p:txBody>
      </p:sp>
    </p:spTree>
    <p:extLst>
      <p:ext uri="{BB962C8B-B14F-4D97-AF65-F5344CB8AC3E}">
        <p14:creationId xmlns:p14="http://schemas.microsoft.com/office/powerpoint/2010/main" val="37714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000" dirty="0"/>
          </a:p>
        </p:txBody>
      </p:sp>
      <p:sp>
        <p:nvSpPr>
          <p:cNvPr id="4" name="スライド番号プレースホルダー 3"/>
          <p:cNvSpPr>
            <a:spLocks noGrp="1"/>
          </p:cNvSpPr>
          <p:nvPr>
            <p:ph type="sldNum" sz="quarter" idx="10"/>
          </p:nvPr>
        </p:nvSpPr>
        <p:spPr/>
        <p:txBody>
          <a:bodyPr/>
          <a:lstStyle/>
          <a:p>
            <a:fld id="{E04E1236-3B24-CE42-BFF6-D35D1B998DE8}" type="slidenum">
              <a:rPr kumimoji="1" lang="ja-JP" altLang="en-US" smtClean="0"/>
              <a:t>6</a:t>
            </a:fld>
            <a:endParaRPr kumimoji="1" lang="ja-JP" altLang="en-US"/>
          </a:p>
        </p:txBody>
      </p:sp>
    </p:spTree>
    <p:extLst>
      <p:ext uri="{BB962C8B-B14F-4D97-AF65-F5344CB8AC3E}">
        <p14:creationId xmlns:p14="http://schemas.microsoft.com/office/powerpoint/2010/main" val="110884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10Myr</a:t>
            </a:r>
            <a:r>
              <a:rPr kumimoji="1" lang="ja-JP" altLang="en-US" dirty="0" smtClean="0"/>
              <a:t>以下の若い星で低質量星（１太陽質量以下）は</a:t>
            </a:r>
            <a:r>
              <a:rPr lang="ja-JP" altLang="en-US" dirty="0" smtClean="0"/>
              <a:t>進化途中でかなりの質量散逸があり、</a:t>
            </a:r>
            <a:endParaRPr lang="en-US" altLang="ja-JP" dirty="0" smtClean="0"/>
          </a:p>
          <a:p>
            <a:r>
              <a:rPr lang="ja-JP" altLang="en-US" dirty="0" smtClean="0"/>
              <a:t>質量測定が難しい</a:t>
            </a:r>
            <a:endParaRPr lang="en-US" altLang="ja-JP" dirty="0" smtClean="0"/>
          </a:p>
          <a:p>
            <a:r>
              <a:rPr lang="ja-JP" altLang="en-US" dirty="0" smtClean="0"/>
              <a:t>有効温度と輝度を正確に求めるのも同様に難しい</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HR</a:t>
            </a:r>
            <a:r>
              <a:rPr kumimoji="1" lang="ja-JP" altLang="en-US" dirty="0" smtClean="0"/>
              <a:t>図から星の質量と年齢を求める（主系列星段階）←前主系列星の場合は厄介</a:t>
            </a:r>
          </a:p>
          <a:p>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04E1236-3B24-CE42-BFF6-D35D1B998DE8}" type="slidenum">
              <a:rPr kumimoji="1" lang="ja-JP" altLang="en-US" smtClean="0"/>
              <a:t>16</a:t>
            </a:fld>
            <a:endParaRPr kumimoji="1" lang="ja-JP" altLang="en-US"/>
          </a:p>
        </p:txBody>
      </p:sp>
    </p:spTree>
    <p:extLst>
      <p:ext uri="{BB962C8B-B14F-4D97-AF65-F5344CB8AC3E}">
        <p14:creationId xmlns:p14="http://schemas.microsoft.com/office/powerpoint/2010/main" val="38255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D20DED-1B3E-9B45-9121-D6BBA49030FF}" type="datetimeFigureOut">
              <a:rPr kumimoji="1" lang="ja-JP" altLang="en-US" smtClean="0"/>
              <a:t>2018/10/16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ACE221-B89D-494B-A96A-4C33F179FE28}"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20DED-1B3E-9B45-9121-D6BBA49030FF}" type="datetimeFigureOut">
              <a:rPr kumimoji="1" lang="ja-JP" altLang="en-US" smtClean="0"/>
              <a:t>2018/10/16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CE221-B89D-494B-A96A-4C33F179FE28}" type="slidenum">
              <a:rPr kumimoji="1" lang="ja-JP" altLang="en-US" smtClean="0"/>
              <a:t>‹#›</a:t>
            </a:fld>
            <a:endParaRPr kumimoji="1" lang="ja-JP" altLang="en-US"/>
          </a:p>
        </p:txBody>
      </p:sp>
    </p:spTree>
    <p:extLst>
      <p:ext uri="{BB962C8B-B14F-4D97-AF65-F5344CB8AC3E}">
        <p14:creationId xmlns:p14="http://schemas.microsoft.com/office/powerpoint/2010/main" val="502104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r="3663"/>
          <a:stretch/>
        </p:blipFill>
        <p:spPr>
          <a:xfrm>
            <a:off x="0" y="1880755"/>
            <a:ext cx="9013371" cy="3273136"/>
          </a:xfrm>
          <a:prstGeom prst="rect">
            <a:avLst/>
          </a:prstGeom>
        </p:spPr>
      </p:pic>
      <p:sp>
        <p:nvSpPr>
          <p:cNvPr id="3" name="テキスト ボックス 2"/>
          <p:cNvSpPr txBox="1"/>
          <p:nvPr/>
        </p:nvSpPr>
        <p:spPr>
          <a:xfrm>
            <a:off x="415636" y="249382"/>
            <a:ext cx="1641796" cy="369332"/>
          </a:xfrm>
          <a:prstGeom prst="rect">
            <a:avLst/>
          </a:prstGeom>
          <a:noFill/>
        </p:spPr>
        <p:txBody>
          <a:bodyPr wrap="none" rtlCol="0">
            <a:spAutoFit/>
          </a:bodyPr>
          <a:lstStyle/>
          <a:p>
            <a:r>
              <a:rPr kumimoji="1" lang="en-US" altLang="ja-JP" dirty="0" smtClean="0"/>
              <a:t>10/19</a:t>
            </a:r>
            <a:r>
              <a:rPr kumimoji="1" lang="ja-JP" altLang="en-US" dirty="0" smtClean="0"/>
              <a:t> </a:t>
            </a:r>
            <a:r>
              <a:rPr kumimoji="1" lang="en-US" altLang="ja-JP" dirty="0" smtClean="0"/>
              <a:t>GMC</a:t>
            </a:r>
            <a:r>
              <a:rPr kumimoji="1" lang="ja-JP" altLang="en-US" dirty="0" smtClean="0"/>
              <a:t>ゼミ</a:t>
            </a:r>
            <a:endParaRPr kumimoji="1" lang="ja-JP" altLang="en-US" dirty="0"/>
          </a:p>
        </p:txBody>
      </p:sp>
    </p:spTree>
    <p:extLst>
      <p:ext uri="{BB962C8B-B14F-4D97-AF65-F5344CB8AC3E}">
        <p14:creationId xmlns:p14="http://schemas.microsoft.com/office/powerpoint/2010/main" val="140619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600"/>
            <a:ext cx="9144000" cy="5127049"/>
          </a:xfrm>
          <a:prstGeom prst="rect">
            <a:avLst/>
          </a:prstGeom>
        </p:spPr>
      </p:pic>
      <p:sp>
        <p:nvSpPr>
          <p:cNvPr id="3" name="テキスト ボックス 2"/>
          <p:cNvSpPr txBox="1"/>
          <p:nvPr/>
        </p:nvSpPr>
        <p:spPr>
          <a:xfrm>
            <a:off x="254833" y="217269"/>
            <a:ext cx="6250429" cy="923330"/>
          </a:xfrm>
          <a:prstGeom prst="rect">
            <a:avLst/>
          </a:prstGeom>
          <a:noFill/>
        </p:spPr>
        <p:txBody>
          <a:bodyPr wrap="none" rtlCol="0">
            <a:spAutoFit/>
          </a:bodyPr>
          <a:lstStyle/>
          <a:p>
            <a:r>
              <a:rPr lang="en-US" altLang="ja-JP" dirty="0"/>
              <a:t>cycle2</a:t>
            </a:r>
            <a:r>
              <a:rPr lang="ja-JP" altLang="en-US" dirty="0"/>
              <a:t>の</a:t>
            </a:r>
            <a:r>
              <a:rPr lang="ja-JP" altLang="en-US" dirty="0" smtClean="0"/>
              <a:t>結果を</a:t>
            </a:r>
            <a:r>
              <a:rPr lang="en-US" altLang="ja-JP" dirty="0" smtClean="0"/>
              <a:t>HR</a:t>
            </a:r>
            <a:r>
              <a:rPr lang="ja-JP" altLang="en-US" dirty="0" smtClean="0"/>
              <a:t>図にプロットした図</a:t>
            </a:r>
            <a:r>
              <a:rPr lang="en-US" altLang="ja-JP" dirty="0" smtClean="0"/>
              <a:t>(BHAC15</a:t>
            </a:r>
            <a:r>
              <a:rPr lang="ja-JP" altLang="en-US" dirty="0" smtClean="0"/>
              <a:t>モデル</a:t>
            </a:r>
            <a:r>
              <a:rPr lang="en-US" altLang="ja-JP" dirty="0" smtClean="0"/>
              <a:t>)</a:t>
            </a:r>
          </a:p>
          <a:p>
            <a:r>
              <a:rPr lang="ja-JP" altLang="en-US" dirty="0" smtClean="0"/>
              <a:t>プロットするとそれぞれのモデルによって天体の年齢がもとまる</a:t>
            </a:r>
            <a:endParaRPr lang="ja-JP" altLang="en-US" dirty="0"/>
          </a:p>
          <a:p>
            <a:endParaRPr kumimoji="1" lang="ja-JP" altLang="en-US" dirty="0"/>
          </a:p>
        </p:txBody>
      </p:sp>
    </p:spTree>
    <p:extLst>
      <p:ext uri="{BB962C8B-B14F-4D97-AF65-F5344CB8AC3E}">
        <p14:creationId xmlns:p14="http://schemas.microsoft.com/office/powerpoint/2010/main" val="147913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0"/>
            <a:ext cx="9144000" cy="5236213"/>
          </a:xfrm>
          <a:prstGeom prst="rect">
            <a:avLst/>
          </a:prstGeom>
        </p:spPr>
      </p:pic>
      <p:sp>
        <p:nvSpPr>
          <p:cNvPr id="3" name="正方形/長方形 2"/>
          <p:cNvSpPr/>
          <p:nvPr/>
        </p:nvSpPr>
        <p:spPr>
          <a:xfrm>
            <a:off x="0" y="5639271"/>
            <a:ext cx="4656221" cy="397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4833" y="217269"/>
            <a:ext cx="4856266" cy="646331"/>
          </a:xfrm>
          <a:prstGeom prst="rect">
            <a:avLst/>
          </a:prstGeom>
          <a:noFill/>
        </p:spPr>
        <p:txBody>
          <a:bodyPr wrap="none" rtlCol="0">
            <a:spAutoFit/>
          </a:bodyPr>
          <a:lstStyle/>
          <a:p>
            <a:r>
              <a:rPr lang="en-US" altLang="ja-JP" dirty="0"/>
              <a:t>cycle2</a:t>
            </a:r>
            <a:r>
              <a:rPr lang="ja-JP" altLang="en-US" dirty="0"/>
              <a:t>の</a:t>
            </a:r>
            <a:r>
              <a:rPr lang="ja-JP" altLang="en-US" dirty="0" smtClean="0"/>
              <a:t>結果を</a:t>
            </a:r>
            <a:r>
              <a:rPr lang="en-US" altLang="ja-JP" dirty="0" smtClean="0"/>
              <a:t>HR</a:t>
            </a:r>
            <a:r>
              <a:rPr lang="ja-JP" altLang="en-US" dirty="0" smtClean="0"/>
              <a:t>図にプロットした図</a:t>
            </a:r>
            <a:r>
              <a:rPr lang="en-US" altLang="ja-JP" dirty="0" smtClean="0"/>
              <a:t>(F16</a:t>
            </a:r>
            <a:r>
              <a:rPr lang="ja-JP" altLang="en-US" dirty="0" smtClean="0"/>
              <a:t>モデル</a:t>
            </a:r>
            <a:r>
              <a:rPr lang="en-US" altLang="ja-JP" dirty="0" smtClean="0"/>
              <a:t>)</a:t>
            </a:r>
          </a:p>
          <a:p>
            <a:r>
              <a:rPr kumimoji="1" lang="ja-JP" altLang="en-US" dirty="0" smtClean="0"/>
              <a:t>前主系列星用の</a:t>
            </a:r>
            <a:r>
              <a:rPr kumimoji="1" lang="en-US" altLang="ja-JP" dirty="0" smtClean="0"/>
              <a:t>HR</a:t>
            </a:r>
            <a:r>
              <a:rPr kumimoji="1" lang="ja-JP" altLang="en-US" dirty="0" smtClean="0"/>
              <a:t>図</a:t>
            </a:r>
            <a:endParaRPr kumimoji="1" lang="ja-JP" altLang="en-US" dirty="0"/>
          </a:p>
        </p:txBody>
      </p:sp>
      <p:sp>
        <p:nvSpPr>
          <p:cNvPr id="5" name="テキスト ボックス 4"/>
          <p:cNvSpPr txBox="1"/>
          <p:nvPr/>
        </p:nvSpPr>
        <p:spPr>
          <a:xfrm>
            <a:off x="254833" y="6245089"/>
            <a:ext cx="7887159" cy="369332"/>
          </a:xfrm>
          <a:prstGeom prst="rect">
            <a:avLst/>
          </a:prstGeom>
          <a:noFill/>
        </p:spPr>
        <p:txBody>
          <a:bodyPr wrap="none" rtlCol="0">
            <a:spAutoFit/>
          </a:bodyPr>
          <a:lstStyle/>
          <a:p>
            <a:r>
              <a:rPr lang="ja-JP" altLang="en-US" smtClean="0"/>
              <a:t>さっきのモデルと比べて</a:t>
            </a:r>
            <a:r>
              <a:rPr lang="en-US" altLang="ja-JP" dirty="0" smtClean="0"/>
              <a:t>CY Tau, FP Tau, CX Tau, and V807 Tau </a:t>
            </a:r>
            <a:r>
              <a:rPr lang="en-US" altLang="ja-JP" dirty="0" err="1" smtClean="0"/>
              <a:t>Ba,Bb</a:t>
            </a:r>
            <a:r>
              <a:rPr lang="en-US" altLang="ja-JP" dirty="0" smtClean="0"/>
              <a:t> ∼1 </a:t>
            </a:r>
            <a:r>
              <a:rPr lang="en-US" altLang="ja-JP" dirty="0" err="1" smtClean="0"/>
              <a:t>Myr</a:t>
            </a:r>
            <a:r>
              <a:rPr lang="ja-JP" altLang="en-US" dirty="0" smtClean="0"/>
              <a:t>増えた</a:t>
            </a:r>
            <a:endParaRPr kumimoji="1" lang="ja-JP" altLang="en-US" dirty="0"/>
          </a:p>
        </p:txBody>
      </p:sp>
    </p:spTree>
    <p:extLst>
      <p:ext uri="{BB962C8B-B14F-4D97-AF65-F5344CB8AC3E}">
        <p14:creationId xmlns:p14="http://schemas.microsoft.com/office/powerpoint/2010/main" val="49378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4791321"/>
          </a:xfrm>
          <a:prstGeom prst="rect">
            <a:avLst/>
          </a:prstGeom>
        </p:spPr>
      </p:pic>
    </p:spTree>
    <p:extLst>
      <p:ext uri="{BB962C8B-B14F-4D97-AF65-F5344CB8AC3E}">
        <p14:creationId xmlns:p14="http://schemas.microsoft.com/office/powerpoint/2010/main" val="115415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4707467"/>
          </a:xfrm>
          <a:prstGeom prst="rect">
            <a:avLst/>
          </a:prstGeom>
        </p:spPr>
      </p:pic>
    </p:spTree>
    <p:extLst>
      <p:ext uri="{BB962C8B-B14F-4D97-AF65-F5344CB8AC3E}">
        <p14:creationId xmlns:p14="http://schemas.microsoft.com/office/powerpoint/2010/main" val="33527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99" y="1302025"/>
            <a:ext cx="8617641" cy="5059017"/>
          </a:xfrm>
          <a:prstGeom prst="rect">
            <a:avLst/>
          </a:prstGeom>
        </p:spPr>
      </p:pic>
    </p:spTree>
    <p:extLst>
      <p:ext uri="{BB962C8B-B14F-4D97-AF65-F5344CB8AC3E}">
        <p14:creationId xmlns:p14="http://schemas.microsoft.com/office/powerpoint/2010/main" val="8419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0634" y="123602"/>
            <a:ext cx="1572675" cy="523220"/>
          </a:xfrm>
          <a:prstGeom prst="rect">
            <a:avLst/>
          </a:prstGeom>
          <a:noFill/>
        </p:spPr>
        <p:txBody>
          <a:bodyPr wrap="none" rtlCol="0">
            <a:spAutoFit/>
          </a:bodyPr>
          <a:lstStyle/>
          <a:p>
            <a:r>
              <a:rPr lang="en-US" altLang="ja-JP" sz="2800" dirty="0" smtClean="0"/>
              <a:t>Summary</a:t>
            </a:r>
            <a:endParaRPr kumimoji="1" lang="ja-JP" altLang="en-US" sz="2800" dirty="0"/>
          </a:p>
        </p:txBody>
      </p:sp>
      <mc:AlternateContent xmlns:mc="http://schemas.openxmlformats.org/markup-compatibility/2006">
        <mc:Choice xmlns:a14="http://schemas.microsoft.com/office/drawing/2010/main" Requires="a14">
          <p:sp>
            <p:nvSpPr>
              <p:cNvPr id="3" name="テキスト ボックス 2"/>
              <p:cNvSpPr txBox="1"/>
              <p:nvPr/>
            </p:nvSpPr>
            <p:spPr>
              <a:xfrm>
                <a:off x="143856" y="961305"/>
                <a:ext cx="8937896" cy="3754874"/>
              </a:xfrm>
              <a:prstGeom prst="rect">
                <a:avLst/>
              </a:prstGeom>
              <a:noFill/>
            </p:spPr>
            <p:txBody>
              <a:bodyPr wrap="none" rtlCol="0">
                <a:spAutoFit/>
              </a:bodyPr>
              <a:lstStyle/>
              <a:p>
                <a:r>
                  <a:rPr lang="en-US" altLang="ja-JP" sz="2000" dirty="0"/>
                  <a:t>5</a:t>
                </a:r>
                <a:r>
                  <a:rPr lang="ja-JP" altLang="en-US" sz="2000" dirty="0"/>
                  <a:t>天体</a:t>
                </a:r>
                <a:r>
                  <a:rPr lang="en-US" altLang="ja-JP" sz="2000" dirty="0"/>
                  <a:t>(</a:t>
                </a:r>
                <a:r>
                  <a:rPr lang="en-US" altLang="ja-JP" sz="2000" dirty="0" smtClean="0"/>
                  <a:t>Taurus</a:t>
                </a:r>
                <a:r>
                  <a:rPr lang="en-US" altLang="ja-JP" sz="2000" dirty="0"/>
                  <a:t>)</a:t>
                </a:r>
                <a:r>
                  <a:rPr lang="ja-JP" altLang="en-US" sz="2000" dirty="0"/>
                  <a:t>、</a:t>
                </a:r>
                <a:r>
                  <a:rPr lang="en-US" altLang="ja-JP" sz="2000" dirty="0" smtClean="0"/>
                  <a:t>6</a:t>
                </a:r>
                <a:r>
                  <a:rPr lang="ja-JP" altLang="en-US" sz="2000" dirty="0" smtClean="0"/>
                  <a:t>天体</a:t>
                </a:r>
                <a:r>
                  <a:rPr lang="en-US" altLang="ja-JP" sz="2000" dirty="0" smtClean="0"/>
                  <a:t>(Ophiuchus)</a:t>
                </a:r>
                <a:r>
                  <a:rPr lang="ja-JP" altLang="en-US" sz="2000" dirty="0" smtClean="0"/>
                  <a:t>の質量を求め、そのうち</a:t>
                </a:r>
                <a:r>
                  <a:rPr lang="en-US" altLang="ja-JP" sz="2000" dirty="0" smtClean="0"/>
                  <a:t>7</a:t>
                </a:r>
                <a:r>
                  <a:rPr lang="ja-JP" altLang="en-US" sz="2000" dirty="0" smtClean="0"/>
                  <a:t>天体が</a:t>
                </a:r>
                <a:r>
                  <a:rPr lang="en-US" altLang="ja-JP" sz="2000" dirty="0" smtClean="0"/>
                  <a:t>0.6</a:t>
                </a:r>
                <a:r>
                  <a:rPr lang="en-US" altLang="ja-JP" sz="1200" dirty="0" smtClean="0">
                    <a:ea typeface="Cambria Math" charset="0"/>
                    <a:cs typeface="Cambria Math" charset="0"/>
                  </a:rPr>
                  <a:t> </a:t>
                </a:r>
                <a14:m>
                  <m:oMath xmlns:m="http://schemas.openxmlformats.org/officeDocument/2006/math">
                    <m:r>
                      <a:rPr lang="en-US" altLang="ja-JP" sz="1200" i="1">
                        <a:latin typeface="Cambria Math" charset="0"/>
                        <a:ea typeface="Cambria Math" charset="0"/>
                        <a:cs typeface="Cambria Math" charset="0"/>
                      </a:rPr>
                      <m:t>⊙</m:t>
                    </m:r>
                  </m:oMath>
                </a14:m>
                <a:r>
                  <a:rPr lang="ja-JP" altLang="en-US" sz="2000" dirty="0" smtClean="0">
                    <a:latin typeface="+mj-ea"/>
                    <a:cs typeface="Cambria Math" charset="0"/>
                  </a:rPr>
                  <a:t>以下である</a:t>
                </a:r>
                <a:endParaRPr lang="en-US" altLang="ja-JP" sz="2000" dirty="0" smtClean="0">
                  <a:latin typeface="+mj-ea"/>
                  <a:cs typeface="Cambria Math" charset="0"/>
                </a:endParaRPr>
              </a:p>
              <a:p>
                <a:endParaRPr lang="en-US" altLang="ja-JP" sz="2000" dirty="0" smtClean="0">
                  <a:latin typeface="+mj-ea"/>
                  <a:cs typeface="Cambria Math" charset="0"/>
                </a:endParaRPr>
              </a:p>
              <a:p>
                <a:r>
                  <a:rPr lang="en-US" altLang="ja-JP" sz="2000" dirty="0" smtClean="0">
                    <a:latin typeface="+mj-ea"/>
                    <a:cs typeface="Cambria Math" charset="0"/>
                  </a:rPr>
                  <a:t>0.09〜1.1</a:t>
                </a:r>
                <a:r>
                  <a:rPr lang="en-US" altLang="ja-JP" sz="2000" dirty="0" smtClean="0"/>
                  <a:t>M</a:t>
                </a:r>
                <a14:m>
                  <m:oMath xmlns:m="http://schemas.openxmlformats.org/officeDocument/2006/math">
                    <m:r>
                      <a:rPr lang="en-US" altLang="ja-JP" sz="1200" i="1">
                        <a:latin typeface="Cambria Math" charset="0"/>
                        <a:ea typeface="Cambria Math" charset="0"/>
                        <a:cs typeface="Cambria Math" charset="0"/>
                      </a:rPr>
                      <m:t>⊙</m:t>
                    </m:r>
                  </m:oMath>
                </a14:m>
                <a:r>
                  <a:rPr kumimoji="1" lang="ja-JP" altLang="en-US" sz="2000" dirty="0" smtClean="0">
                    <a:latin typeface="+mj-ea"/>
                    <a:cs typeface="Cambria Math" charset="0"/>
                  </a:rPr>
                  <a:t>の天体で計測されたパラメータが</a:t>
                </a:r>
                <a:r>
                  <a:rPr kumimoji="1" lang="en-US" altLang="ja-JP" sz="2000" dirty="0" smtClean="0">
                    <a:latin typeface="+mj-ea"/>
                    <a:cs typeface="Cambria Math" charset="0"/>
                  </a:rPr>
                  <a:t>BHAC15</a:t>
                </a:r>
                <a:r>
                  <a:rPr kumimoji="1" lang="ja-JP" altLang="en-US" sz="2000" dirty="0" smtClean="0">
                    <a:latin typeface="+mj-ea"/>
                    <a:cs typeface="Cambria Math" charset="0"/>
                  </a:rPr>
                  <a:t>と</a:t>
                </a:r>
                <a:r>
                  <a:rPr kumimoji="1" lang="en-US" altLang="ja-JP" sz="2000" dirty="0" smtClean="0">
                    <a:latin typeface="+mj-ea"/>
                    <a:cs typeface="Cambria Math" charset="0"/>
                  </a:rPr>
                  <a:t>F16</a:t>
                </a:r>
                <a:r>
                  <a:rPr kumimoji="1" lang="ja-JP" altLang="en-US" sz="2000" dirty="0" smtClean="0">
                    <a:latin typeface="+mj-ea"/>
                    <a:cs typeface="Cambria Math" charset="0"/>
                  </a:rPr>
                  <a:t>の進化モデルとの</a:t>
                </a:r>
                <a:endParaRPr kumimoji="1" lang="en-US" altLang="ja-JP" sz="2000" dirty="0" smtClean="0">
                  <a:latin typeface="+mj-ea"/>
                  <a:cs typeface="Cambria Math" charset="0"/>
                </a:endParaRPr>
              </a:p>
              <a:p>
                <a:r>
                  <a:rPr kumimoji="1" lang="ja-JP" altLang="en-US" sz="2000" dirty="0" smtClean="0">
                    <a:latin typeface="+mj-ea"/>
                    <a:cs typeface="Cambria Math" charset="0"/>
                  </a:rPr>
                  <a:t>相関がいい</a:t>
                </a:r>
                <a:r>
                  <a:rPr lang="ja-JP" altLang="en-US" sz="2000" dirty="0" smtClean="0">
                    <a:latin typeface="+mj-ea"/>
                    <a:cs typeface="Cambria Math" charset="0"/>
                  </a:rPr>
                  <a:t>ことから前主系列星であることがわかった</a:t>
                </a:r>
                <a:endParaRPr lang="en-US" altLang="ja-JP" sz="2000" dirty="0" smtClean="0">
                  <a:latin typeface="+mj-ea"/>
                  <a:cs typeface="Cambria Math" charset="0"/>
                </a:endParaRPr>
              </a:p>
              <a:p>
                <a:endParaRPr lang="en-US" altLang="ja-JP" sz="2000" dirty="0" smtClean="0">
                  <a:latin typeface="+mj-ea"/>
                  <a:cs typeface="Cambria Math" charset="0"/>
                </a:endParaRPr>
              </a:p>
              <a:p>
                <a:r>
                  <a:rPr kumimoji="1" lang="en-US" altLang="ja-JP" sz="2000" dirty="0" smtClean="0">
                    <a:latin typeface="+mj-ea"/>
                    <a:cs typeface="Cambria Math" charset="0"/>
                  </a:rPr>
                  <a:t>BHAC15</a:t>
                </a:r>
                <a:r>
                  <a:rPr kumimoji="1" lang="ja-JP" altLang="en-US" sz="2000" dirty="0" smtClean="0">
                    <a:latin typeface="+mj-ea"/>
                    <a:cs typeface="Cambria Math" charset="0"/>
                  </a:rPr>
                  <a:t>モデルから</a:t>
                </a:r>
                <a:r>
                  <a:rPr lang="en-US" altLang="ja-JP" sz="2000" dirty="0">
                    <a:latin typeface="+mj-ea"/>
                    <a:cs typeface="Cambria Math" charset="0"/>
                  </a:rPr>
                  <a:t>Taurus</a:t>
                </a:r>
                <a:r>
                  <a:rPr lang="ja-JP" altLang="en-US" sz="2000" dirty="0">
                    <a:latin typeface="+mj-ea"/>
                    <a:cs typeface="Cambria Math" charset="0"/>
                  </a:rPr>
                  <a:t>領域は</a:t>
                </a:r>
                <a:r>
                  <a:rPr lang="en-US" altLang="ja-JP" sz="2000" dirty="0">
                    <a:latin typeface="+mj-ea"/>
                    <a:cs typeface="Cambria Math" charset="0"/>
                  </a:rPr>
                  <a:t>1-3Myr</a:t>
                </a:r>
                <a:r>
                  <a:rPr lang="ja-JP" altLang="en-US" sz="2000" dirty="0">
                    <a:latin typeface="+mj-ea"/>
                    <a:cs typeface="Cambria Math" charset="0"/>
                  </a:rPr>
                  <a:t>、</a:t>
                </a:r>
                <a:r>
                  <a:rPr lang="en-US" altLang="ja-JP" sz="2000" dirty="0">
                    <a:latin typeface="+mj-ea"/>
                    <a:cs typeface="Cambria Math" charset="0"/>
                  </a:rPr>
                  <a:t>Ophiuchus</a:t>
                </a:r>
                <a:r>
                  <a:rPr lang="ja-JP" altLang="en-US" sz="2000" dirty="0">
                    <a:latin typeface="+mj-ea"/>
                    <a:cs typeface="Cambria Math" charset="0"/>
                  </a:rPr>
                  <a:t>領域は</a:t>
                </a:r>
                <a:r>
                  <a:rPr lang="en-US" altLang="ja-JP" sz="2000" dirty="0">
                    <a:latin typeface="+mj-ea"/>
                    <a:cs typeface="Cambria Math" charset="0"/>
                  </a:rPr>
                  <a:t>-</a:t>
                </a:r>
                <a:r>
                  <a:rPr lang="en-US" altLang="ja-JP" sz="2000" dirty="0" smtClean="0">
                    <a:latin typeface="+mj-ea"/>
                    <a:cs typeface="Cambria Math" charset="0"/>
                  </a:rPr>
                  <a:t>1Myr</a:t>
                </a:r>
              </a:p>
              <a:p>
                <a:endParaRPr lang="en-US" altLang="ja-JP" sz="2000" dirty="0" smtClean="0">
                  <a:latin typeface="+mj-ea"/>
                  <a:cs typeface="Cambria Math" charset="0"/>
                </a:endParaRPr>
              </a:p>
              <a:p>
                <a:r>
                  <a:rPr lang="en-US" altLang="ja-JP" sz="2000" dirty="0" smtClean="0">
                    <a:latin typeface="+mj-ea"/>
                    <a:cs typeface="Cambria Math" charset="0"/>
                  </a:rPr>
                  <a:t>14</a:t>
                </a:r>
                <a:r>
                  <a:rPr lang="ja-JP" altLang="en-US" sz="2000" dirty="0" smtClean="0">
                    <a:latin typeface="+mj-ea"/>
                    <a:cs typeface="Cambria Math" charset="0"/>
                  </a:rPr>
                  <a:t>天体中の</a:t>
                </a:r>
                <a:r>
                  <a:rPr lang="en-US" altLang="ja-JP" sz="2000" dirty="0" smtClean="0">
                    <a:latin typeface="+mj-ea"/>
                    <a:cs typeface="Cambria Math" charset="0"/>
                  </a:rPr>
                  <a:t>7</a:t>
                </a:r>
                <a:r>
                  <a:rPr lang="ja-JP" altLang="en-US" sz="2000" dirty="0" smtClean="0">
                    <a:latin typeface="+mj-ea"/>
                    <a:cs typeface="Cambria Math" charset="0"/>
                  </a:rPr>
                  <a:t>天体が輝度と有効温度から求めた質量よりも大きいことがわかった</a:t>
                </a:r>
                <a:endParaRPr lang="en-US" altLang="ja-JP" sz="2000" dirty="0" smtClean="0">
                  <a:latin typeface="+mj-ea"/>
                  <a:cs typeface="Cambria Math" charset="0"/>
                </a:endParaRPr>
              </a:p>
              <a:p>
                <a:endParaRPr lang="en-US" altLang="ja-JP" sz="2000" dirty="0">
                  <a:latin typeface="+mj-ea"/>
                  <a:cs typeface="Cambria Math" charset="0"/>
                </a:endParaRPr>
              </a:p>
              <a:p>
                <a:r>
                  <a:rPr lang="en-US" altLang="ja-JP" sz="2000" dirty="0" smtClean="0">
                    <a:latin typeface="+mj-ea"/>
                    <a:cs typeface="Cambria Math" charset="0"/>
                  </a:rPr>
                  <a:t>L1688</a:t>
                </a:r>
                <a:r>
                  <a:rPr lang="ja-JP" altLang="en-US" sz="2000" dirty="0" smtClean="0">
                    <a:latin typeface="+mj-ea"/>
                    <a:cs typeface="Cambria Math" charset="0"/>
                  </a:rPr>
                  <a:t>中の分子雲によって</a:t>
                </a:r>
                <a:r>
                  <a:rPr lang="en-US" altLang="ja-JP" sz="2000" dirty="0" smtClean="0">
                    <a:latin typeface="+mj-ea"/>
                    <a:cs typeface="Cambria Math" charset="0"/>
                  </a:rPr>
                  <a:t>CN</a:t>
                </a:r>
                <a:r>
                  <a:rPr lang="ja-JP" altLang="en-US" sz="2000" dirty="0" smtClean="0">
                    <a:latin typeface="+mj-ea"/>
                    <a:cs typeface="Cambria Math" charset="0"/>
                  </a:rPr>
                  <a:t>輝線が減衰している、様々な分子輝線を用いて</a:t>
                </a:r>
                <a:endParaRPr lang="en-US" altLang="ja-JP" sz="2000" dirty="0" smtClean="0">
                  <a:latin typeface="+mj-ea"/>
                  <a:cs typeface="Cambria Math" charset="0"/>
                </a:endParaRPr>
              </a:p>
              <a:p>
                <a:r>
                  <a:rPr lang="ja-JP" altLang="en-US" sz="2000" dirty="0" smtClean="0">
                    <a:latin typeface="+mj-ea"/>
                    <a:cs typeface="Cambria Math" charset="0"/>
                  </a:rPr>
                  <a:t>観測する必要がある</a:t>
                </a:r>
                <a:endParaRPr lang="en-US" altLang="ja-JP" sz="2000" dirty="0" smtClean="0">
                  <a:latin typeface="+mj-ea"/>
                  <a:cs typeface="Cambria Math" charset="0"/>
                </a:endParaRPr>
              </a:p>
              <a:p>
                <a:endParaRPr kumimoji="1" lang="ja-JP" altLang="en-US" dirty="0"/>
              </a:p>
            </p:txBody>
          </p:sp>
        </mc:Choice>
        <mc:Fallback>
          <p:sp>
            <p:nvSpPr>
              <p:cNvPr id="3" name="テキスト ボックス 2"/>
              <p:cNvSpPr txBox="1">
                <a:spLocks noRot="1" noChangeAspect="1" noMove="1" noResize="1" noEditPoints="1" noAdjustHandles="1" noChangeArrowheads="1" noChangeShapeType="1" noTextEdit="1"/>
              </p:cNvSpPr>
              <p:nvPr/>
            </p:nvSpPr>
            <p:spPr>
              <a:xfrm>
                <a:off x="143856" y="961305"/>
                <a:ext cx="8937896" cy="3754874"/>
              </a:xfrm>
              <a:prstGeom prst="rect">
                <a:avLst/>
              </a:prstGeom>
              <a:blipFill rotWithShape="0">
                <a:blip r:embed="rId2"/>
                <a:stretch>
                  <a:fillRect l="-750" t="-146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8317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38685" y="2358886"/>
            <a:ext cx="5137945" cy="1477328"/>
          </a:xfrm>
          <a:prstGeom prst="rect">
            <a:avLst/>
          </a:prstGeom>
          <a:noFill/>
        </p:spPr>
        <p:txBody>
          <a:bodyPr wrap="none" rtlCol="0">
            <a:spAutoFit/>
          </a:bodyPr>
          <a:lstStyle/>
          <a:p>
            <a:r>
              <a:rPr lang="ja-JP" altLang="en-US" dirty="0"/>
              <a:t>恒星</a:t>
            </a:r>
            <a:r>
              <a:rPr lang="ja-JP" altLang="en-US" dirty="0" smtClean="0"/>
              <a:t>の質量</a:t>
            </a:r>
            <a:endParaRPr lang="ja-JP" altLang="en-US" dirty="0"/>
          </a:p>
          <a:p>
            <a:endParaRPr lang="en-US" altLang="ja-JP" dirty="0" smtClean="0"/>
          </a:p>
          <a:p>
            <a:r>
              <a:rPr lang="ja-JP" altLang="en-US" dirty="0" smtClean="0"/>
              <a:t>一般的</a:t>
            </a:r>
            <a:r>
              <a:rPr lang="ja-JP" altLang="en-US" dirty="0"/>
              <a:t>な恒星で</a:t>
            </a:r>
            <a:r>
              <a:rPr lang="ja-JP" altLang="en-US" dirty="0" smtClean="0"/>
              <a:t>は直径</a:t>
            </a:r>
            <a:r>
              <a:rPr lang="ja-JP" altLang="en-US" dirty="0"/>
              <a:t>と質量は、</a:t>
            </a:r>
            <a:r>
              <a:rPr lang="ja-JP" altLang="en-US" dirty="0" smtClean="0"/>
              <a:t>その</a:t>
            </a:r>
            <a:r>
              <a:rPr lang="ja-JP" altLang="en-US" u="sng" dirty="0" smtClean="0"/>
              <a:t>スペクトル</a:t>
            </a:r>
            <a:r>
              <a:rPr lang="ja-JP" altLang="en-US" dirty="0" smtClean="0"/>
              <a:t>型</a:t>
            </a:r>
            <a:endParaRPr lang="en-US" altLang="ja-JP" dirty="0" smtClean="0"/>
          </a:p>
          <a:p>
            <a:r>
              <a:rPr lang="ja-JP" altLang="en-US" dirty="0" smtClean="0"/>
              <a:t>と</a:t>
            </a:r>
            <a:r>
              <a:rPr lang="ja-JP" altLang="en-US" dirty="0"/>
              <a:t>光度に応じてほぼ決まって</a:t>
            </a:r>
            <a:r>
              <a:rPr lang="ja-JP" altLang="en-US" dirty="0" smtClean="0"/>
              <a:t>いる</a:t>
            </a:r>
            <a:endParaRPr lang="en-US" altLang="ja-JP" dirty="0" smtClean="0"/>
          </a:p>
          <a:p>
            <a:r>
              <a:rPr lang="ja-JP" altLang="en-US" dirty="0" smtClean="0"/>
              <a:t>→星の明るさで</a:t>
            </a:r>
            <a:r>
              <a:rPr lang="ja-JP" altLang="en-US" dirty="0"/>
              <a:t>、どれくらいの</a:t>
            </a:r>
            <a:r>
              <a:rPr lang="ja-JP" altLang="en-US" dirty="0" smtClean="0"/>
              <a:t>大きさか分かる</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09" y="0"/>
            <a:ext cx="3517376" cy="6858000"/>
          </a:xfrm>
          <a:prstGeom prst="rect">
            <a:avLst/>
          </a:prstGeom>
        </p:spPr>
      </p:pic>
    </p:spTree>
    <p:extLst>
      <p:ext uri="{BB962C8B-B14F-4D97-AF65-F5344CB8AC3E}">
        <p14:creationId xmlns:p14="http://schemas.microsoft.com/office/powerpoint/2010/main" val="100362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98500"/>
            <a:ext cx="8039100" cy="5461000"/>
          </a:xfrm>
          <a:prstGeom prst="rect">
            <a:avLst/>
          </a:prstGeom>
        </p:spPr>
      </p:pic>
    </p:spTree>
    <p:extLst>
      <p:ext uri="{BB962C8B-B14F-4D97-AF65-F5344CB8AC3E}">
        <p14:creationId xmlns:p14="http://schemas.microsoft.com/office/powerpoint/2010/main" val="198447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0634" y="123602"/>
            <a:ext cx="1399999" cy="523220"/>
          </a:xfrm>
          <a:prstGeom prst="rect">
            <a:avLst/>
          </a:prstGeom>
          <a:noFill/>
        </p:spPr>
        <p:txBody>
          <a:bodyPr wrap="none" rtlCol="0">
            <a:spAutoFit/>
          </a:bodyPr>
          <a:lstStyle/>
          <a:p>
            <a:r>
              <a:rPr kumimoji="1" lang="en-US" altLang="ja-JP" sz="2800" dirty="0" smtClean="0"/>
              <a:t>Abstract</a:t>
            </a:r>
            <a:endParaRPr kumimoji="1" lang="ja-JP" altLang="en-US" sz="2800" dirty="0"/>
          </a:p>
        </p:txBody>
      </p:sp>
      <mc:AlternateContent xmlns:mc="http://schemas.openxmlformats.org/markup-compatibility/2006">
        <mc:Choice xmlns:a14="http://schemas.microsoft.com/office/drawing/2010/main" Requires="a14">
          <p:sp>
            <p:nvSpPr>
              <p:cNvPr id="4" name="テキスト ボックス 3"/>
              <p:cNvSpPr txBox="1"/>
              <p:nvPr/>
            </p:nvSpPr>
            <p:spPr>
              <a:xfrm>
                <a:off x="320634" y="646822"/>
                <a:ext cx="8706230" cy="6647974"/>
              </a:xfrm>
              <a:prstGeom prst="rect">
                <a:avLst/>
              </a:prstGeom>
              <a:noFill/>
            </p:spPr>
            <p:txBody>
              <a:bodyPr wrap="none" rtlCol="0">
                <a:spAutoFit/>
              </a:bodyPr>
              <a:lstStyle/>
              <a:p>
                <a:r>
                  <a:rPr kumimoji="1" lang="ja-JP" altLang="en-US" b="1" dirty="0" smtClean="0"/>
                  <a:t>やったこと</a:t>
                </a:r>
                <a:endParaRPr kumimoji="1" lang="en-US" altLang="ja-JP" b="1" dirty="0" smtClean="0"/>
              </a:p>
              <a:p>
                <a:r>
                  <a:rPr kumimoji="1" lang="en-US" altLang="ja-JP" sz="1600" u="sng" dirty="0" smtClean="0"/>
                  <a:t>5</a:t>
                </a:r>
                <a:r>
                  <a:rPr kumimoji="1" lang="ja-JP" altLang="en-US" sz="1600" u="sng" dirty="0" smtClean="0"/>
                  <a:t>天体</a:t>
                </a:r>
                <a:r>
                  <a:rPr kumimoji="1" lang="en-US" altLang="ja-JP" sz="1600" u="sng" dirty="0" smtClean="0"/>
                  <a:t>(</a:t>
                </a:r>
                <a:r>
                  <a:rPr lang="en-US" altLang="ja-JP" sz="1600" u="sng" dirty="0" smtClean="0"/>
                  <a:t>L1495</a:t>
                </a:r>
                <a:r>
                  <a:rPr kumimoji="1" lang="en-US" altLang="ja-JP" sz="1600" u="sng" dirty="0" smtClean="0"/>
                  <a:t>)</a:t>
                </a:r>
                <a:r>
                  <a:rPr kumimoji="1" lang="ja-JP" altLang="en-US" sz="1600" u="sng" dirty="0" smtClean="0"/>
                  <a:t>、</a:t>
                </a:r>
                <a:r>
                  <a:rPr lang="en-US" altLang="ja-JP" sz="1600" u="sng" dirty="0" smtClean="0"/>
                  <a:t>6</a:t>
                </a:r>
                <a:r>
                  <a:rPr lang="ja-JP" altLang="en-US" sz="1600" u="sng" dirty="0" smtClean="0"/>
                  <a:t>天体</a:t>
                </a:r>
                <a:r>
                  <a:rPr lang="en-US" altLang="ja-JP" sz="1600" u="sng" dirty="0" smtClean="0"/>
                  <a:t>(L1688)</a:t>
                </a:r>
                <a:r>
                  <a:rPr lang="ja-JP" altLang="en-US" sz="1600" dirty="0" smtClean="0"/>
                  <a:t>の動的質量を求めた</a:t>
                </a:r>
                <a:r>
                  <a:rPr lang="en-US" altLang="ja-JP" sz="1600" dirty="0" smtClean="0"/>
                  <a:t>(</a:t>
                </a:r>
                <a:r>
                  <a:rPr lang="en-US" altLang="ja-JP" sz="1600" dirty="0" smtClean="0"/>
                  <a:t>ALMA Cycle 2)</a:t>
                </a:r>
                <a:r>
                  <a:rPr lang="ja-JP" altLang="en-US" sz="1600" dirty="0" smtClean="0">
                    <a:latin typeface="+mj-ea"/>
                    <a:cs typeface="Cambria Math" charset="0"/>
                  </a:rPr>
                  <a:t> ←</a:t>
                </a:r>
                <a:r>
                  <a:rPr lang="ja-JP" altLang="en-US" sz="1600" dirty="0" smtClean="0"/>
                  <a:t>自前</a:t>
                </a:r>
                <a:endParaRPr lang="en-US" altLang="ja-JP" sz="1600" dirty="0" smtClean="0"/>
              </a:p>
              <a:p>
                <a:r>
                  <a:rPr lang="ja-JP" altLang="en-US" sz="1600" dirty="0"/>
                  <a:t>　</a:t>
                </a:r>
                <a:r>
                  <a:rPr lang="ja-JP" altLang="en-US" sz="1600" dirty="0" smtClean="0"/>
                  <a:t>　　　　　　　　　　</a:t>
                </a:r>
                <a:r>
                  <a:rPr lang="ja-JP" altLang="en-US" sz="1600" dirty="0" smtClean="0"/>
                  <a:t>スペクトル型から</a:t>
                </a:r>
                <a:r>
                  <a:rPr lang="en-US" altLang="ja-JP" sz="1600" dirty="0" smtClean="0"/>
                  <a:t>0.5M</a:t>
                </a:r>
                <a14:m>
                  <m:oMath xmlns:m="http://schemas.openxmlformats.org/officeDocument/2006/math">
                    <m:r>
                      <a:rPr lang="en-US" altLang="ja-JP" sz="1050" i="1">
                        <a:latin typeface="Cambria Math" charset="0"/>
                        <a:ea typeface="Cambria Math" charset="0"/>
                        <a:cs typeface="Cambria Math" charset="0"/>
                      </a:rPr>
                      <m:t>⊙</m:t>
                    </m:r>
                  </m:oMath>
                </a14:m>
                <a:r>
                  <a:rPr lang="ja-JP" altLang="en-US" sz="1600" dirty="0" smtClean="0"/>
                  <a:t>以下であることが期待される天体</a:t>
                </a:r>
                <a:endParaRPr lang="en-US" altLang="ja-JP" sz="1600" dirty="0" smtClean="0"/>
              </a:p>
              <a:p>
                <a:r>
                  <a:rPr lang="ja-JP" altLang="en-US" sz="1600" dirty="0"/>
                  <a:t>　</a:t>
                </a:r>
                <a:r>
                  <a:rPr lang="ja-JP" altLang="en-US" sz="1600" dirty="0" smtClean="0"/>
                  <a:t>　　　　　　　　　　天体までの距離が正確にわかってる</a:t>
                </a:r>
                <a:endParaRPr lang="en-US" altLang="ja-JP" sz="1600" dirty="0" smtClean="0"/>
              </a:p>
              <a:p>
                <a:r>
                  <a:rPr lang="ja-JP" altLang="en-US" b="1" dirty="0" smtClean="0"/>
                  <a:t>計測方法</a:t>
                </a:r>
                <a:endParaRPr lang="en-US" altLang="ja-JP" b="1" dirty="0" smtClean="0"/>
              </a:p>
              <a:p>
                <a:r>
                  <a:rPr lang="ja-JP" altLang="en-US" sz="1600" dirty="0" smtClean="0"/>
                  <a:t>天体までの距離を用いて質量</a:t>
                </a:r>
                <a:r>
                  <a:rPr lang="ja-JP" altLang="en-US" sz="1600" dirty="0"/>
                  <a:t>を星周円盤の回転</a:t>
                </a:r>
                <a:r>
                  <a:rPr lang="ja-JP" altLang="en-US" sz="1600" dirty="0" smtClean="0"/>
                  <a:t>から動的質量求めた</a:t>
                </a:r>
                <a:r>
                  <a:rPr lang="en-US" altLang="ja-JP" sz="1600" dirty="0"/>
                  <a:t>(</a:t>
                </a:r>
                <a:r>
                  <a:rPr lang="fr-FR" altLang="ja-JP" sz="1600" dirty="0" err="1" smtClean="0"/>
                  <a:t>e.g</a:t>
                </a:r>
                <a:r>
                  <a:rPr lang="fr-FR" altLang="ja-JP" sz="1600" dirty="0" smtClean="0"/>
                  <a:t>., </a:t>
                </a:r>
                <a:r>
                  <a:rPr lang="fr-FR" altLang="ja-JP" sz="1600" dirty="0" err="1" smtClean="0"/>
                  <a:t>Guilloteau</a:t>
                </a:r>
                <a:r>
                  <a:rPr lang="fr-FR" altLang="ja-JP" sz="1600" dirty="0" smtClean="0"/>
                  <a:t> et al. 2014</a:t>
                </a:r>
                <a:r>
                  <a:rPr lang="en-US" altLang="ja-JP" sz="1600" dirty="0"/>
                  <a:t>)</a:t>
                </a:r>
              </a:p>
              <a:p>
                <a:endParaRPr lang="en-US" altLang="ja-JP" sz="1600" dirty="0" smtClean="0"/>
              </a:p>
              <a:p>
                <a:endParaRPr lang="en-US" altLang="ja-JP" sz="1600" dirty="0"/>
              </a:p>
              <a:p>
                <a:r>
                  <a:rPr lang="ja-JP" altLang="en-US" b="1" dirty="0" smtClean="0"/>
                  <a:t>結果</a:t>
                </a:r>
                <a:endParaRPr lang="en-US" altLang="ja-JP" b="1" dirty="0" smtClean="0"/>
              </a:p>
              <a:p>
                <a:r>
                  <a:rPr lang="en-US" altLang="ja-JP" sz="1600" dirty="0"/>
                  <a:t>11</a:t>
                </a:r>
                <a:r>
                  <a:rPr lang="ja-JP" altLang="en-US" sz="1600" dirty="0"/>
                  <a:t>天体中の</a:t>
                </a:r>
                <a:r>
                  <a:rPr lang="en-US" altLang="ja-JP" sz="1600" dirty="0"/>
                  <a:t>7</a:t>
                </a:r>
                <a:r>
                  <a:rPr lang="ja-JP" altLang="en-US" sz="1600" dirty="0"/>
                  <a:t>天体が</a:t>
                </a:r>
                <a:r>
                  <a:rPr lang="en-US" altLang="ja-JP" sz="1600" dirty="0"/>
                  <a:t>0.6M</a:t>
                </a:r>
                <a14:m>
                  <m:oMath xmlns:m="http://schemas.openxmlformats.org/officeDocument/2006/math">
                    <m:r>
                      <a:rPr lang="en-US" altLang="ja-JP" sz="1050" i="1">
                        <a:latin typeface="Cambria Math" charset="0"/>
                        <a:ea typeface="Cambria Math" charset="0"/>
                        <a:cs typeface="Cambria Math" charset="0"/>
                      </a:rPr>
                      <m:t>⊙</m:t>
                    </m:r>
                  </m:oMath>
                </a14:m>
                <a:r>
                  <a:rPr lang="ja-JP" altLang="en-US" sz="1600" dirty="0">
                    <a:latin typeface="+mj-ea"/>
                    <a:cs typeface="Cambria Math" charset="0"/>
                  </a:rPr>
                  <a:t>以下であることが</a:t>
                </a:r>
                <a:r>
                  <a:rPr lang="ja-JP" altLang="en-US" sz="1600" dirty="0" smtClean="0">
                    <a:latin typeface="+mj-ea"/>
                    <a:cs typeface="Cambria Math" charset="0"/>
                  </a:rPr>
                  <a:t>わかった</a:t>
                </a:r>
                <a:endParaRPr lang="en-US" altLang="ja-JP" sz="1600" dirty="0" smtClean="0">
                  <a:latin typeface="+mj-ea"/>
                  <a:cs typeface="Cambria Math" charset="0"/>
                </a:endParaRPr>
              </a:p>
              <a:p>
                <a:r>
                  <a:rPr lang="en-US" altLang="ja-JP" sz="1600" dirty="0" smtClean="0">
                    <a:latin typeface="+mj-ea"/>
                    <a:cs typeface="Cambria Math" charset="0"/>
                  </a:rPr>
                  <a:t>0.09〜1.1</a:t>
                </a:r>
                <a:r>
                  <a:rPr lang="en-US" altLang="ja-JP" sz="1600" dirty="0" smtClean="0"/>
                  <a:t>M</a:t>
                </a:r>
                <a14:m>
                  <m:oMath xmlns:m="http://schemas.openxmlformats.org/officeDocument/2006/math">
                    <m:r>
                      <a:rPr lang="en-US" altLang="ja-JP" sz="1050" i="1">
                        <a:latin typeface="Cambria Math" charset="0"/>
                        <a:ea typeface="Cambria Math" charset="0"/>
                        <a:cs typeface="Cambria Math" charset="0"/>
                      </a:rPr>
                      <m:t>⊙</m:t>
                    </m:r>
                  </m:oMath>
                </a14:m>
                <a:r>
                  <a:rPr lang="ja-JP" altLang="en-US" sz="1600" dirty="0">
                    <a:latin typeface="+mj-ea"/>
                    <a:cs typeface="Cambria Math" charset="0"/>
                  </a:rPr>
                  <a:t>の</a:t>
                </a:r>
                <a:r>
                  <a:rPr lang="en-US" altLang="ja-JP" sz="1600" dirty="0">
                    <a:latin typeface="+mj-ea"/>
                    <a:cs typeface="Cambria Math" charset="0"/>
                  </a:rPr>
                  <a:t>8</a:t>
                </a:r>
                <a:r>
                  <a:rPr lang="ja-JP" altLang="en-US" sz="1600" dirty="0">
                    <a:latin typeface="+mj-ea"/>
                    <a:cs typeface="Cambria Math" charset="0"/>
                  </a:rPr>
                  <a:t>天体が前主系列星であることが</a:t>
                </a:r>
                <a:r>
                  <a:rPr lang="ja-JP" altLang="en-US" sz="1600" dirty="0" smtClean="0">
                    <a:latin typeface="+mj-ea"/>
                    <a:cs typeface="Cambria Math" charset="0"/>
                  </a:rPr>
                  <a:t>わかった</a:t>
                </a:r>
                <a:endParaRPr lang="en-US" altLang="ja-JP" sz="1600" dirty="0" smtClean="0">
                  <a:latin typeface="+mj-ea"/>
                  <a:cs typeface="Cambria Math" charset="0"/>
                </a:endParaRPr>
              </a:p>
              <a:p>
                <a:endParaRPr lang="en-US" altLang="ja-JP" sz="1600" dirty="0" smtClean="0">
                  <a:latin typeface="+mj-ea"/>
                  <a:cs typeface="Cambria Math" charset="0"/>
                </a:endParaRPr>
              </a:p>
              <a:p>
                <a:endParaRPr lang="en-US" altLang="ja-JP" sz="1600" dirty="0" smtClean="0">
                  <a:latin typeface="+mj-ea"/>
                  <a:cs typeface="Cambria Math" charset="0"/>
                </a:endParaRPr>
              </a:p>
              <a:p>
                <a:endParaRPr lang="en-US" altLang="ja-JP" sz="1600" dirty="0">
                  <a:latin typeface="+mj-ea"/>
                  <a:cs typeface="Cambria Math" charset="0"/>
                </a:endParaRPr>
              </a:p>
              <a:p>
                <a:r>
                  <a:rPr lang="ja-JP" altLang="en-US" b="1" dirty="0" smtClean="0">
                    <a:latin typeface="+mj-ea"/>
                    <a:cs typeface="Cambria Math" charset="0"/>
                  </a:rPr>
                  <a:t>やったこと</a:t>
                </a:r>
                <a:endParaRPr lang="en-US" altLang="ja-JP" b="1" dirty="0" smtClean="0">
                  <a:latin typeface="+mj-ea"/>
                  <a:cs typeface="Cambria Math" charset="0"/>
                </a:endParaRPr>
              </a:p>
              <a:p>
                <a:r>
                  <a:rPr lang="en-US" altLang="ja-JP" sz="1600" dirty="0" smtClean="0">
                    <a:latin typeface="+mj-ea"/>
                    <a:cs typeface="Cambria Math" charset="0"/>
                  </a:rPr>
                  <a:t>14</a:t>
                </a:r>
                <a:r>
                  <a:rPr lang="ja-JP" altLang="en-US" sz="1600" dirty="0" smtClean="0">
                    <a:latin typeface="+mj-ea"/>
                    <a:cs typeface="Cambria Math" charset="0"/>
                  </a:rPr>
                  <a:t>天体</a:t>
                </a:r>
                <a:r>
                  <a:rPr lang="en-US" altLang="ja-JP" sz="1600" dirty="0" smtClean="0">
                    <a:latin typeface="+mj-ea"/>
                    <a:cs typeface="Cambria Math" charset="0"/>
                  </a:rPr>
                  <a:t>(Taurus)</a:t>
                </a:r>
                <a:r>
                  <a:rPr lang="ja-JP" altLang="en-US" sz="1600" dirty="0" smtClean="0">
                    <a:latin typeface="+mj-ea"/>
                    <a:cs typeface="Cambria Math" charset="0"/>
                  </a:rPr>
                  <a:t>の動的質量を求めた</a:t>
                </a:r>
                <a:r>
                  <a:rPr lang="en-US" altLang="ja-JP" sz="1600" u="sng" dirty="0" smtClean="0">
                    <a:latin typeface="+mj-ea"/>
                    <a:cs typeface="Cambria Math" charset="0"/>
                  </a:rPr>
                  <a:t>(ALMA Cycle 0)</a:t>
                </a:r>
                <a:r>
                  <a:rPr lang="ja-JP" altLang="en-US" sz="1600" u="sng" dirty="0" smtClean="0">
                    <a:latin typeface="+mj-ea"/>
                    <a:cs typeface="Cambria Math" charset="0"/>
                  </a:rPr>
                  <a:t>←</a:t>
                </a:r>
                <a:r>
                  <a:rPr lang="en-US" altLang="ja-JP" sz="1600" u="sng" dirty="0" smtClean="0">
                    <a:latin typeface="+mj-ea"/>
                    <a:cs typeface="Cambria Math" charset="0"/>
                  </a:rPr>
                  <a:t>Archive data</a:t>
                </a:r>
              </a:p>
              <a:p>
                <a:r>
                  <a:rPr lang="ja-JP" altLang="en-US" sz="1600" dirty="0" smtClean="0">
                    <a:latin typeface="+mj-ea"/>
                    <a:cs typeface="Cambria Math" charset="0"/>
                  </a:rPr>
                  <a:t>　　　　　　　　　　　　　　　　　　　　　　　　　　</a:t>
                </a:r>
                <a:r>
                  <a:rPr lang="ja-JP" altLang="en-US" sz="1600" dirty="0">
                    <a:latin typeface="+mj-ea"/>
                    <a:cs typeface="Cambria Math" charset="0"/>
                  </a:rPr>
                  <a:t>輝度と有効温度から</a:t>
                </a:r>
                <a:r>
                  <a:rPr lang="ja-JP" altLang="en-US" sz="1600" dirty="0" smtClean="0">
                    <a:latin typeface="+mj-ea"/>
                    <a:cs typeface="Cambria Math" charset="0"/>
                  </a:rPr>
                  <a:t>求められた質量が載ってる</a:t>
                </a:r>
                <a:endParaRPr lang="en-US" altLang="ja-JP" sz="1600" dirty="0">
                  <a:latin typeface="+mj-ea"/>
                  <a:cs typeface="Cambria Math" charset="0"/>
                </a:endParaRPr>
              </a:p>
              <a:p>
                <a:r>
                  <a:rPr lang="ja-JP" altLang="en-US" b="1" dirty="0" smtClean="0">
                    <a:latin typeface="+mj-ea"/>
                    <a:cs typeface="Cambria Math" charset="0"/>
                  </a:rPr>
                  <a:t>計測方法</a:t>
                </a:r>
                <a:endParaRPr lang="ja-JP" altLang="en-US" b="1" dirty="0" smtClean="0"/>
              </a:p>
              <a:p>
                <a:r>
                  <a:rPr lang="ja-JP" altLang="en-US" sz="1600" dirty="0" smtClean="0"/>
                  <a:t>天体までの距離を用いて質量を星周円盤の回転から動的質量求めた</a:t>
                </a:r>
                <a:r>
                  <a:rPr lang="en-US" altLang="ja-JP" sz="1600" dirty="0" smtClean="0"/>
                  <a:t>(</a:t>
                </a:r>
                <a:r>
                  <a:rPr lang="fr-FR" altLang="ja-JP" sz="1600" dirty="0" err="1" smtClean="0"/>
                  <a:t>e.g</a:t>
                </a:r>
                <a:r>
                  <a:rPr lang="fr-FR" altLang="ja-JP" sz="1600" dirty="0" smtClean="0"/>
                  <a:t>., </a:t>
                </a:r>
                <a:r>
                  <a:rPr lang="fr-FR" altLang="ja-JP" sz="1600" dirty="0" err="1" smtClean="0"/>
                  <a:t>Guilloteau</a:t>
                </a:r>
                <a:r>
                  <a:rPr lang="fr-FR" altLang="ja-JP" sz="1600" dirty="0" smtClean="0"/>
                  <a:t> et al. 2014</a:t>
                </a:r>
                <a:r>
                  <a:rPr lang="en-US" altLang="ja-JP" sz="1600" dirty="0" smtClean="0"/>
                  <a:t>)</a:t>
                </a:r>
              </a:p>
              <a:p>
                <a:endParaRPr lang="en-US" altLang="ja-JP" sz="1600" dirty="0"/>
              </a:p>
              <a:p>
                <a:r>
                  <a:rPr lang="ja-JP" altLang="en-US" b="1" dirty="0" smtClean="0"/>
                  <a:t>結果</a:t>
                </a:r>
                <a:endParaRPr lang="en-US" altLang="ja-JP" b="1" dirty="0" smtClean="0"/>
              </a:p>
              <a:p>
                <a:r>
                  <a:rPr lang="en-US" altLang="ja-JP" sz="1600" dirty="0">
                    <a:latin typeface="+mj-ea"/>
                    <a:cs typeface="Cambria Math" charset="0"/>
                  </a:rPr>
                  <a:t>14</a:t>
                </a:r>
                <a:r>
                  <a:rPr lang="ja-JP" altLang="en-US" sz="1600" dirty="0">
                    <a:latin typeface="+mj-ea"/>
                    <a:cs typeface="Cambria Math" charset="0"/>
                  </a:rPr>
                  <a:t>天体中の</a:t>
                </a:r>
                <a:r>
                  <a:rPr lang="en-US" altLang="ja-JP" sz="1600" dirty="0">
                    <a:latin typeface="+mj-ea"/>
                    <a:cs typeface="Cambria Math" charset="0"/>
                  </a:rPr>
                  <a:t>7</a:t>
                </a:r>
                <a:r>
                  <a:rPr lang="ja-JP" altLang="en-US" sz="1600" dirty="0">
                    <a:latin typeface="+mj-ea"/>
                    <a:cs typeface="Cambria Math" charset="0"/>
                  </a:rPr>
                  <a:t>天体が輝度と有効温度から求めた質量よりも大きいことがわかった</a:t>
                </a:r>
                <a:endParaRPr lang="en-US" altLang="ja-JP" sz="1600" dirty="0">
                  <a:latin typeface="+mj-ea"/>
                  <a:cs typeface="Cambria Math" charset="0"/>
                </a:endParaRPr>
              </a:p>
              <a:p>
                <a:r>
                  <a:rPr lang="ja-JP" altLang="en-US" sz="1600" dirty="0">
                    <a:latin typeface="+mj-ea"/>
                    <a:cs typeface="Cambria Math" charset="0"/>
                  </a:rPr>
                  <a:t>それらの</a:t>
                </a:r>
                <a:r>
                  <a:rPr lang="en-US" altLang="ja-JP" sz="1600" dirty="0">
                    <a:latin typeface="+mj-ea"/>
                    <a:cs typeface="Cambria Math" charset="0"/>
                  </a:rPr>
                  <a:t>7</a:t>
                </a:r>
                <a:r>
                  <a:rPr lang="ja-JP" altLang="en-US" sz="1600" dirty="0">
                    <a:latin typeface="+mj-ea"/>
                    <a:cs typeface="Cambria Math" charset="0"/>
                  </a:rPr>
                  <a:t>天体は連星もしくは多重星であることがわかった←分解能不足で観測では</a:t>
                </a:r>
                <a:r>
                  <a:rPr lang="ja-JP" altLang="en-US" sz="1600" dirty="0" smtClean="0">
                    <a:latin typeface="+mj-ea"/>
                    <a:cs typeface="Cambria Math" charset="0"/>
                  </a:rPr>
                  <a:t>確かめれない</a:t>
                </a:r>
                <a:endParaRPr lang="en-US" altLang="ja-JP" dirty="0">
                  <a:latin typeface="+mj-ea"/>
                  <a:cs typeface="Cambria Math" charset="0"/>
                </a:endParaRPr>
              </a:p>
              <a:p>
                <a:endParaRPr lang="en-US" altLang="ja-JP" b="1" dirty="0" smtClean="0"/>
              </a:p>
              <a:p>
                <a:endParaRPr lang="en-US" altLang="ja-JP" sz="1400" dirty="0">
                  <a:latin typeface="+mj-ea"/>
                  <a:cs typeface="Cambria Math" charset="0"/>
                </a:endParaRPr>
              </a:p>
              <a:p>
                <a:endParaRPr lang="en-US" altLang="ja-JP" sz="1400" dirty="0" smtClean="0"/>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320634" y="646822"/>
                <a:ext cx="8706230" cy="6647974"/>
              </a:xfrm>
              <a:prstGeom prst="rect">
                <a:avLst/>
              </a:prstGeom>
              <a:blipFill rotWithShape="0">
                <a:blip r:embed="rId3"/>
                <a:stretch>
                  <a:fillRect l="-630" t="-733"/>
                </a:stretch>
              </a:blipFill>
            </p:spPr>
            <p:txBody>
              <a:bodyPr/>
              <a:lstStyle/>
              <a:p>
                <a:r>
                  <a:rPr lang="ja-JP" altLang="en-US">
                    <a:noFill/>
                  </a:rPr>
                  <a:t> </a:t>
                </a:r>
              </a:p>
            </p:txBody>
          </p:sp>
        </mc:Fallback>
      </mc:AlternateContent>
      <p:sp>
        <p:nvSpPr>
          <p:cNvPr id="15" name="屈折矢印 14"/>
          <p:cNvSpPr/>
          <p:nvPr/>
        </p:nvSpPr>
        <p:spPr>
          <a:xfrm rot="5400000">
            <a:off x="1617618" y="1137271"/>
            <a:ext cx="191156" cy="302373"/>
          </a:xfrm>
          <a:prstGeom prst="bentUpArrow">
            <a:avLst>
              <a:gd name="adj1" fmla="val 9290"/>
              <a:gd name="adj2" fmla="val 25000"/>
              <a:gd name="adj3" fmla="val 2499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屈折矢印 16"/>
          <p:cNvSpPr/>
          <p:nvPr/>
        </p:nvSpPr>
        <p:spPr>
          <a:xfrm rot="5400000">
            <a:off x="1498020" y="1251385"/>
            <a:ext cx="430351" cy="302373"/>
          </a:xfrm>
          <a:prstGeom prst="bentUpArrow">
            <a:avLst>
              <a:gd name="adj1" fmla="val 9290"/>
              <a:gd name="adj2" fmla="val 14200"/>
              <a:gd name="adj3" fmla="val 1405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屈折矢印 17"/>
          <p:cNvSpPr/>
          <p:nvPr/>
        </p:nvSpPr>
        <p:spPr>
          <a:xfrm rot="5400000">
            <a:off x="3691798" y="4646843"/>
            <a:ext cx="191156" cy="302373"/>
          </a:xfrm>
          <a:prstGeom prst="bentUpArrow">
            <a:avLst>
              <a:gd name="adj1" fmla="val 9290"/>
              <a:gd name="adj2" fmla="val 25000"/>
              <a:gd name="adj3" fmla="val 2499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579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066"/>
            <a:ext cx="9144000" cy="5254933"/>
          </a:xfrm>
          <a:prstGeom prst="rect">
            <a:avLst/>
          </a:prstGeom>
        </p:spPr>
      </p:pic>
      <p:sp>
        <p:nvSpPr>
          <p:cNvPr id="3" name="テキスト ボックス 2"/>
          <p:cNvSpPr txBox="1"/>
          <p:nvPr/>
        </p:nvSpPr>
        <p:spPr>
          <a:xfrm>
            <a:off x="212035" y="5630965"/>
            <a:ext cx="8716553" cy="1200329"/>
          </a:xfrm>
          <a:prstGeom prst="rect">
            <a:avLst/>
          </a:prstGeom>
          <a:noFill/>
        </p:spPr>
        <p:txBody>
          <a:bodyPr wrap="none" rtlCol="0">
            <a:spAutoFit/>
          </a:bodyPr>
          <a:lstStyle/>
          <a:p>
            <a:r>
              <a:rPr lang="ja-JP" altLang="en-US" dirty="0" smtClean="0"/>
              <a:t>上半分</a:t>
            </a:r>
            <a:r>
              <a:rPr kumimoji="1" lang="ja-JP" altLang="en-US" dirty="0" smtClean="0"/>
              <a:t>が</a:t>
            </a:r>
            <a:r>
              <a:rPr kumimoji="1" lang="en-US" altLang="ja-JP" dirty="0" smtClean="0"/>
              <a:t>Taurus</a:t>
            </a:r>
            <a:r>
              <a:rPr kumimoji="1" lang="ja-JP" altLang="en-US" dirty="0" smtClean="0"/>
              <a:t>領域、下半分が</a:t>
            </a:r>
            <a:r>
              <a:rPr lang="en-US" altLang="ja-JP" dirty="0">
                <a:latin typeface="+mj-ea"/>
                <a:cs typeface="Cambria Math" charset="0"/>
              </a:rPr>
              <a:t>Ophiuchus</a:t>
            </a:r>
            <a:r>
              <a:rPr lang="ja-JP" altLang="en-US" dirty="0" smtClean="0">
                <a:latin typeface="+mj-ea"/>
                <a:cs typeface="Cambria Math" charset="0"/>
              </a:rPr>
              <a:t>領域（</a:t>
            </a:r>
            <a:r>
              <a:rPr lang="en-US" altLang="ja-JP" dirty="0" smtClean="0"/>
              <a:t>Flying Saucer</a:t>
            </a:r>
            <a:r>
              <a:rPr lang="ja-JP" altLang="en-US" dirty="0" smtClean="0"/>
              <a:t>は除く）</a:t>
            </a:r>
            <a:endParaRPr lang="en-US" altLang="ja-JP" dirty="0" smtClean="0"/>
          </a:p>
          <a:p>
            <a:r>
              <a:rPr kumimoji="1" lang="ja-JP" altLang="en-US" dirty="0" smtClean="0"/>
              <a:t>有効温度はスペクトル型から求めた</a:t>
            </a:r>
            <a:r>
              <a:rPr kumimoji="1" lang="en-US" altLang="ja-JP" dirty="0" smtClean="0"/>
              <a:t>(</a:t>
            </a:r>
            <a:r>
              <a:rPr lang="en-US" altLang="ja-JP" dirty="0" err="1" smtClean="0"/>
              <a:t>Pecaut</a:t>
            </a:r>
            <a:r>
              <a:rPr lang="en-US" altLang="ja-JP" dirty="0" smtClean="0"/>
              <a:t> and </a:t>
            </a:r>
            <a:r>
              <a:rPr lang="en-US" altLang="ja-JP" dirty="0" err="1" smtClean="0"/>
              <a:t>Mamajek’s</a:t>
            </a:r>
            <a:r>
              <a:rPr lang="en-US" altLang="ja-JP" dirty="0" smtClean="0"/>
              <a:t> table)</a:t>
            </a:r>
            <a:r>
              <a:rPr kumimoji="1" lang="ja-JP" altLang="en-US" dirty="0" smtClean="0"/>
              <a:t>、輝度は</a:t>
            </a:r>
            <a:r>
              <a:rPr kumimoji="1" lang="en-US" altLang="ja-JP" dirty="0" smtClean="0"/>
              <a:t>SED</a:t>
            </a:r>
            <a:r>
              <a:rPr kumimoji="1" lang="ja-JP" altLang="en-US" dirty="0" smtClean="0"/>
              <a:t>から求めた</a:t>
            </a:r>
            <a:endParaRPr kumimoji="1" lang="en-US" altLang="ja-JP" dirty="0" smtClean="0"/>
          </a:p>
          <a:p>
            <a:r>
              <a:rPr lang="it-IT" altLang="ja-JP" dirty="0" smtClean="0"/>
              <a:t>Grosso et al. (2003)</a:t>
            </a:r>
            <a:r>
              <a:rPr lang="ja-JP" altLang="en-US" dirty="0" smtClean="0"/>
              <a:t>によると</a:t>
            </a:r>
            <a:r>
              <a:rPr lang="en-US" altLang="ja-JP" dirty="0" smtClean="0"/>
              <a:t>Flying Saucer</a:t>
            </a:r>
            <a:r>
              <a:rPr lang="ja-JP" altLang="en-US" dirty="0" smtClean="0"/>
              <a:t>は</a:t>
            </a:r>
            <a:r>
              <a:rPr lang="en-US" altLang="ja-JP" dirty="0" smtClean="0"/>
              <a:t>3500k</a:t>
            </a:r>
            <a:r>
              <a:rPr lang="ja-JP" altLang="en-US" dirty="0" smtClean="0"/>
              <a:t>であり</a:t>
            </a:r>
            <a:r>
              <a:rPr lang="en-US" altLang="ja-JP" dirty="0"/>
              <a:t>140pc</a:t>
            </a:r>
            <a:r>
              <a:rPr lang="ja-JP" altLang="en-US" dirty="0" smtClean="0"/>
              <a:t>で輝度は</a:t>
            </a:r>
            <a:r>
              <a:rPr lang="en-US" altLang="ja-JP" dirty="0" smtClean="0"/>
              <a:t>0.14</a:t>
            </a:r>
            <a:r>
              <a:rPr lang="ja-JP" altLang="en-US" dirty="0"/>
              <a:t>、</a:t>
            </a:r>
            <a:r>
              <a:rPr lang="en-US" altLang="ja-JP" dirty="0"/>
              <a:t>119pc</a:t>
            </a:r>
            <a:r>
              <a:rPr lang="ja-JP" altLang="en-US" dirty="0"/>
              <a:t>で</a:t>
            </a:r>
            <a:r>
              <a:rPr lang="en-US" altLang="ja-JP" dirty="0"/>
              <a:t>0.1</a:t>
            </a:r>
          </a:p>
          <a:p>
            <a:endParaRPr kumimoji="1" lang="ja-JP" altLang="en-US" dirty="0"/>
          </a:p>
        </p:txBody>
      </p:sp>
      <p:sp>
        <p:nvSpPr>
          <p:cNvPr id="4" name="テキスト ボックス 3"/>
          <p:cNvSpPr txBox="1"/>
          <p:nvPr/>
        </p:nvSpPr>
        <p:spPr>
          <a:xfrm>
            <a:off x="212035" y="153769"/>
            <a:ext cx="4427815" cy="646331"/>
          </a:xfrm>
          <a:prstGeom prst="rect">
            <a:avLst/>
          </a:prstGeom>
          <a:noFill/>
        </p:spPr>
        <p:txBody>
          <a:bodyPr wrap="none" rtlCol="0">
            <a:spAutoFit/>
          </a:bodyPr>
          <a:lstStyle/>
          <a:p>
            <a:r>
              <a:rPr lang="ja-JP" altLang="en-US" dirty="0"/>
              <a:t>今回観測した天体の先行研究における特徴</a:t>
            </a:r>
            <a:endParaRPr lang="en-US" altLang="ja-JP" dirty="0"/>
          </a:p>
          <a:p>
            <a:endParaRPr kumimoji="1" lang="ja-JP" altLang="en-US" dirty="0"/>
          </a:p>
        </p:txBody>
      </p:sp>
    </p:spTree>
    <p:extLst>
      <p:ext uri="{BB962C8B-B14F-4D97-AF65-F5344CB8AC3E}">
        <p14:creationId xmlns:p14="http://schemas.microsoft.com/office/powerpoint/2010/main" val="187523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390"/>
          <a:stretch/>
        </p:blipFill>
        <p:spPr>
          <a:xfrm>
            <a:off x="0" y="1175779"/>
            <a:ext cx="9144000" cy="3550272"/>
          </a:xfrm>
          <a:prstGeom prst="rect">
            <a:avLst/>
          </a:prstGeom>
        </p:spPr>
      </p:pic>
      <p:sp>
        <p:nvSpPr>
          <p:cNvPr id="4" name="テキスト ボックス 3"/>
          <p:cNvSpPr txBox="1"/>
          <p:nvPr/>
        </p:nvSpPr>
        <p:spPr>
          <a:xfrm>
            <a:off x="291385" y="383242"/>
            <a:ext cx="3486852" cy="369332"/>
          </a:xfrm>
          <a:prstGeom prst="rect">
            <a:avLst/>
          </a:prstGeom>
          <a:noFill/>
        </p:spPr>
        <p:txBody>
          <a:bodyPr wrap="none" rtlCol="0">
            <a:spAutoFit/>
          </a:bodyPr>
          <a:lstStyle/>
          <a:p>
            <a:r>
              <a:rPr kumimoji="1" lang="en-US" altLang="ja-JP" dirty="0" smtClean="0"/>
              <a:t>Archive data(Cycle0)</a:t>
            </a:r>
            <a:r>
              <a:rPr kumimoji="1" lang="ja-JP" altLang="en-US" dirty="0" smtClean="0"/>
              <a:t>の天体の特徴</a:t>
            </a:r>
            <a:endParaRPr kumimoji="1" lang="ja-JP" altLang="en-US" dirty="0"/>
          </a:p>
        </p:txBody>
      </p:sp>
      <p:sp>
        <p:nvSpPr>
          <p:cNvPr id="5" name="テキスト ボックス 4"/>
          <p:cNvSpPr txBox="1"/>
          <p:nvPr/>
        </p:nvSpPr>
        <p:spPr>
          <a:xfrm>
            <a:off x="291385" y="4757904"/>
            <a:ext cx="7316042" cy="646331"/>
          </a:xfrm>
          <a:prstGeom prst="rect">
            <a:avLst/>
          </a:prstGeom>
          <a:noFill/>
        </p:spPr>
        <p:txBody>
          <a:bodyPr wrap="none" rtlCol="0">
            <a:spAutoFit/>
          </a:bodyPr>
          <a:lstStyle/>
          <a:p>
            <a:r>
              <a:rPr kumimoji="1" lang="ja-JP" altLang="en-US" dirty="0" smtClean="0"/>
              <a:t>これらの天体は</a:t>
            </a:r>
            <a:r>
              <a:rPr kumimoji="1" lang="en-US" altLang="ja-JP" dirty="0" smtClean="0"/>
              <a:t>140pc</a:t>
            </a:r>
            <a:r>
              <a:rPr lang="ja-JP" altLang="en-US" dirty="0" smtClean="0"/>
              <a:t>の距離にあるとしている</a:t>
            </a:r>
            <a:endParaRPr lang="en-US" altLang="ja-JP" dirty="0" smtClean="0"/>
          </a:p>
          <a:p>
            <a:r>
              <a:rPr lang="en-US" altLang="ja-JP" dirty="0" smtClean="0"/>
              <a:t>VLBA</a:t>
            </a:r>
            <a:r>
              <a:rPr lang="ja-JP" altLang="en-US" dirty="0" smtClean="0"/>
              <a:t>から得られた年周視差から</a:t>
            </a:r>
            <a:r>
              <a:rPr lang="en-US" altLang="ja-JP" dirty="0" smtClean="0"/>
              <a:t>GK </a:t>
            </a:r>
            <a:r>
              <a:rPr lang="en-US" altLang="ja-JP" dirty="0"/>
              <a:t>tau</a:t>
            </a:r>
            <a:r>
              <a:rPr lang="ja-JP" altLang="en-US" dirty="0"/>
              <a:t>は</a:t>
            </a:r>
            <a:r>
              <a:rPr lang="en-US" altLang="ja-JP" dirty="0" smtClean="0"/>
              <a:t>131pc</a:t>
            </a:r>
            <a:r>
              <a:rPr lang="ja-JP" altLang="en-US" dirty="0" smtClean="0"/>
              <a:t>、</a:t>
            </a:r>
            <a:r>
              <a:rPr lang="en-US" altLang="ja-JP" dirty="0" smtClean="0"/>
              <a:t>HO Tau161pc</a:t>
            </a:r>
            <a:r>
              <a:rPr lang="ja-JP" altLang="en-US" dirty="0" smtClean="0"/>
              <a:t>にあるとした</a:t>
            </a:r>
            <a:endParaRPr lang="en-US" altLang="ja-JP" dirty="0"/>
          </a:p>
        </p:txBody>
      </p:sp>
      <p:sp>
        <p:nvSpPr>
          <p:cNvPr id="6" name="フレーム 5"/>
          <p:cNvSpPr/>
          <p:nvPr/>
        </p:nvSpPr>
        <p:spPr>
          <a:xfrm>
            <a:off x="957062" y="4210831"/>
            <a:ext cx="562646" cy="206062"/>
          </a:xfrm>
          <a:prstGeom prst="frame">
            <a:avLst>
              <a:gd name="adj1" fmla="val 4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フレーム 6"/>
          <p:cNvSpPr/>
          <p:nvPr/>
        </p:nvSpPr>
        <p:spPr>
          <a:xfrm>
            <a:off x="957062" y="3734378"/>
            <a:ext cx="562646" cy="206062"/>
          </a:xfrm>
          <a:prstGeom prst="frame">
            <a:avLst>
              <a:gd name="adj1" fmla="val 4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57099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69016926"/>
              </p:ext>
            </p:extLst>
          </p:nvPr>
        </p:nvGraphicFramePr>
        <p:xfrm>
          <a:off x="5084729" y="27522"/>
          <a:ext cx="3928055" cy="1926770"/>
        </p:xfrm>
        <a:graphic>
          <a:graphicData uri="http://schemas.openxmlformats.org/drawingml/2006/table">
            <a:tbl>
              <a:tblPr firstRow="1">
                <a:tableStyleId>{C083E6E3-FA7D-4D7B-A595-EF9225AFEA82}</a:tableStyleId>
              </a:tblPr>
              <a:tblGrid>
                <a:gridCol w="1683922"/>
                <a:gridCol w="2244133"/>
              </a:tblGrid>
              <a:tr h="27063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1" u="sng" dirty="0" smtClean="0"/>
                        <a:t>観測</a:t>
                      </a:r>
                      <a:r>
                        <a:rPr lang="ja-JP" altLang="en-US" sz="1600" b="1" u="sng" dirty="0" smtClean="0"/>
                        <a:t>諸元</a:t>
                      </a:r>
                      <a:endParaRPr lang="en-US" altLang="ja-JP" sz="1200" b="0" u="none" dirty="0" smtClean="0"/>
                    </a:p>
                  </a:txBody>
                  <a:tcPr marL="86630" marR="86630" marT="43325" marB="43325"/>
                </a:tc>
                <a:tc hMerge="1">
                  <a:txBody>
                    <a:bodyPr/>
                    <a:lstStyle/>
                    <a:p>
                      <a:pPr marL="0" indent="0">
                        <a:buFontTx/>
                        <a:buNone/>
                      </a:pPr>
                      <a:endParaRPr lang="en-US" altLang="ja-JP" sz="1400" b="0" dirty="0" smtClean="0">
                        <a:solidFill>
                          <a:schemeClr val="tx1"/>
                        </a:solidFill>
                      </a:endParaRPr>
                    </a:p>
                  </a:txBody>
                  <a:tcPr marL="86630" marR="86630" marT="43325" marB="43325"/>
                </a:tc>
              </a:tr>
              <a:tr h="433379">
                <a:tc>
                  <a:txBody>
                    <a:bodyPr/>
                    <a:lstStyle/>
                    <a:p>
                      <a:r>
                        <a:rPr kumimoji="1" lang="ja-JP" altLang="en-US" sz="1400" b="0" dirty="0" smtClean="0"/>
                        <a:t>観測波長</a:t>
                      </a:r>
                      <a:endParaRPr kumimoji="1" lang="ja-JP" altLang="en-US" sz="1400" b="0" dirty="0">
                        <a:solidFill>
                          <a:schemeClr val="tx1"/>
                        </a:solidFill>
                        <a:latin typeface="+mn-lt"/>
                      </a:endParaRPr>
                    </a:p>
                  </a:txBody>
                  <a:tcPr marL="86630" marR="86630" marT="43325" marB="43325"/>
                </a:tc>
                <a:tc>
                  <a:txBody>
                    <a:bodyPr/>
                    <a:lstStyle/>
                    <a:p>
                      <a:pPr marL="0" indent="0">
                        <a:buFontTx/>
                        <a:buNone/>
                      </a:pPr>
                      <a:r>
                        <a:rPr kumimoji="1" lang="en-US" altLang="ja-JP" sz="1200" b="0" dirty="0" smtClean="0">
                          <a:solidFill>
                            <a:schemeClr val="tx1"/>
                          </a:solidFill>
                        </a:rPr>
                        <a:t>1.3mm</a:t>
                      </a:r>
                      <a:r>
                        <a:rPr kumimoji="1" lang="ja-JP" altLang="en-US" sz="1200" b="0" dirty="0" smtClean="0">
                          <a:solidFill>
                            <a:schemeClr val="tx1"/>
                          </a:solidFill>
                        </a:rPr>
                        <a:t>ダスト</a:t>
                      </a:r>
                      <a:r>
                        <a:rPr kumimoji="1" lang="ja-JP" altLang="en-US" sz="1200" b="0" dirty="0" smtClean="0">
                          <a:solidFill>
                            <a:schemeClr val="tx1"/>
                          </a:solidFill>
                        </a:rPr>
                        <a:t>連続波</a:t>
                      </a:r>
                      <a:endParaRPr kumimoji="1" lang="en-US" altLang="ja-JP" sz="1200" b="0" dirty="0" smtClean="0">
                        <a:solidFill>
                          <a:schemeClr val="tx1"/>
                        </a:solidFill>
                      </a:endParaRPr>
                    </a:p>
                    <a:p>
                      <a:pPr marL="0" indent="0">
                        <a:buFontTx/>
                        <a:buNone/>
                      </a:pPr>
                      <a:r>
                        <a:rPr lang="en-US" altLang="ja-JP" sz="1400" b="0" dirty="0" smtClean="0"/>
                        <a:t>CO(2-1),H</a:t>
                      </a:r>
                      <a:r>
                        <a:rPr lang="en-US" altLang="ja-JP" sz="1000" b="0" dirty="0" smtClean="0"/>
                        <a:t>2</a:t>
                      </a:r>
                      <a:r>
                        <a:rPr lang="en-US" altLang="ja-JP" sz="1400" b="0" dirty="0" smtClean="0"/>
                        <a:t>CO(3-2),CN(2-1)</a:t>
                      </a:r>
                      <a:endParaRPr lang="en-US" altLang="ja-JP" sz="1400" b="0" dirty="0" smtClean="0"/>
                    </a:p>
                  </a:txBody>
                  <a:tcPr marL="86630" marR="86630" marT="43325" marB="43325"/>
                </a:tc>
              </a:tr>
              <a:tr h="245673">
                <a:tc>
                  <a:txBody>
                    <a:bodyPr/>
                    <a:lstStyle/>
                    <a:p>
                      <a:r>
                        <a:rPr kumimoji="1" lang="ja-JP" altLang="en-US" sz="1400" dirty="0" smtClean="0"/>
                        <a:t>空間分解能</a:t>
                      </a:r>
                      <a:endParaRPr kumimoji="1" lang="ja-JP" altLang="en-US" sz="1400" dirty="0">
                        <a:latin typeface="+mn-lt"/>
                      </a:endParaRPr>
                    </a:p>
                  </a:txBody>
                  <a:tcPr marL="86630" marR="86630" marT="43325" marB="43325"/>
                </a:tc>
                <a:tc>
                  <a:txBody>
                    <a:bodyPr/>
                    <a:lstStyle/>
                    <a:p>
                      <a:pPr marL="0" marR="0" indent="0" algn="l" defTabSz="3984735" rtl="0" eaLnBrk="1" fontAlgn="auto" latinLnBrk="0" hangingPunct="1">
                        <a:lnSpc>
                          <a:spcPct val="100000"/>
                        </a:lnSpc>
                        <a:spcBef>
                          <a:spcPts val="0"/>
                        </a:spcBef>
                        <a:spcAft>
                          <a:spcPts val="0"/>
                        </a:spcAft>
                        <a:buClrTx/>
                        <a:buSzTx/>
                        <a:buFontTx/>
                        <a:buNone/>
                        <a:tabLst/>
                        <a:defRPr/>
                      </a:pPr>
                      <a:r>
                        <a:rPr kumimoji="1" lang="en-US" altLang="ja-JP" sz="1400" dirty="0" smtClean="0"/>
                        <a:t>0.”4 </a:t>
                      </a:r>
                      <a:r>
                        <a:rPr kumimoji="1" lang="en-US" altLang="ja-JP" sz="1400" dirty="0" smtClean="0"/>
                        <a:t>~</a:t>
                      </a:r>
                      <a:r>
                        <a:rPr kumimoji="1" lang="en-US" altLang="ja-JP" sz="1400" baseline="0" dirty="0" smtClean="0"/>
                        <a:t> </a:t>
                      </a:r>
                      <a:r>
                        <a:rPr kumimoji="1" lang="en-US" altLang="ja-JP" sz="1400" baseline="0" dirty="0" smtClean="0"/>
                        <a:t>0.</a:t>
                      </a:r>
                      <a:r>
                        <a:rPr kumimoji="1" lang="en-US" altLang="ja-JP" sz="1400" dirty="0" smtClean="0"/>
                        <a:t>”6 </a:t>
                      </a:r>
                      <a:endParaRPr kumimoji="1" lang="ja-JP" altLang="en-US" sz="1400" dirty="0" smtClean="0"/>
                    </a:p>
                  </a:txBody>
                  <a:tcPr marL="86630" marR="86630" marT="43325" marB="43325"/>
                </a:tc>
              </a:tr>
              <a:tr h="245673">
                <a:tc>
                  <a:txBody>
                    <a:bodyPr/>
                    <a:lstStyle/>
                    <a:p>
                      <a:r>
                        <a:rPr kumimoji="1" lang="ja-JP" altLang="en-US" sz="1400" dirty="0" smtClean="0"/>
                        <a:t>速度分解能</a:t>
                      </a:r>
                      <a:endParaRPr kumimoji="1" lang="ja-JP" altLang="en-US" sz="1400" dirty="0">
                        <a:latin typeface="+mn-lt"/>
                      </a:endParaRPr>
                    </a:p>
                  </a:txBody>
                  <a:tcPr marL="86630" marR="86630" marT="43325" marB="43325"/>
                </a:tc>
                <a:tc>
                  <a:txBody>
                    <a:bodyPr/>
                    <a:lstStyle/>
                    <a:p>
                      <a:r>
                        <a:rPr kumimoji="1" lang="en-US" altLang="ja-JP" sz="1400" dirty="0" smtClean="0"/>
                        <a:t>0.2</a:t>
                      </a:r>
                      <a:r>
                        <a:rPr kumimoji="1" lang="en-US" altLang="ja-JP" sz="1400" baseline="0" dirty="0" smtClean="0"/>
                        <a:t> </a:t>
                      </a:r>
                      <a:r>
                        <a:rPr kumimoji="1" lang="en-US" altLang="ja-JP" sz="1400" dirty="0" smtClean="0"/>
                        <a:t>km/s</a:t>
                      </a:r>
                      <a:endParaRPr kumimoji="1" lang="ja-JP" altLang="en-US" sz="1400" dirty="0"/>
                    </a:p>
                  </a:txBody>
                  <a:tcPr marL="86630" marR="86630" marT="43325" marB="43325"/>
                </a:tc>
              </a:tr>
              <a:tr h="420390">
                <a:tc>
                  <a:txBody>
                    <a:bodyPr/>
                    <a:lstStyle/>
                    <a:p>
                      <a:r>
                        <a:rPr kumimoji="1" lang="ja-JP" altLang="en-US" sz="1400" dirty="0" smtClean="0"/>
                        <a:t>望遠鏡</a:t>
                      </a:r>
                      <a:endParaRPr kumimoji="1" lang="ja-JP" altLang="en-US" sz="1400" dirty="0">
                        <a:latin typeface="+mn-lt"/>
                      </a:endParaRPr>
                    </a:p>
                  </a:txBody>
                  <a:tcPr marL="86630" marR="86630" marT="43325" marB="43325"/>
                </a:tc>
                <a:tc>
                  <a:txBody>
                    <a:bodyPr/>
                    <a:lstStyle/>
                    <a:p>
                      <a:r>
                        <a:rPr kumimoji="1" lang="en-US" altLang="ja-JP" sz="1400" dirty="0" smtClean="0"/>
                        <a:t>ALMA 12m </a:t>
                      </a:r>
                      <a:r>
                        <a:rPr kumimoji="1" lang="en-US" altLang="ja-JP" sz="1400" dirty="0" smtClean="0"/>
                        <a:t>array</a:t>
                      </a:r>
                    </a:p>
                    <a:p>
                      <a:r>
                        <a:rPr kumimoji="1" lang="en-US" altLang="ja-JP" sz="1400" dirty="0" smtClean="0"/>
                        <a:t>(</a:t>
                      </a:r>
                      <a:r>
                        <a:rPr kumimoji="1" lang="en-US" altLang="ja-JP" sz="1400" dirty="0" smtClean="0"/>
                        <a:t>Cycle2)</a:t>
                      </a:r>
                      <a:endParaRPr lang="en-US" altLang="ja-JP" sz="1400" dirty="0"/>
                    </a:p>
                  </a:txBody>
                  <a:tcPr marL="86630" marR="86630" marT="43325" marB="43325"/>
                </a:tc>
              </a:tr>
            </a:tbl>
          </a:graphicData>
        </a:graphic>
      </p:graphicFrame>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919"/>
            <a:ext cx="9144000" cy="4804081"/>
          </a:xfrm>
          <a:prstGeom prst="rect">
            <a:avLst/>
          </a:prstGeom>
        </p:spPr>
      </p:pic>
      <p:sp>
        <p:nvSpPr>
          <p:cNvPr id="6" name="テキスト ボックス 5"/>
          <p:cNvSpPr txBox="1"/>
          <p:nvPr/>
        </p:nvSpPr>
        <p:spPr>
          <a:xfrm>
            <a:off x="64252" y="133847"/>
            <a:ext cx="3102131" cy="400110"/>
          </a:xfrm>
          <a:prstGeom prst="rect">
            <a:avLst/>
          </a:prstGeom>
          <a:noFill/>
        </p:spPr>
        <p:txBody>
          <a:bodyPr wrap="none" rtlCol="0">
            <a:spAutoFit/>
          </a:bodyPr>
          <a:lstStyle/>
          <a:p>
            <a:r>
              <a:rPr kumimoji="1" lang="ja-JP" altLang="en-US" sz="2000" dirty="0" smtClean="0"/>
              <a:t>ダスト連続波での観測結果</a:t>
            </a:r>
            <a:endParaRPr kumimoji="1" lang="ja-JP" altLang="en-US" sz="2000" dirty="0"/>
          </a:p>
        </p:txBody>
      </p:sp>
      <p:sp>
        <p:nvSpPr>
          <p:cNvPr id="8" name="テキスト ボックス 7"/>
          <p:cNvSpPr txBox="1"/>
          <p:nvPr/>
        </p:nvSpPr>
        <p:spPr>
          <a:xfrm>
            <a:off x="156617" y="633584"/>
            <a:ext cx="5040162" cy="1477328"/>
          </a:xfrm>
          <a:prstGeom prst="rect">
            <a:avLst/>
          </a:prstGeom>
          <a:noFill/>
        </p:spPr>
        <p:txBody>
          <a:bodyPr wrap="none" rtlCol="0">
            <a:spAutoFit/>
          </a:bodyPr>
          <a:lstStyle/>
          <a:p>
            <a:r>
              <a:rPr lang="en-US" altLang="ja-JP" dirty="0"/>
              <a:t>V410 X-Ray</a:t>
            </a:r>
            <a:r>
              <a:rPr lang="ja-JP" altLang="en-US" dirty="0"/>
              <a:t>は未検出</a:t>
            </a:r>
            <a:r>
              <a:rPr lang="en-US" altLang="ja-JP" dirty="0"/>
              <a:t>,MHO1-2</a:t>
            </a:r>
            <a:r>
              <a:rPr lang="ja-JP" altLang="en-US" dirty="0"/>
              <a:t>は</a:t>
            </a:r>
            <a:r>
              <a:rPr lang="en-US" altLang="ja-JP" dirty="0"/>
              <a:t>confusion</a:t>
            </a:r>
            <a:r>
              <a:rPr lang="ja-JP" altLang="en-US" dirty="0" smtClean="0"/>
              <a:t>、</a:t>
            </a:r>
            <a:endParaRPr lang="en-US" altLang="ja-JP" dirty="0" smtClean="0"/>
          </a:p>
          <a:p>
            <a:r>
              <a:rPr lang="en-US" altLang="ja-JP" dirty="0" smtClean="0"/>
              <a:t>CIDA </a:t>
            </a:r>
            <a:r>
              <a:rPr lang="en-US" altLang="ja-JP" dirty="0"/>
              <a:t>1</a:t>
            </a:r>
            <a:r>
              <a:rPr lang="ja-JP" altLang="en-US" dirty="0"/>
              <a:t>は</a:t>
            </a:r>
            <a:r>
              <a:rPr lang="en-US" altLang="ja-JP" dirty="0"/>
              <a:t>weak </a:t>
            </a:r>
            <a:r>
              <a:rPr lang="en-US" altLang="ja-JP" dirty="0" err="1" smtClean="0"/>
              <a:t>signal,FN</a:t>
            </a:r>
            <a:r>
              <a:rPr lang="en-US" altLang="ja-JP" dirty="0" smtClean="0"/>
              <a:t> tau</a:t>
            </a:r>
            <a:r>
              <a:rPr lang="ja-JP" altLang="en-US" dirty="0" smtClean="0"/>
              <a:t>ダストは検出したが</a:t>
            </a:r>
            <a:endParaRPr lang="en-US" altLang="ja-JP" dirty="0" smtClean="0"/>
          </a:p>
          <a:p>
            <a:r>
              <a:rPr lang="ja-JP" altLang="en-US" dirty="0" smtClean="0"/>
              <a:t>輝線は未検出</a:t>
            </a:r>
            <a:endParaRPr lang="en-US" altLang="ja-JP" dirty="0" smtClean="0"/>
          </a:p>
          <a:p>
            <a:r>
              <a:rPr lang="en-US" altLang="ja-JP" dirty="0" smtClean="0"/>
              <a:t>WL 18, WL 14, GY 284</a:t>
            </a:r>
            <a:r>
              <a:rPr lang="ja-JP" altLang="en-US" dirty="0" smtClean="0"/>
              <a:t>は</a:t>
            </a:r>
            <a:r>
              <a:rPr lang="en-US" altLang="ja-JP" dirty="0" smtClean="0"/>
              <a:t>disk</a:t>
            </a:r>
            <a:r>
              <a:rPr lang="ja-JP" altLang="en-US" dirty="0" smtClean="0"/>
              <a:t>からの輝線が受からな</a:t>
            </a:r>
            <a:endParaRPr lang="en-US" altLang="ja-JP" dirty="0" smtClean="0"/>
          </a:p>
          <a:p>
            <a:r>
              <a:rPr lang="ja-JP" altLang="en-US" dirty="0" smtClean="0"/>
              <a:t>かったので、質量は求められなかった</a:t>
            </a:r>
            <a:endParaRPr lang="en-US" altLang="ja-JP" dirty="0"/>
          </a:p>
        </p:txBody>
      </p:sp>
    </p:spTree>
    <p:extLst>
      <p:ext uri="{BB962C8B-B14F-4D97-AF65-F5344CB8AC3E}">
        <p14:creationId xmlns:p14="http://schemas.microsoft.com/office/powerpoint/2010/main" val="173945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1819" y="139487"/>
            <a:ext cx="1883336" cy="461665"/>
          </a:xfrm>
          <a:prstGeom prst="rect">
            <a:avLst/>
          </a:prstGeom>
          <a:noFill/>
        </p:spPr>
        <p:txBody>
          <a:bodyPr wrap="none" rtlCol="0">
            <a:spAutoFit/>
          </a:bodyPr>
          <a:lstStyle/>
          <a:p>
            <a:r>
              <a:rPr kumimoji="1" lang="en-US" altLang="ja-JP" sz="2400" dirty="0" smtClean="0"/>
              <a:t>cycle2</a:t>
            </a:r>
            <a:r>
              <a:rPr kumimoji="1" lang="ja-JP" altLang="en-US" sz="2400" dirty="0" smtClean="0"/>
              <a:t>の結果</a:t>
            </a:r>
            <a:endParaRPr kumimoji="1" lang="ja-JP" altLang="en-US" sz="24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152"/>
            <a:ext cx="9144000" cy="3281881"/>
          </a:xfrm>
          <a:prstGeom prst="rect">
            <a:avLst/>
          </a:prstGeom>
        </p:spPr>
      </p:pic>
      <p:sp>
        <p:nvSpPr>
          <p:cNvPr id="5" name="テキスト ボックス 4"/>
          <p:cNvSpPr txBox="1"/>
          <p:nvPr/>
        </p:nvSpPr>
        <p:spPr>
          <a:xfrm>
            <a:off x="231819" y="3793673"/>
            <a:ext cx="7975966" cy="3323987"/>
          </a:xfrm>
          <a:prstGeom prst="rect">
            <a:avLst/>
          </a:prstGeom>
          <a:noFill/>
        </p:spPr>
        <p:txBody>
          <a:bodyPr wrap="none" rtlCol="0">
            <a:spAutoFit/>
          </a:bodyPr>
          <a:lstStyle/>
          <a:p>
            <a:r>
              <a:rPr lang="en-US" altLang="ja-JP" dirty="0" smtClean="0"/>
              <a:t>V</a:t>
            </a:r>
            <a:r>
              <a:rPr lang="en-US" altLang="ja-JP" baseline="-25000" dirty="0" smtClean="0"/>
              <a:t>LSR</a:t>
            </a:r>
            <a:r>
              <a:rPr lang="ja-JP" altLang="en-US" dirty="0" smtClean="0"/>
              <a:t>：局所基準系の速度</a:t>
            </a:r>
            <a:endParaRPr lang="en-US" altLang="ja-JP" dirty="0" smtClean="0"/>
          </a:p>
          <a:p>
            <a:r>
              <a:rPr lang="en-US" altLang="ja-JP" dirty="0" err="1" smtClean="0"/>
              <a:t>i</a:t>
            </a:r>
            <a:r>
              <a:rPr lang="en-US" altLang="ja-JP" baseline="-25000" dirty="0" err="1" smtClean="0"/>
              <a:t>line</a:t>
            </a:r>
            <a:r>
              <a:rPr lang="ja-JP" altLang="en-US" dirty="0" smtClean="0"/>
              <a:t>：輝線の強度</a:t>
            </a:r>
            <a:endParaRPr lang="en-US" altLang="ja-JP" dirty="0" smtClean="0"/>
          </a:p>
          <a:p>
            <a:r>
              <a:rPr lang="en-US" altLang="ja-JP" dirty="0" err="1" smtClean="0"/>
              <a:t>i</a:t>
            </a:r>
            <a:r>
              <a:rPr lang="en-US" altLang="ja-JP" baseline="-25000" dirty="0" err="1" smtClean="0"/>
              <a:t>count</a:t>
            </a:r>
            <a:r>
              <a:rPr lang="en-US" altLang="ja-JP" dirty="0" err="1" smtClean="0"/>
              <a:t>:disk</a:t>
            </a:r>
            <a:r>
              <a:rPr lang="ja-JP" altLang="en-US" dirty="0"/>
              <a:t>からの連続波の</a:t>
            </a:r>
            <a:r>
              <a:rPr lang="ja-JP" altLang="en-US" dirty="0" smtClean="0"/>
              <a:t>強度</a:t>
            </a:r>
            <a:endParaRPr lang="en-US" altLang="ja-JP" dirty="0" smtClean="0"/>
          </a:p>
          <a:p>
            <a:r>
              <a:rPr lang="en-US" altLang="ja-JP" dirty="0" smtClean="0"/>
              <a:t>R</a:t>
            </a:r>
            <a:r>
              <a:rPr lang="en-US" altLang="ja-JP" baseline="-25000" dirty="0" smtClean="0"/>
              <a:t>out</a:t>
            </a:r>
            <a:r>
              <a:rPr lang="ja-JP" altLang="en-US" dirty="0"/>
              <a:t>は</a:t>
            </a:r>
            <a:r>
              <a:rPr lang="en-US" altLang="ja-JP" dirty="0" smtClean="0"/>
              <a:t>disk</a:t>
            </a:r>
            <a:r>
              <a:rPr lang="ja-JP" altLang="en-US" dirty="0" smtClean="0"/>
              <a:t>スケール</a:t>
            </a:r>
            <a:r>
              <a:rPr lang="ja-JP" altLang="en-US" dirty="0"/>
              <a:t>の半径</a:t>
            </a:r>
          </a:p>
          <a:p>
            <a:r>
              <a:rPr lang="en-US" altLang="ja-JP" dirty="0" smtClean="0"/>
              <a:t>M</a:t>
            </a:r>
            <a:r>
              <a:rPr lang="en-US" altLang="ja-JP" baseline="-25000" dirty="0" smtClean="0"/>
              <a:t>*</a:t>
            </a:r>
            <a:r>
              <a:rPr lang="en-US" altLang="ja-JP" dirty="0" smtClean="0"/>
              <a:t> </a:t>
            </a:r>
            <a:r>
              <a:rPr lang="ja-JP" altLang="en-US" dirty="0" smtClean="0"/>
              <a:t>∝</a:t>
            </a:r>
            <a:r>
              <a:rPr lang="en-US" altLang="ja-JP" dirty="0" smtClean="0"/>
              <a:t>D/sin</a:t>
            </a:r>
            <a:r>
              <a:rPr lang="en-US" altLang="ja-JP" baseline="30000" dirty="0" smtClean="0"/>
              <a:t>2</a:t>
            </a:r>
            <a:r>
              <a:rPr lang="en-US" altLang="ja-JP" dirty="0" smtClean="0"/>
              <a:t>i ?</a:t>
            </a:r>
          </a:p>
          <a:p>
            <a:endParaRPr lang="en-US" altLang="ja-JP" baseline="30000" dirty="0"/>
          </a:p>
          <a:p>
            <a:r>
              <a:rPr lang="en-US" altLang="ja-JP" dirty="0" smtClean="0"/>
              <a:t>VLBA</a:t>
            </a:r>
            <a:r>
              <a:rPr lang="ja-JP" altLang="en-US" dirty="0" smtClean="0"/>
              <a:t>の年周視差</a:t>
            </a:r>
            <a:r>
              <a:rPr lang="ja-JP" altLang="en-US" dirty="0" smtClean="0"/>
              <a:t>から</a:t>
            </a:r>
            <a:r>
              <a:rPr lang="en-US" altLang="ja-JP" dirty="0" smtClean="0"/>
              <a:t>L1495</a:t>
            </a:r>
            <a:r>
              <a:rPr lang="ja-JP" altLang="en-US" dirty="0" smtClean="0"/>
              <a:t>までの距離は</a:t>
            </a:r>
            <a:r>
              <a:rPr lang="fr-FR" altLang="ja-JP" dirty="0" smtClean="0"/>
              <a:t>131.4 ± 2.4 pc </a:t>
            </a:r>
            <a:r>
              <a:rPr lang="ja-JP" altLang="en-US" dirty="0" smtClean="0"/>
              <a:t>とする</a:t>
            </a:r>
            <a:r>
              <a:rPr lang="fr-FR" altLang="ja-JP" dirty="0" smtClean="0"/>
              <a:t>(Torres et al. 2012)</a:t>
            </a:r>
          </a:p>
          <a:p>
            <a:pPr>
              <a:defRPr/>
            </a:pPr>
            <a:r>
              <a:rPr lang="ja-JP" altLang="en-US" dirty="0" smtClean="0"/>
              <a:t>同様に</a:t>
            </a:r>
            <a:r>
              <a:rPr lang="en-US" altLang="ja-JP" dirty="0" smtClean="0"/>
              <a:t>L1688</a:t>
            </a:r>
            <a:r>
              <a:rPr lang="ja-JP" altLang="en-US" dirty="0"/>
              <a:t>までの距離を</a:t>
            </a:r>
            <a:r>
              <a:rPr lang="en-US" altLang="ja-JP" dirty="0"/>
              <a:t>119.4 ± 4.6 pc </a:t>
            </a:r>
            <a:r>
              <a:rPr lang="ja-JP" altLang="en-US" dirty="0" smtClean="0"/>
              <a:t>とする</a:t>
            </a:r>
            <a:r>
              <a:rPr lang="en-US" altLang="ja-JP" dirty="0" smtClean="0"/>
              <a:t>(</a:t>
            </a:r>
            <a:r>
              <a:rPr lang="en-US" altLang="ja-JP" dirty="0" err="1" smtClean="0"/>
              <a:t>Loinard</a:t>
            </a:r>
            <a:r>
              <a:rPr lang="en-US" altLang="ja-JP" dirty="0" smtClean="0"/>
              <a:t> </a:t>
            </a:r>
            <a:r>
              <a:rPr lang="en-US" altLang="ja-JP" dirty="0"/>
              <a:t>et al. 2008)</a:t>
            </a:r>
          </a:p>
          <a:p>
            <a:endParaRPr kumimoji="1" lang="en-US" altLang="ja-JP" dirty="0" smtClean="0"/>
          </a:p>
          <a:p>
            <a:r>
              <a:rPr lang="ja-JP" altLang="en-US" dirty="0" smtClean="0"/>
              <a:t>動的質量を星周円盤の回転から求めた</a:t>
            </a:r>
            <a:r>
              <a:rPr lang="en-US" altLang="ja-JP" dirty="0" smtClean="0"/>
              <a:t>(</a:t>
            </a:r>
            <a:r>
              <a:rPr lang="fr-FR" altLang="ja-JP" dirty="0" err="1" smtClean="0"/>
              <a:t>e.g</a:t>
            </a:r>
            <a:r>
              <a:rPr lang="fr-FR" altLang="ja-JP" dirty="0" smtClean="0"/>
              <a:t>., </a:t>
            </a:r>
            <a:r>
              <a:rPr lang="fr-FR" altLang="ja-JP" dirty="0" err="1" smtClean="0"/>
              <a:t>Guilloteau</a:t>
            </a:r>
            <a:r>
              <a:rPr lang="fr-FR" altLang="ja-JP" dirty="0" smtClean="0"/>
              <a:t> et al. 2014</a:t>
            </a:r>
            <a:r>
              <a:rPr lang="en-US" altLang="ja-JP" dirty="0" smtClean="0"/>
              <a:t>)</a:t>
            </a:r>
          </a:p>
          <a:p>
            <a:r>
              <a:rPr lang="ja-JP" altLang="en-US" dirty="0" smtClean="0"/>
              <a:t>ディスクのパラメータは</a:t>
            </a:r>
            <a:r>
              <a:rPr lang="en-US" altLang="ja-JP" dirty="0" err="1" smtClean="0"/>
              <a:t>DiskFit</a:t>
            </a:r>
            <a:r>
              <a:rPr lang="en-US" altLang="ja-JP" dirty="0" smtClean="0"/>
              <a:t> tool</a:t>
            </a:r>
            <a:r>
              <a:rPr lang="ja-JP" altLang="en-US" dirty="0" smtClean="0"/>
              <a:t>を用いて求めた</a:t>
            </a:r>
            <a:r>
              <a:rPr lang="en-US" altLang="ja-JP" dirty="0" smtClean="0"/>
              <a:t>(</a:t>
            </a:r>
            <a:r>
              <a:rPr lang="en-US" altLang="ja-JP" dirty="0" err="1" smtClean="0"/>
              <a:t>Piétu</a:t>
            </a:r>
            <a:r>
              <a:rPr lang="en-US" altLang="ja-JP" dirty="0" smtClean="0"/>
              <a:t> et al. 2007)</a:t>
            </a:r>
            <a:endParaRPr lang="ja-JP" altLang="en-US" dirty="0" smtClean="0"/>
          </a:p>
          <a:p>
            <a:endParaRPr kumimoji="1" lang="ja-JP" altLang="en-US" dirty="0"/>
          </a:p>
        </p:txBody>
      </p:sp>
    </p:spTree>
    <p:extLst>
      <p:ext uri="{BB962C8B-B14F-4D97-AF65-F5344CB8AC3E}">
        <p14:creationId xmlns:p14="http://schemas.microsoft.com/office/powerpoint/2010/main" val="197548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319"/>
            <a:ext cx="9144000" cy="3541450"/>
          </a:xfrm>
          <a:prstGeom prst="rect">
            <a:avLst/>
          </a:prstGeom>
        </p:spPr>
      </p:pic>
      <p:sp>
        <p:nvSpPr>
          <p:cNvPr id="4" name="テキスト ボックス 3"/>
          <p:cNvSpPr txBox="1"/>
          <p:nvPr/>
        </p:nvSpPr>
        <p:spPr>
          <a:xfrm>
            <a:off x="231819" y="139487"/>
            <a:ext cx="1883336" cy="461665"/>
          </a:xfrm>
          <a:prstGeom prst="rect">
            <a:avLst/>
          </a:prstGeom>
          <a:noFill/>
        </p:spPr>
        <p:txBody>
          <a:bodyPr wrap="none" rtlCol="0">
            <a:spAutoFit/>
          </a:bodyPr>
          <a:lstStyle/>
          <a:p>
            <a:r>
              <a:rPr kumimoji="1" lang="en-US" altLang="ja-JP" sz="2400" dirty="0" smtClean="0"/>
              <a:t>cycle0</a:t>
            </a:r>
            <a:r>
              <a:rPr kumimoji="1" lang="ja-JP" altLang="en-US" sz="2400" dirty="0" smtClean="0"/>
              <a:t>の結果</a:t>
            </a:r>
            <a:endParaRPr kumimoji="1" lang="ja-JP" altLang="en-US" sz="2400" dirty="0"/>
          </a:p>
        </p:txBody>
      </p:sp>
      <p:sp>
        <p:nvSpPr>
          <p:cNvPr id="5" name="テキスト ボックス 4"/>
          <p:cNvSpPr txBox="1"/>
          <p:nvPr/>
        </p:nvSpPr>
        <p:spPr>
          <a:xfrm>
            <a:off x="231819" y="3793673"/>
            <a:ext cx="7316042" cy="3323987"/>
          </a:xfrm>
          <a:prstGeom prst="rect">
            <a:avLst/>
          </a:prstGeom>
          <a:noFill/>
        </p:spPr>
        <p:txBody>
          <a:bodyPr wrap="none" rtlCol="0">
            <a:spAutoFit/>
          </a:bodyPr>
          <a:lstStyle/>
          <a:p>
            <a:r>
              <a:rPr lang="en-US" altLang="ja-JP" dirty="0" smtClean="0"/>
              <a:t>V</a:t>
            </a:r>
            <a:r>
              <a:rPr lang="en-US" altLang="ja-JP" baseline="-25000" dirty="0" smtClean="0"/>
              <a:t>LSR</a:t>
            </a:r>
            <a:r>
              <a:rPr lang="ja-JP" altLang="en-US" dirty="0" smtClean="0"/>
              <a:t>：局所基準系の速度</a:t>
            </a:r>
            <a:endParaRPr lang="en-US" altLang="ja-JP" dirty="0" smtClean="0"/>
          </a:p>
          <a:p>
            <a:r>
              <a:rPr lang="en-US" altLang="ja-JP" dirty="0" err="1" smtClean="0"/>
              <a:t>i</a:t>
            </a:r>
            <a:r>
              <a:rPr lang="en-US" altLang="ja-JP" baseline="-25000" dirty="0" err="1" smtClean="0"/>
              <a:t>line</a:t>
            </a:r>
            <a:r>
              <a:rPr lang="ja-JP" altLang="en-US" dirty="0" smtClean="0"/>
              <a:t>：輝線の強度</a:t>
            </a:r>
            <a:endParaRPr lang="en-US" altLang="ja-JP" dirty="0" smtClean="0"/>
          </a:p>
          <a:p>
            <a:r>
              <a:rPr lang="en-US" altLang="ja-JP" dirty="0" err="1" smtClean="0"/>
              <a:t>i</a:t>
            </a:r>
            <a:r>
              <a:rPr lang="en-US" altLang="ja-JP" baseline="-25000" dirty="0" err="1" smtClean="0"/>
              <a:t>count</a:t>
            </a:r>
            <a:r>
              <a:rPr lang="en-US" altLang="ja-JP" dirty="0" err="1" smtClean="0"/>
              <a:t>:disk</a:t>
            </a:r>
            <a:r>
              <a:rPr lang="ja-JP" altLang="en-US" dirty="0"/>
              <a:t>からの連続波の</a:t>
            </a:r>
            <a:r>
              <a:rPr lang="ja-JP" altLang="en-US" dirty="0" smtClean="0"/>
              <a:t>強度</a:t>
            </a:r>
            <a:endParaRPr lang="en-US" altLang="ja-JP" dirty="0" smtClean="0"/>
          </a:p>
          <a:p>
            <a:r>
              <a:rPr lang="en-US" altLang="ja-JP" dirty="0" smtClean="0"/>
              <a:t>R</a:t>
            </a:r>
            <a:r>
              <a:rPr lang="en-US" altLang="ja-JP" baseline="-25000" dirty="0" smtClean="0"/>
              <a:t>out</a:t>
            </a:r>
            <a:r>
              <a:rPr lang="ja-JP" altLang="en-US" dirty="0"/>
              <a:t>は</a:t>
            </a:r>
            <a:r>
              <a:rPr lang="en-US" altLang="ja-JP" dirty="0" smtClean="0"/>
              <a:t>disk</a:t>
            </a:r>
            <a:r>
              <a:rPr lang="ja-JP" altLang="en-US" dirty="0" smtClean="0"/>
              <a:t>スケール</a:t>
            </a:r>
            <a:r>
              <a:rPr lang="ja-JP" altLang="en-US" dirty="0"/>
              <a:t>の半径</a:t>
            </a:r>
          </a:p>
          <a:p>
            <a:r>
              <a:rPr lang="en-US" altLang="ja-JP" dirty="0" smtClean="0"/>
              <a:t>M</a:t>
            </a:r>
            <a:r>
              <a:rPr lang="en-US" altLang="ja-JP" baseline="-25000" dirty="0" smtClean="0"/>
              <a:t>*</a:t>
            </a:r>
            <a:r>
              <a:rPr lang="en-US" altLang="ja-JP" dirty="0" smtClean="0"/>
              <a:t> </a:t>
            </a:r>
            <a:r>
              <a:rPr lang="ja-JP" altLang="en-US" dirty="0" smtClean="0"/>
              <a:t>∝</a:t>
            </a:r>
            <a:r>
              <a:rPr lang="en-US" altLang="ja-JP" dirty="0" smtClean="0"/>
              <a:t>D/sin</a:t>
            </a:r>
            <a:r>
              <a:rPr lang="en-US" altLang="ja-JP" baseline="30000" dirty="0" smtClean="0"/>
              <a:t>2</a:t>
            </a:r>
            <a:r>
              <a:rPr lang="en-US" altLang="ja-JP" dirty="0" smtClean="0"/>
              <a:t>i ?</a:t>
            </a:r>
          </a:p>
          <a:p>
            <a:endParaRPr lang="en-US" altLang="ja-JP" baseline="30000" dirty="0"/>
          </a:p>
          <a:p>
            <a:r>
              <a:rPr lang="ja-JP" altLang="en-US" dirty="0"/>
              <a:t>これらの天体は</a:t>
            </a:r>
            <a:r>
              <a:rPr lang="en-US" altLang="ja-JP" dirty="0"/>
              <a:t>140pc</a:t>
            </a:r>
            <a:r>
              <a:rPr lang="ja-JP" altLang="en-US" dirty="0" smtClean="0"/>
              <a:t>の距離にあるとしている</a:t>
            </a:r>
            <a:endParaRPr lang="en-US" altLang="ja-JP" dirty="0" smtClean="0"/>
          </a:p>
          <a:p>
            <a:r>
              <a:rPr lang="en-US" altLang="ja-JP" dirty="0" smtClean="0"/>
              <a:t>VLBA</a:t>
            </a:r>
            <a:r>
              <a:rPr lang="ja-JP" altLang="en-US" dirty="0" smtClean="0"/>
              <a:t>から得られた年周視差から</a:t>
            </a:r>
            <a:r>
              <a:rPr lang="en-US" altLang="ja-JP" dirty="0" smtClean="0"/>
              <a:t>GK tau</a:t>
            </a:r>
            <a:r>
              <a:rPr lang="ja-JP" altLang="en-US" dirty="0" smtClean="0"/>
              <a:t>は</a:t>
            </a:r>
            <a:r>
              <a:rPr lang="en-US" altLang="ja-JP" dirty="0" smtClean="0"/>
              <a:t>131pc</a:t>
            </a:r>
            <a:r>
              <a:rPr lang="ja-JP" altLang="en-US" dirty="0" smtClean="0"/>
              <a:t>、</a:t>
            </a:r>
            <a:r>
              <a:rPr lang="en-US" altLang="ja-JP" dirty="0" smtClean="0"/>
              <a:t>HO Tau161pc</a:t>
            </a:r>
            <a:r>
              <a:rPr lang="ja-JP" altLang="en-US" dirty="0" smtClean="0"/>
              <a:t>にあるとした</a:t>
            </a:r>
            <a:endParaRPr lang="en-US" altLang="ja-JP" dirty="0" smtClean="0"/>
          </a:p>
          <a:p>
            <a:endParaRPr kumimoji="1" lang="en-US" altLang="ja-JP" dirty="0" smtClean="0"/>
          </a:p>
          <a:p>
            <a:r>
              <a:rPr lang="ja-JP" altLang="en-US" dirty="0" smtClean="0"/>
              <a:t>動的質量を星周円盤の回転から求めた</a:t>
            </a:r>
            <a:r>
              <a:rPr lang="en-US" altLang="ja-JP" dirty="0" smtClean="0"/>
              <a:t>(</a:t>
            </a:r>
            <a:r>
              <a:rPr lang="fr-FR" altLang="ja-JP" dirty="0" err="1" smtClean="0"/>
              <a:t>e.g</a:t>
            </a:r>
            <a:r>
              <a:rPr lang="fr-FR" altLang="ja-JP" dirty="0" smtClean="0"/>
              <a:t>., </a:t>
            </a:r>
            <a:r>
              <a:rPr lang="fr-FR" altLang="ja-JP" dirty="0" err="1" smtClean="0"/>
              <a:t>Guilloteau</a:t>
            </a:r>
            <a:r>
              <a:rPr lang="fr-FR" altLang="ja-JP" dirty="0" smtClean="0"/>
              <a:t> et al. 2014</a:t>
            </a:r>
            <a:r>
              <a:rPr lang="en-US" altLang="ja-JP" dirty="0" smtClean="0"/>
              <a:t>)</a:t>
            </a:r>
          </a:p>
          <a:p>
            <a:r>
              <a:rPr lang="ja-JP" altLang="en-US" dirty="0" smtClean="0"/>
              <a:t>ディスクのパラメータは</a:t>
            </a:r>
            <a:r>
              <a:rPr lang="en-US" altLang="ja-JP" dirty="0" err="1" smtClean="0"/>
              <a:t>DiskFit</a:t>
            </a:r>
            <a:r>
              <a:rPr lang="en-US" altLang="ja-JP" dirty="0" smtClean="0"/>
              <a:t> tool</a:t>
            </a:r>
            <a:r>
              <a:rPr lang="ja-JP" altLang="en-US" dirty="0" smtClean="0"/>
              <a:t>を用いて求めた</a:t>
            </a:r>
            <a:r>
              <a:rPr lang="en-US" altLang="ja-JP" dirty="0" smtClean="0"/>
              <a:t>(</a:t>
            </a:r>
            <a:r>
              <a:rPr lang="en-US" altLang="ja-JP" dirty="0" err="1" smtClean="0"/>
              <a:t>Piétu</a:t>
            </a:r>
            <a:r>
              <a:rPr lang="en-US" altLang="ja-JP" dirty="0" smtClean="0"/>
              <a:t> et al. 2007)</a:t>
            </a:r>
            <a:endParaRPr lang="ja-JP" altLang="en-US" dirty="0" smtClean="0"/>
          </a:p>
          <a:p>
            <a:endParaRPr kumimoji="1" lang="ja-JP" altLang="en-US" dirty="0"/>
          </a:p>
        </p:txBody>
      </p:sp>
    </p:spTree>
    <p:extLst>
      <p:ext uri="{BB962C8B-B14F-4D97-AF65-F5344CB8AC3E}">
        <p14:creationId xmlns:p14="http://schemas.microsoft.com/office/powerpoint/2010/main" val="159881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b="60460"/>
          <a:stretch/>
        </p:blipFill>
        <p:spPr>
          <a:xfrm>
            <a:off x="0" y="1623593"/>
            <a:ext cx="9144000" cy="1636965"/>
          </a:xfrm>
          <a:prstGeom prst="rect">
            <a:avLst/>
          </a:prstGeom>
        </p:spPr>
      </p:pic>
      <p:sp>
        <p:nvSpPr>
          <p:cNvPr id="4" name="テキスト ボックス 3"/>
          <p:cNvSpPr txBox="1"/>
          <p:nvPr/>
        </p:nvSpPr>
        <p:spPr>
          <a:xfrm>
            <a:off x="120316" y="156410"/>
            <a:ext cx="7341497" cy="1477328"/>
          </a:xfrm>
          <a:prstGeom prst="rect">
            <a:avLst/>
          </a:prstGeom>
          <a:noFill/>
        </p:spPr>
        <p:txBody>
          <a:bodyPr wrap="none" rtlCol="0">
            <a:spAutoFit/>
          </a:bodyPr>
          <a:lstStyle/>
          <a:p>
            <a:r>
              <a:rPr kumimoji="1" lang="en-US" altLang="ja-JP" dirty="0" smtClean="0"/>
              <a:t>GSS39</a:t>
            </a:r>
            <a:r>
              <a:rPr kumimoji="1" lang="ja-JP" altLang="en-US" dirty="0" smtClean="0"/>
              <a:t>の分子輝線情報</a:t>
            </a:r>
            <a:endParaRPr kumimoji="1" lang="en-US" altLang="ja-JP" dirty="0" smtClean="0"/>
          </a:p>
          <a:p>
            <a:r>
              <a:rPr lang="en-US" altLang="ja-JP" dirty="0" smtClean="0"/>
              <a:t>contour(</a:t>
            </a:r>
            <a:r>
              <a:rPr lang="ja-JP" altLang="en-US" dirty="0" smtClean="0"/>
              <a:t>赤</a:t>
            </a:r>
            <a:r>
              <a:rPr lang="en-US" altLang="ja-JP" dirty="0" smtClean="0"/>
              <a:t>)</a:t>
            </a:r>
            <a:r>
              <a:rPr lang="ja-JP" altLang="en-US" dirty="0" smtClean="0"/>
              <a:t>赤方偏移</a:t>
            </a:r>
            <a:r>
              <a:rPr lang="en-US" altLang="ja-JP" dirty="0" smtClean="0"/>
              <a:t>:,</a:t>
            </a:r>
            <a:r>
              <a:rPr lang="en-US" altLang="ja-JP" dirty="0" smtClean="0"/>
              <a:t> contour(</a:t>
            </a:r>
            <a:r>
              <a:rPr lang="ja-JP" altLang="en-US" dirty="0" smtClean="0"/>
              <a:t>青</a:t>
            </a:r>
            <a:r>
              <a:rPr lang="en-US" altLang="ja-JP" dirty="0" smtClean="0"/>
              <a:t>)</a:t>
            </a:r>
            <a:r>
              <a:rPr lang="ja-JP" altLang="en-US" dirty="0" smtClean="0"/>
              <a:t>青方偏移</a:t>
            </a:r>
            <a:r>
              <a:rPr lang="en-US" altLang="ja-JP" dirty="0" smtClean="0"/>
              <a:t>:, contour(</a:t>
            </a:r>
            <a:r>
              <a:rPr lang="ja-JP" altLang="en-US" dirty="0" smtClean="0"/>
              <a:t>黒</a:t>
            </a:r>
            <a:r>
              <a:rPr lang="en-US" altLang="ja-JP" dirty="0" smtClean="0"/>
              <a:t>):systemic velocity</a:t>
            </a:r>
          </a:p>
          <a:p>
            <a:r>
              <a:rPr lang="ja-JP" altLang="en-US" dirty="0" smtClean="0"/>
              <a:t>黒丸：</a:t>
            </a:r>
            <a:r>
              <a:rPr lang="en-US" altLang="ja-JP" dirty="0" smtClean="0"/>
              <a:t>GSS39</a:t>
            </a:r>
            <a:r>
              <a:rPr lang="ja-JP" altLang="en-US" dirty="0" smtClean="0"/>
              <a:t>の</a:t>
            </a:r>
            <a:r>
              <a:rPr lang="en-US" altLang="ja-JP" dirty="0" smtClean="0"/>
              <a:t>disk</a:t>
            </a:r>
            <a:r>
              <a:rPr lang="ja-JP" altLang="en-US" dirty="0" smtClean="0"/>
              <a:t>込みの半径</a:t>
            </a:r>
            <a:endParaRPr lang="en-US" altLang="ja-JP" dirty="0"/>
          </a:p>
          <a:p>
            <a:endParaRPr lang="en-US" altLang="ja-JP" dirty="0"/>
          </a:p>
          <a:p>
            <a:endParaRPr kumimoji="1" lang="en-US" altLang="ja-JP" dirty="0" smtClean="0"/>
          </a:p>
        </p:txBody>
      </p:sp>
      <p:sp>
        <p:nvSpPr>
          <p:cNvPr id="7" name="テキスト ボックス 6"/>
          <p:cNvSpPr txBox="1"/>
          <p:nvPr/>
        </p:nvSpPr>
        <p:spPr>
          <a:xfrm>
            <a:off x="2052223" y="1254261"/>
            <a:ext cx="920188" cy="369332"/>
          </a:xfrm>
          <a:prstGeom prst="rect">
            <a:avLst/>
          </a:prstGeom>
          <a:noFill/>
        </p:spPr>
        <p:txBody>
          <a:bodyPr wrap="none" rtlCol="0">
            <a:spAutoFit/>
          </a:bodyPr>
          <a:lstStyle/>
          <a:p>
            <a:r>
              <a:rPr kumimoji="1" lang="en-US" altLang="ja-JP" dirty="0" smtClean="0"/>
              <a:t>CO</a:t>
            </a:r>
            <a:r>
              <a:rPr kumimoji="1" lang="ja-JP" altLang="en-US" dirty="0" smtClean="0"/>
              <a:t>輝線</a:t>
            </a:r>
            <a:endParaRPr kumimoji="1" lang="ja-JP" altLang="en-US" dirty="0"/>
          </a:p>
        </p:txBody>
      </p:sp>
      <p:sp>
        <p:nvSpPr>
          <p:cNvPr id="8" name="テキスト ボックス 7"/>
          <p:cNvSpPr txBox="1"/>
          <p:nvPr/>
        </p:nvSpPr>
        <p:spPr>
          <a:xfrm>
            <a:off x="6521116" y="1254261"/>
            <a:ext cx="1181477" cy="369332"/>
          </a:xfrm>
          <a:prstGeom prst="rect">
            <a:avLst/>
          </a:prstGeom>
          <a:noFill/>
        </p:spPr>
        <p:txBody>
          <a:bodyPr wrap="none" rtlCol="0">
            <a:spAutoFit/>
          </a:bodyPr>
          <a:lstStyle/>
          <a:p>
            <a:r>
              <a:rPr kumimoji="1" lang="en-US" altLang="ja-JP" dirty="0" smtClean="0"/>
              <a:t>H</a:t>
            </a:r>
            <a:r>
              <a:rPr kumimoji="1" lang="en-US" altLang="ja-JP" baseline="-25000" dirty="0" smtClean="0"/>
              <a:t>2</a:t>
            </a:r>
            <a:r>
              <a:rPr kumimoji="1" lang="en-US" altLang="ja-JP" dirty="0" smtClean="0"/>
              <a:t>CO</a:t>
            </a:r>
            <a:r>
              <a:rPr kumimoji="1" lang="ja-JP" altLang="en-US" dirty="0" smtClean="0"/>
              <a:t>輝線</a:t>
            </a:r>
            <a:endParaRPr kumimoji="1" lang="ja-JP" altLang="en-US" dirty="0"/>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t="39346"/>
          <a:stretch/>
        </p:blipFill>
        <p:spPr>
          <a:xfrm>
            <a:off x="0" y="3862137"/>
            <a:ext cx="9144000" cy="2511100"/>
          </a:xfrm>
          <a:prstGeom prst="rect">
            <a:avLst/>
          </a:prstGeom>
        </p:spPr>
      </p:pic>
      <p:sp>
        <p:nvSpPr>
          <p:cNvPr id="10" name="テキスト ボックス 9"/>
          <p:cNvSpPr txBox="1"/>
          <p:nvPr/>
        </p:nvSpPr>
        <p:spPr>
          <a:xfrm>
            <a:off x="2052223" y="3492805"/>
            <a:ext cx="918841" cy="369332"/>
          </a:xfrm>
          <a:prstGeom prst="rect">
            <a:avLst/>
          </a:prstGeom>
          <a:noFill/>
        </p:spPr>
        <p:txBody>
          <a:bodyPr wrap="none" rtlCol="0">
            <a:spAutoFit/>
          </a:bodyPr>
          <a:lstStyle/>
          <a:p>
            <a:r>
              <a:rPr kumimoji="1" lang="en-US" altLang="ja-JP" dirty="0" smtClean="0"/>
              <a:t>CN</a:t>
            </a:r>
            <a:r>
              <a:rPr kumimoji="1" lang="ja-JP" altLang="en-US" dirty="0" smtClean="0"/>
              <a:t>輝線</a:t>
            </a:r>
            <a:endParaRPr kumimoji="1" lang="ja-JP" altLang="en-US" dirty="0"/>
          </a:p>
        </p:txBody>
      </p:sp>
    </p:spTree>
    <p:extLst>
      <p:ext uri="{BB962C8B-B14F-4D97-AF65-F5344CB8AC3E}">
        <p14:creationId xmlns:p14="http://schemas.microsoft.com/office/powerpoint/2010/main" val="200234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46986"/>
          </a:xfrm>
          <a:prstGeom prst="rect">
            <a:avLst/>
          </a:prstGeom>
        </p:spPr>
      </p:pic>
      <p:sp>
        <p:nvSpPr>
          <p:cNvPr id="3" name="テキスト ボックス 2"/>
          <p:cNvSpPr txBox="1"/>
          <p:nvPr/>
        </p:nvSpPr>
        <p:spPr>
          <a:xfrm>
            <a:off x="372979" y="264695"/>
            <a:ext cx="1284326" cy="369332"/>
          </a:xfrm>
          <a:prstGeom prst="rect">
            <a:avLst/>
          </a:prstGeom>
          <a:noFill/>
        </p:spPr>
        <p:txBody>
          <a:bodyPr wrap="none" rtlCol="0">
            <a:spAutoFit/>
          </a:bodyPr>
          <a:lstStyle/>
          <a:p>
            <a:r>
              <a:rPr kumimoji="1" lang="ja-JP" altLang="en-US" smtClean="0"/>
              <a:t>年齢と質量</a:t>
            </a:r>
            <a:endParaRPr kumimoji="1" lang="ja-JP" altLang="en-US"/>
          </a:p>
        </p:txBody>
      </p:sp>
    </p:spTree>
    <p:extLst>
      <p:ext uri="{BB962C8B-B14F-4D97-AF65-F5344CB8AC3E}">
        <p14:creationId xmlns:p14="http://schemas.microsoft.com/office/powerpoint/2010/main" val="1248838796"/>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4310</TotalTime>
  <Words>1041</Words>
  <Application>Microsoft Macintosh PowerPoint</Application>
  <PresentationFormat>画面に合わせる (4:3)</PresentationFormat>
  <Paragraphs>130</Paragraphs>
  <Slides>17</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Calibri</vt:lpstr>
      <vt:lpstr>Calibri Light</vt:lpstr>
      <vt:lpstr>Cambria Math</vt:lpstr>
      <vt:lpstr>ＭＳ Ｐゴシック</vt:lpstr>
      <vt:lpstr>Yu Gothic</vt:lpstr>
      <vt:lpstr>Yu Gothic Light</vt:lpstr>
      <vt:lpstr>Arial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 宇辰</dc:creator>
  <cp:lastModifiedBy>高 宇辰</cp:lastModifiedBy>
  <cp:revision>62</cp:revision>
  <dcterms:created xsi:type="dcterms:W3CDTF">2018-10-16T00:44:09Z</dcterms:created>
  <dcterms:modified xsi:type="dcterms:W3CDTF">2018-10-19T00:34:58Z</dcterms:modified>
</cp:coreProperties>
</file>