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2" r:id="rId6"/>
    <p:sldId id="263" r:id="rId7"/>
    <p:sldId id="264" r:id="rId8"/>
    <p:sldId id="265" r:id="rId9"/>
    <p:sldId id="266" r:id="rId10"/>
    <p:sldId id="267" r:id="rId11"/>
    <p:sldId id="261" r:id="rId12"/>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58" autoAdjust="0"/>
    <p:restoredTop sz="94660"/>
  </p:normalViewPr>
  <p:slideViewPr>
    <p:cSldViewPr snapToGrid="0">
      <p:cViewPr varScale="1">
        <p:scale>
          <a:sx n="113" d="100"/>
          <a:sy n="113" d="100"/>
        </p:scale>
        <p:origin x="504"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5799F5DD-2CC8-4758-91B7-7B0B6257F1CA}" type="datetimeFigureOut">
              <a:rPr kumimoji="1" lang="ja-JP" altLang="en-US" smtClean="0"/>
              <a:t>2018/6/26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462E523-CA2F-44B0-8719-E5142AD0BEA7}" type="slidenum">
              <a:rPr kumimoji="1" lang="ja-JP" altLang="en-US" smtClean="0"/>
              <a:t>‹#›</a:t>
            </a:fld>
            <a:endParaRPr kumimoji="1" lang="ja-JP" altLang="en-US"/>
          </a:p>
        </p:txBody>
      </p:sp>
    </p:spTree>
    <p:extLst>
      <p:ext uri="{BB962C8B-B14F-4D97-AF65-F5344CB8AC3E}">
        <p14:creationId xmlns:p14="http://schemas.microsoft.com/office/powerpoint/2010/main" val="42332295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799F5DD-2CC8-4758-91B7-7B0B6257F1CA}" type="datetimeFigureOut">
              <a:rPr kumimoji="1" lang="ja-JP" altLang="en-US" smtClean="0"/>
              <a:t>2018/6/26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462E523-CA2F-44B0-8719-E5142AD0BEA7}" type="slidenum">
              <a:rPr kumimoji="1" lang="ja-JP" altLang="en-US" smtClean="0"/>
              <a:t>‹#›</a:t>
            </a:fld>
            <a:endParaRPr kumimoji="1" lang="ja-JP" altLang="en-US"/>
          </a:p>
        </p:txBody>
      </p:sp>
    </p:spTree>
    <p:extLst>
      <p:ext uri="{BB962C8B-B14F-4D97-AF65-F5344CB8AC3E}">
        <p14:creationId xmlns:p14="http://schemas.microsoft.com/office/powerpoint/2010/main" val="1572394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799F5DD-2CC8-4758-91B7-7B0B6257F1CA}" type="datetimeFigureOut">
              <a:rPr kumimoji="1" lang="ja-JP" altLang="en-US" smtClean="0"/>
              <a:t>2018/6/26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462E523-CA2F-44B0-8719-E5142AD0BEA7}" type="slidenum">
              <a:rPr kumimoji="1" lang="ja-JP" altLang="en-US" smtClean="0"/>
              <a:t>‹#›</a:t>
            </a:fld>
            <a:endParaRPr kumimoji="1" lang="ja-JP" altLang="en-US"/>
          </a:p>
        </p:txBody>
      </p:sp>
    </p:spTree>
    <p:extLst>
      <p:ext uri="{BB962C8B-B14F-4D97-AF65-F5344CB8AC3E}">
        <p14:creationId xmlns:p14="http://schemas.microsoft.com/office/powerpoint/2010/main" val="3181756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799F5DD-2CC8-4758-91B7-7B0B6257F1CA}" type="datetimeFigureOut">
              <a:rPr kumimoji="1" lang="ja-JP" altLang="en-US" smtClean="0"/>
              <a:t>2018/6/26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462E523-CA2F-44B0-8719-E5142AD0BEA7}" type="slidenum">
              <a:rPr kumimoji="1" lang="ja-JP" altLang="en-US" smtClean="0"/>
              <a:t>‹#›</a:t>
            </a:fld>
            <a:endParaRPr kumimoji="1" lang="ja-JP" altLang="en-US"/>
          </a:p>
        </p:txBody>
      </p:sp>
    </p:spTree>
    <p:extLst>
      <p:ext uri="{BB962C8B-B14F-4D97-AF65-F5344CB8AC3E}">
        <p14:creationId xmlns:p14="http://schemas.microsoft.com/office/powerpoint/2010/main" val="38138172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5799F5DD-2CC8-4758-91B7-7B0B6257F1CA}" type="datetimeFigureOut">
              <a:rPr kumimoji="1" lang="ja-JP" altLang="en-US" smtClean="0"/>
              <a:t>2018/6/26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462E523-CA2F-44B0-8719-E5142AD0BEA7}" type="slidenum">
              <a:rPr kumimoji="1" lang="ja-JP" altLang="en-US" smtClean="0"/>
              <a:t>‹#›</a:t>
            </a:fld>
            <a:endParaRPr kumimoji="1" lang="ja-JP" altLang="en-US"/>
          </a:p>
        </p:txBody>
      </p:sp>
    </p:spTree>
    <p:extLst>
      <p:ext uri="{BB962C8B-B14F-4D97-AF65-F5344CB8AC3E}">
        <p14:creationId xmlns:p14="http://schemas.microsoft.com/office/powerpoint/2010/main" val="128984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5799F5DD-2CC8-4758-91B7-7B0B6257F1CA}" type="datetimeFigureOut">
              <a:rPr kumimoji="1" lang="ja-JP" altLang="en-US" smtClean="0"/>
              <a:t>2018/6/26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3462E523-CA2F-44B0-8719-E5142AD0BEA7}" type="slidenum">
              <a:rPr kumimoji="1" lang="ja-JP" altLang="en-US" smtClean="0"/>
              <a:t>‹#›</a:t>
            </a:fld>
            <a:endParaRPr kumimoji="1" lang="ja-JP" altLang="en-US"/>
          </a:p>
        </p:txBody>
      </p:sp>
    </p:spTree>
    <p:extLst>
      <p:ext uri="{BB962C8B-B14F-4D97-AF65-F5344CB8AC3E}">
        <p14:creationId xmlns:p14="http://schemas.microsoft.com/office/powerpoint/2010/main" val="16565303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5799F5DD-2CC8-4758-91B7-7B0B6257F1CA}" type="datetimeFigureOut">
              <a:rPr kumimoji="1" lang="ja-JP" altLang="en-US" smtClean="0"/>
              <a:t>2018/6/26</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3462E523-CA2F-44B0-8719-E5142AD0BEA7}" type="slidenum">
              <a:rPr kumimoji="1" lang="ja-JP" altLang="en-US" smtClean="0"/>
              <a:t>‹#›</a:t>
            </a:fld>
            <a:endParaRPr kumimoji="1" lang="ja-JP" altLang="en-US"/>
          </a:p>
        </p:txBody>
      </p:sp>
    </p:spTree>
    <p:extLst>
      <p:ext uri="{BB962C8B-B14F-4D97-AF65-F5344CB8AC3E}">
        <p14:creationId xmlns:p14="http://schemas.microsoft.com/office/powerpoint/2010/main" val="20049014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5799F5DD-2CC8-4758-91B7-7B0B6257F1CA}" type="datetimeFigureOut">
              <a:rPr kumimoji="1" lang="ja-JP" altLang="en-US" smtClean="0"/>
              <a:t>2018/6/26</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3462E523-CA2F-44B0-8719-E5142AD0BEA7}" type="slidenum">
              <a:rPr kumimoji="1" lang="ja-JP" altLang="en-US" smtClean="0"/>
              <a:t>‹#›</a:t>
            </a:fld>
            <a:endParaRPr kumimoji="1" lang="ja-JP" altLang="en-US"/>
          </a:p>
        </p:txBody>
      </p:sp>
    </p:spTree>
    <p:extLst>
      <p:ext uri="{BB962C8B-B14F-4D97-AF65-F5344CB8AC3E}">
        <p14:creationId xmlns:p14="http://schemas.microsoft.com/office/powerpoint/2010/main" val="42944839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5799F5DD-2CC8-4758-91B7-7B0B6257F1CA}" type="datetimeFigureOut">
              <a:rPr kumimoji="1" lang="ja-JP" altLang="en-US" smtClean="0"/>
              <a:t>2018/6/26</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3462E523-CA2F-44B0-8719-E5142AD0BEA7}" type="slidenum">
              <a:rPr kumimoji="1" lang="ja-JP" altLang="en-US" smtClean="0"/>
              <a:t>‹#›</a:t>
            </a:fld>
            <a:endParaRPr kumimoji="1" lang="ja-JP" altLang="en-US"/>
          </a:p>
        </p:txBody>
      </p:sp>
    </p:spTree>
    <p:extLst>
      <p:ext uri="{BB962C8B-B14F-4D97-AF65-F5344CB8AC3E}">
        <p14:creationId xmlns:p14="http://schemas.microsoft.com/office/powerpoint/2010/main" val="3250275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5799F5DD-2CC8-4758-91B7-7B0B6257F1CA}" type="datetimeFigureOut">
              <a:rPr kumimoji="1" lang="ja-JP" altLang="en-US" smtClean="0"/>
              <a:t>2018/6/26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3462E523-CA2F-44B0-8719-E5142AD0BEA7}" type="slidenum">
              <a:rPr kumimoji="1" lang="ja-JP" altLang="en-US" smtClean="0"/>
              <a:t>‹#›</a:t>
            </a:fld>
            <a:endParaRPr kumimoji="1" lang="ja-JP" altLang="en-US"/>
          </a:p>
        </p:txBody>
      </p:sp>
    </p:spTree>
    <p:extLst>
      <p:ext uri="{BB962C8B-B14F-4D97-AF65-F5344CB8AC3E}">
        <p14:creationId xmlns:p14="http://schemas.microsoft.com/office/powerpoint/2010/main" val="111963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5799F5DD-2CC8-4758-91B7-7B0B6257F1CA}" type="datetimeFigureOut">
              <a:rPr kumimoji="1" lang="ja-JP" altLang="en-US" smtClean="0"/>
              <a:t>2018/6/26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3462E523-CA2F-44B0-8719-E5142AD0BEA7}" type="slidenum">
              <a:rPr kumimoji="1" lang="ja-JP" altLang="en-US" smtClean="0"/>
              <a:t>‹#›</a:t>
            </a:fld>
            <a:endParaRPr kumimoji="1" lang="ja-JP" altLang="en-US"/>
          </a:p>
        </p:txBody>
      </p:sp>
    </p:spTree>
    <p:extLst>
      <p:ext uri="{BB962C8B-B14F-4D97-AF65-F5344CB8AC3E}">
        <p14:creationId xmlns:p14="http://schemas.microsoft.com/office/powerpoint/2010/main" val="359503353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99F5DD-2CC8-4758-91B7-7B0B6257F1CA}" type="datetimeFigureOut">
              <a:rPr kumimoji="1" lang="ja-JP" altLang="en-US" smtClean="0"/>
              <a:t>2018/6/26</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62E523-CA2F-44B0-8719-E5142AD0BEA7}" type="slidenum">
              <a:rPr kumimoji="1" lang="ja-JP" altLang="en-US" smtClean="0"/>
              <a:t>‹#›</a:t>
            </a:fld>
            <a:endParaRPr kumimoji="1" lang="ja-JP" altLang="en-US"/>
          </a:p>
        </p:txBody>
      </p:sp>
    </p:spTree>
    <p:extLst>
      <p:ext uri="{BB962C8B-B14F-4D97-AF65-F5344CB8AC3E}">
        <p14:creationId xmlns:p14="http://schemas.microsoft.com/office/powerpoint/2010/main" val="20951750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98815" y="631767"/>
            <a:ext cx="9144000" cy="3526589"/>
          </a:xfrm>
        </p:spPr>
        <p:txBody>
          <a:bodyPr>
            <a:noAutofit/>
          </a:bodyPr>
          <a:lstStyle/>
          <a:p>
            <a:r>
              <a:rPr lang="en-US" altLang="ja-JP" sz="4400" dirty="0">
                <a:latin typeface="メイリオ" panose="020B0604030504040204" pitchFamily="50" charset="-128"/>
                <a:ea typeface="メイリオ" panose="020B0604030504040204" pitchFamily="50" charset="-128"/>
              </a:rPr>
              <a:t>Kinematic Structure of Molecular Gas around High-Mass YSO, </a:t>
            </a:r>
            <a:r>
              <a:rPr lang="en-US" altLang="ja-JP" sz="4400" dirty="0" err="1">
                <a:latin typeface="メイリオ" panose="020B0604030504040204" pitchFamily="50" charset="-128"/>
                <a:ea typeface="メイリオ" panose="020B0604030504040204" pitchFamily="50" charset="-128"/>
              </a:rPr>
              <a:t>Papillon</a:t>
            </a:r>
            <a:r>
              <a:rPr lang="en-US" altLang="ja-JP" sz="4400" dirty="0">
                <a:latin typeface="メイリオ" panose="020B0604030504040204" pitchFamily="50" charset="-128"/>
                <a:ea typeface="メイリオ" panose="020B0604030504040204" pitchFamily="50" charset="-128"/>
              </a:rPr>
              <a:t> Nebula, in N159 East in The Large </a:t>
            </a:r>
            <a:r>
              <a:rPr lang="en-US" altLang="ja-JP" sz="4400" dirty="0" err="1">
                <a:latin typeface="メイリオ" panose="020B0604030504040204" pitchFamily="50" charset="-128"/>
                <a:ea typeface="メイリオ" panose="020B0604030504040204" pitchFamily="50" charset="-128"/>
              </a:rPr>
              <a:t>Magellanic</a:t>
            </a:r>
            <a:r>
              <a:rPr lang="en-US" altLang="ja-JP" sz="4400" dirty="0">
                <a:latin typeface="メイリオ" panose="020B0604030504040204" pitchFamily="50" charset="-128"/>
                <a:ea typeface="メイリオ" panose="020B0604030504040204" pitchFamily="50" charset="-128"/>
              </a:rPr>
              <a:t> Cloud: A New Perspective with ALMA</a:t>
            </a:r>
            <a:endParaRPr kumimoji="1" lang="ja-JP" altLang="en-US" sz="4400" dirty="0">
              <a:latin typeface="メイリオ" panose="020B0604030504040204" pitchFamily="50" charset="-128"/>
              <a:ea typeface="メイリオ" panose="020B0604030504040204" pitchFamily="50" charset="-128"/>
            </a:endParaRPr>
          </a:p>
        </p:txBody>
      </p:sp>
      <p:sp>
        <p:nvSpPr>
          <p:cNvPr id="3" name="サブタイトル 2"/>
          <p:cNvSpPr>
            <a:spLocks noGrp="1"/>
          </p:cNvSpPr>
          <p:nvPr>
            <p:ph type="subTitle" idx="1"/>
          </p:nvPr>
        </p:nvSpPr>
        <p:spPr>
          <a:xfrm>
            <a:off x="1598815" y="4857260"/>
            <a:ext cx="9144000" cy="1655762"/>
          </a:xfrm>
        </p:spPr>
        <p:txBody>
          <a:bodyPr/>
          <a:lstStyle/>
          <a:p>
            <a:r>
              <a:rPr kumimoji="1" lang="en-US" altLang="ja-JP" dirty="0" smtClean="0">
                <a:latin typeface="メイリオ" panose="020B0604030504040204" pitchFamily="50" charset="-128"/>
                <a:ea typeface="メイリオ" panose="020B0604030504040204" pitchFamily="50" charset="-128"/>
              </a:rPr>
              <a:t>2018/06/27</a:t>
            </a:r>
          </a:p>
          <a:p>
            <a:r>
              <a:rPr lang="ja-JP" altLang="en-US" dirty="0" smtClean="0">
                <a:latin typeface="メイリオ" panose="020B0604030504040204" pitchFamily="50" charset="-128"/>
                <a:ea typeface="メイリオ" panose="020B0604030504040204" pitchFamily="50" charset="-128"/>
              </a:rPr>
              <a:t>後藤　直</a:t>
            </a:r>
            <a:endParaRPr kumimoji="1" lang="ja-JP" altLang="en-US" dirty="0">
              <a:latin typeface="メイリオ" panose="020B0604030504040204" pitchFamily="50" charset="-128"/>
              <a:ea typeface="メイリオ" panose="020B0604030504040204" pitchFamily="50" charset="-128"/>
            </a:endParaRPr>
          </a:p>
        </p:txBody>
      </p:sp>
      <p:sp>
        <p:nvSpPr>
          <p:cNvPr id="4" name="テキスト ボックス 3"/>
          <p:cNvSpPr txBox="1"/>
          <p:nvPr/>
        </p:nvSpPr>
        <p:spPr>
          <a:xfrm>
            <a:off x="383823" y="262435"/>
            <a:ext cx="1890261" cy="369332"/>
          </a:xfrm>
          <a:prstGeom prst="rect">
            <a:avLst/>
          </a:prstGeom>
          <a:noFill/>
        </p:spPr>
        <p:txBody>
          <a:bodyPr wrap="none" rtlCol="0">
            <a:spAutoFit/>
          </a:bodyPr>
          <a:lstStyle/>
          <a:p>
            <a:r>
              <a:rPr lang="ja-JP" altLang="en-US" dirty="0" smtClean="0"/>
              <a:t>第</a:t>
            </a:r>
            <a:r>
              <a:rPr lang="en-US" altLang="ja-JP" dirty="0" smtClean="0"/>
              <a:t>8</a:t>
            </a:r>
            <a:r>
              <a:rPr lang="ja-JP" altLang="en-US" dirty="0" smtClean="0"/>
              <a:t>回</a:t>
            </a:r>
            <a:r>
              <a:rPr lang="en-US" altLang="ja-JP" dirty="0" smtClean="0"/>
              <a:t>GMCs</a:t>
            </a:r>
            <a:r>
              <a:rPr lang="ja-JP" altLang="en-US" dirty="0" smtClean="0"/>
              <a:t>ゼミ</a:t>
            </a:r>
            <a:endParaRPr kumimoji="1" lang="ja-JP" altLang="en-US" dirty="0"/>
          </a:p>
        </p:txBody>
      </p:sp>
    </p:spTree>
    <p:extLst>
      <p:ext uri="{BB962C8B-B14F-4D97-AF65-F5344CB8AC3E}">
        <p14:creationId xmlns:p14="http://schemas.microsoft.com/office/powerpoint/2010/main" val="36151354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55978" y="0"/>
            <a:ext cx="10515600" cy="1325563"/>
          </a:xfrm>
        </p:spPr>
        <p:txBody>
          <a:bodyPr/>
          <a:lstStyle/>
          <a:p>
            <a:r>
              <a:rPr kumimoji="1" lang="en-US" altLang="ja-JP" smtClean="0"/>
              <a:t>Results</a:t>
            </a:r>
            <a:endParaRPr kumimoji="1" lang="ja-JP" altLang="en-US" dirty="0"/>
          </a:p>
        </p:txBody>
      </p:sp>
      <p:sp>
        <p:nvSpPr>
          <p:cNvPr id="3" name="テキスト ボックス 2"/>
          <p:cNvSpPr txBox="1"/>
          <p:nvPr/>
        </p:nvSpPr>
        <p:spPr>
          <a:xfrm>
            <a:off x="2438399" y="5837414"/>
            <a:ext cx="3884397" cy="369332"/>
          </a:xfrm>
          <a:prstGeom prst="rect">
            <a:avLst/>
          </a:prstGeom>
          <a:noFill/>
        </p:spPr>
        <p:txBody>
          <a:bodyPr wrap="none" rtlCol="0">
            <a:spAutoFit/>
          </a:bodyPr>
          <a:lstStyle/>
          <a:p>
            <a:r>
              <a:rPr kumimoji="1" lang="en-US" altLang="ja-JP" dirty="0" smtClean="0"/>
              <a:t>Figure7 </a:t>
            </a:r>
            <a:r>
              <a:rPr lang="en-US" altLang="ja-JP"/>
              <a:t>Position–velocity </a:t>
            </a:r>
            <a:r>
              <a:rPr lang="en-US" altLang="ja-JP" smtClean="0"/>
              <a:t>diagrams</a:t>
            </a:r>
            <a:endParaRPr kumimoji="1" lang="ja-JP" altLang="en-US" dirty="0"/>
          </a:p>
        </p:txBody>
      </p:sp>
      <p:pic>
        <p:nvPicPr>
          <p:cNvPr id="6" name="コンテンツ プレースホルダー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9178" y="1001536"/>
            <a:ext cx="8057444" cy="4733749"/>
          </a:xfrm>
        </p:spPr>
      </p:pic>
      <p:sp>
        <p:nvSpPr>
          <p:cNvPr id="7" name="テキスト ボックス 6"/>
          <p:cNvSpPr txBox="1"/>
          <p:nvPr/>
        </p:nvSpPr>
        <p:spPr>
          <a:xfrm>
            <a:off x="9005711" y="1986844"/>
            <a:ext cx="2836333" cy="646331"/>
          </a:xfrm>
          <a:prstGeom prst="rect">
            <a:avLst/>
          </a:prstGeom>
          <a:noFill/>
        </p:spPr>
        <p:txBody>
          <a:bodyPr wrap="square" rtlCol="0">
            <a:spAutoFit/>
          </a:bodyPr>
          <a:lstStyle/>
          <a:p>
            <a:r>
              <a:rPr lang="ja-JP" altLang="en-US" dirty="0" smtClean="0"/>
              <a:t>図</a:t>
            </a:r>
            <a:r>
              <a:rPr lang="en-US" altLang="ja-JP" dirty="0" smtClean="0"/>
              <a:t>4(b)</a:t>
            </a:r>
            <a:r>
              <a:rPr lang="ja-JP" altLang="en-US" dirty="0" smtClean="0"/>
              <a:t>の</a:t>
            </a:r>
            <a:r>
              <a:rPr lang="en-US" altLang="ja-JP" dirty="0" err="1" smtClean="0"/>
              <a:t>Papillon</a:t>
            </a:r>
            <a:r>
              <a:rPr lang="ja-JP" altLang="en-US" dirty="0" smtClean="0"/>
              <a:t>の位置を</a:t>
            </a:r>
            <a:r>
              <a:rPr lang="en-US" altLang="ja-JP" dirty="0" smtClean="0"/>
              <a:t>offset</a:t>
            </a:r>
            <a:r>
              <a:rPr lang="ja-JP" altLang="en-US" dirty="0" smtClean="0"/>
              <a:t>としている。</a:t>
            </a:r>
            <a:endParaRPr kumimoji="1" lang="ja-JP" altLang="en-US" dirty="0"/>
          </a:p>
        </p:txBody>
      </p:sp>
      <p:sp>
        <p:nvSpPr>
          <p:cNvPr id="8" name="テキスト ボックス 7"/>
          <p:cNvSpPr txBox="1"/>
          <p:nvPr/>
        </p:nvSpPr>
        <p:spPr>
          <a:xfrm>
            <a:off x="9019822" y="2901244"/>
            <a:ext cx="2686757" cy="1754326"/>
          </a:xfrm>
          <a:prstGeom prst="rect">
            <a:avLst/>
          </a:prstGeom>
          <a:noFill/>
        </p:spPr>
        <p:txBody>
          <a:bodyPr wrap="square" rtlCol="0">
            <a:spAutoFit/>
          </a:bodyPr>
          <a:lstStyle/>
          <a:p>
            <a:r>
              <a:rPr lang="ja-JP" altLang="en-US" dirty="0" smtClean="0"/>
              <a:t>各フィラメントの</a:t>
            </a:r>
            <a:r>
              <a:rPr lang="ja-JP" altLang="ja-JP" dirty="0" smtClean="0"/>
              <a:t>線幅</a:t>
            </a:r>
            <a:r>
              <a:rPr lang="ja-JP" altLang="ja-JP" dirty="0"/>
              <a:t>は、パピヨン付近の場所では</a:t>
            </a:r>
            <a:r>
              <a:rPr lang="en-US" altLang="ja-JP" dirty="0" smtClean="0"/>
              <a:t>4~6km/s</a:t>
            </a:r>
            <a:r>
              <a:rPr lang="ja-JP" altLang="ja-JP" dirty="0" smtClean="0"/>
              <a:t>で</a:t>
            </a:r>
            <a:r>
              <a:rPr lang="ja-JP" altLang="ja-JP" dirty="0"/>
              <a:t>あり、パピヨンから遠い場所では</a:t>
            </a:r>
            <a:r>
              <a:rPr lang="en-US" altLang="ja-JP" dirty="0" smtClean="0"/>
              <a:t>2~3km/s</a:t>
            </a:r>
            <a:r>
              <a:rPr lang="ja-JP" altLang="ja-JP" dirty="0" smtClean="0"/>
              <a:t> </a:t>
            </a:r>
            <a:r>
              <a:rPr lang="ja-JP" altLang="en-US" dirty="0" smtClean="0"/>
              <a:t>になっている。</a:t>
            </a:r>
            <a:endParaRPr kumimoji="1" lang="ja-JP" altLang="en-US" dirty="0"/>
          </a:p>
        </p:txBody>
      </p:sp>
    </p:spTree>
    <p:extLst>
      <p:ext uri="{BB962C8B-B14F-4D97-AF65-F5344CB8AC3E}">
        <p14:creationId xmlns:p14="http://schemas.microsoft.com/office/powerpoint/2010/main" val="1833216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0"/>
            <a:ext cx="10515600" cy="1325563"/>
          </a:xfrm>
        </p:spPr>
        <p:txBody>
          <a:bodyPr/>
          <a:lstStyle/>
          <a:p>
            <a:r>
              <a:rPr kumimoji="1" lang="en-US" altLang="ja-JP" dirty="0" smtClean="0"/>
              <a:t>Conclusions</a:t>
            </a:r>
            <a:endParaRPr kumimoji="1" lang="ja-JP" altLang="en-US" dirty="0"/>
          </a:p>
        </p:txBody>
      </p:sp>
      <p:sp>
        <p:nvSpPr>
          <p:cNvPr id="3" name="コンテンツ プレースホルダー 2"/>
          <p:cNvSpPr>
            <a:spLocks noGrp="1"/>
          </p:cNvSpPr>
          <p:nvPr>
            <p:ph idx="1"/>
          </p:nvPr>
        </p:nvSpPr>
        <p:spPr>
          <a:xfrm>
            <a:off x="838200" y="1004710"/>
            <a:ext cx="11128022" cy="5853289"/>
          </a:xfrm>
        </p:spPr>
        <p:txBody>
          <a:bodyPr>
            <a:normAutofit fontScale="70000" lnSpcReduction="20000"/>
          </a:bodyPr>
          <a:lstStyle/>
          <a:p>
            <a:pPr marL="514350" indent="-514350">
              <a:lnSpc>
                <a:spcPct val="120000"/>
              </a:lnSpc>
              <a:buFont typeface="+mj-lt"/>
              <a:buAutoNum type="arabicPeriod"/>
            </a:pPr>
            <a:r>
              <a:rPr kumimoji="1" lang="en-US" altLang="ja-JP" dirty="0" smtClean="0">
                <a:latin typeface="MS PGothic" charset="-128"/>
                <a:ea typeface="MS PGothic" charset="-128"/>
                <a:cs typeface="MS PGothic" charset="-128"/>
              </a:rPr>
              <a:t>N159E</a:t>
            </a:r>
            <a:r>
              <a:rPr kumimoji="1" lang="ja-JP" altLang="en-US" dirty="0" smtClean="0">
                <a:latin typeface="MS PGothic" charset="-128"/>
                <a:ea typeface="MS PGothic" charset="-128"/>
                <a:cs typeface="MS PGothic" charset="-128"/>
              </a:rPr>
              <a:t>の分子雲の分布の顕著な特徴は、３つのベルトのような構造が</a:t>
            </a:r>
            <a:r>
              <a:rPr kumimoji="1" lang="en-US" altLang="ja-JP" dirty="0" smtClean="0">
                <a:latin typeface="MS PGothic" charset="-128"/>
                <a:ea typeface="MS PGothic" charset="-128"/>
                <a:cs typeface="MS PGothic" charset="-128"/>
              </a:rPr>
              <a:t>10〜</a:t>
            </a:r>
            <a:r>
              <a:rPr lang="en-US" altLang="ja-JP" dirty="0" smtClean="0">
                <a:latin typeface="MS PGothic" charset="-128"/>
                <a:ea typeface="MS PGothic" charset="-128"/>
                <a:cs typeface="MS PGothic" charset="-128"/>
              </a:rPr>
              <a:t>20pc</a:t>
            </a:r>
            <a:r>
              <a:rPr lang="ja-JP" altLang="en-US" dirty="0" smtClean="0">
                <a:latin typeface="MS PGothic" charset="-128"/>
                <a:ea typeface="MS PGothic" charset="-128"/>
                <a:cs typeface="MS PGothic" charset="-128"/>
              </a:rPr>
              <a:t>で広がっている事である。それは光学的な</a:t>
            </a:r>
            <a:r>
              <a:rPr lang="en-US" altLang="ja-JP" dirty="0" smtClean="0">
                <a:latin typeface="MS PGothic" charset="-128"/>
                <a:ea typeface="MS PGothic" charset="-128"/>
                <a:cs typeface="MS PGothic" charset="-128"/>
              </a:rPr>
              <a:t>Hα</a:t>
            </a:r>
            <a:r>
              <a:rPr lang="ja-JP" altLang="en-US" dirty="0" smtClean="0">
                <a:latin typeface="MS PGothic" charset="-128"/>
                <a:ea typeface="MS PGothic" charset="-128"/>
                <a:cs typeface="MS PGothic" charset="-128"/>
              </a:rPr>
              <a:t>のイメージの暗い部分と一致した。</a:t>
            </a:r>
            <a:r>
              <a:rPr lang="en-US" altLang="ja-JP" dirty="0" smtClean="0">
                <a:latin typeface="MS PGothic" charset="-128"/>
                <a:ea typeface="MS PGothic" charset="-128"/>
                <a:cs typeface="MS PGothic" charset="-128"/>
              </a:rPr>
              <a:t>N159E</a:t>
            </a:r>
            <a:r>
              <a:rPr lang="ja-JP" altLang="en-US" dirty="0" smtClean="0">
                <a:latin typeface="MS PGothic" charset="-128"/>
                <a:ea typeface="MS PGothic" charset="-128"/>
                <a:cs typeface="MS PGothic" charset="-128"/>
              </a:rPr>
              <a:t>の</a:t>
            </a:r>
            <a:r>
              <a:rPr lang="en-US" altLang="ja-JP" dirty="0" smtClean="0">
                <a:latin typeface="MS PGothic" charset="-128"/>
                <a:ea typeface="MS PGothic" charset="-128"/>
                <a:cs typeface="MS PGothic" charset="-128"/>
              </a:rPr>
              <a:t>total</a:t>
            </a:r>
            <a:r>
              <a:rPr lang="ja-JP" altLang="en-US" dirty="0" smtClean="0">
                <a:latin typeface="MS PGothic" charset="-128"/>
                <a:ea typeface="MS PGothic" charset="-128"/>
                <a:cs typeface="MS PGothic" charset="-128"/>
              </a:rPr>
              <a:t>の質量は</a:t>
            </a:r>
            <a:r>
              <a:rPr lang="en-US" altLang="ja-JP" baseline="30000" dirty="0" smtClean="0">
                <a:latin typeface="MS PGothic" charset="-128"/>
                <a:ea typeface="MS PGothic" charset="-128"/>
                <a:cs typeface="MS PGothic" charset="-128"/>
              </a:rPr>
              <a:t>13</a:t>
            </a:r>
            <a:r>
              <a:rPr lang="en-US" altLang="ja-JP" dirty="0" smtClean="0">
                <a:latin typeface="MS PGothic" charset="-128"/>
                <a:ea typeface="MS PGothic" charset="-128"/>
                <a:cs typeface="MS PGothic" charset="-128"/>
              </a:rPr>
              <a:t>CO(2-1</a:t>
            </a:r>
            <a:r>
              <a:rPr lang="en-US" altLang="ja-JP" dirty="0">
                <a:latin typeface="MS PGothic" charset="-128"/>
                <a:ea typeface="MS PGothic" charset="-128"/>
                <a:cs typeface="MS PGothic" charset="-128"/>
              </a:rPr>
              <a:t>)</a:t>
            </a:r>
            <a:r>
              <a:rPr lang="ja-JP" altLang="en-US" dirty="0">
                <a:latin typeface="MS PGothic" charset="-128"/>
                <a:ea typeface="MS PGothic" charset="-128"/>
                <a:cs typeface="MS PGothic" charset="-128"/>
              </a:rPr>
              <a:t>の強度から</a:t>
            </a:r>
            <a:r>
              <a:rPr lang="en-US" altLang="ja-JP" dirty="0">
                <a:latin typeface="MS PGothic" charset="-128"/>
                <a:ea typeface="MS PGothic" charset="-128"/>
                <a:cs typeface="MS PGothic" charset="-128"/>
              </a:rPr>
              <a:t>0.92×105M</a:t>
            </a:r>
            <a:r>
              <a:rPr lang="ja-JP" altLang="en-US" baseline="-25000" dirty="0">
                <a:latin typeface="MS PGothic" charset="-128"/>
                <a:ea typeface="MS PGothic" charset="-128"/>
                <a:cs typeface="MS PGothic" charset="-128"/>
              </a:rPr>
              <a:t>☉</a:t>
            </a:r>
            <a:r>
              <a:rPr lang="ja-JP" altLang="en-US" dirty="0">
                <a:latin typeface="MS PGothic" charset="-128"/>
                <a:ea typeface="MS PGothic" charset="-128"/>
                <a:cs typeface="MS PGothic" charset="-128"/>
              </a:rPr>
              <a:t>と計算された。 </a:t>
            </a:r>
          </a:p>
          <a:p>
            <a:pPr marL="514350" indent="-514350">
              <a:lnSpc>
                <a:spcPct val="120000"/>
              </a:lnSpc>
              <a:buFont typeface="+mj-lt"/>
              <a:buAutoNum type="arabicPeriod"/>
            </a:pPr>
            <a:r>
              <a:rPr lang="en-US" altLang="ja-JP" dirty="0">
                <a:latin typeface="MS PGothic" charset="-128"/>
                <a:ea typeface="MS PGothic" charset="-128"/>
                <a:cs typeface="MS PGothic" charset="-128"/>
              </a:rPr>
              <a:t>N159E</a:t>
            </a:r>
            <a:r>
              <a:rPr lang="ja-JP" altLang="en-US" dirty="0">
                <a:latin typeface="MS PGothic" charset="-128"/>
                <a:ea typeface="MS PGothic" charset="-128"/>
                <a:cs typeface="MS PGothic" charset="-128"/>
              </a:rPr>
              <a:t>は幅は約</a:t>
            </a:r>
            <a:r>
              <a:rPr lang="en-US" altLang="ja-JP" dirty="0">
                <a:latin typeface="MS PGothic" charset="-128"/>
                <a:ea typeface="MS PGothic" charset="-128"/>
                <a:cs typeface="MS PGothic" charset="-128"/>
              </a:rPr>
              <a:t>1pc</a:t>
            </a:r>
            <a:r>
              <a:rPr lang="ja-JP" altLang="en-US" dirty="0" smtClean="0">
                <a:latin typeface="MS PGothic" charset="-128"/>
                <a:ea typeface="MS PGothic" charset="-128"/>
                <a:cs typeface="MS PGothic" charset="-128"/>
              </a:rPr>
              <a:t>て、長さ</a:t>
            </a:r>
            <a:r>
              <a:rPr lang="ja-JP" altLang="en-US" dirty="0">
                <a:latin typeface="MS PGothic" charset="-128"/>
                <a:ea typeface="MS PGothic" charset="-128"/>
                <a:cs typeface="MS PGothic" charset="-128"/>
              </a:rPr>
              <a:t>は約数</a:t>
            </a:r>
            <a:r>
              <a:rPr lang="en-US" altLang="ja-JP" dirty="0" smtClean="0">
                <a:latin typeface="MS PGothic" charset="-128"/>
                <a:ea typeface="MS PGothic" charset="-128"/>
                <a:cs typeface="MS PGothic" charset="-128"/>
              </a:rPr>
              <a:t>pc</a:t>
            </a:r>
            <a:r>
              <a:rPr lang="ja-JP" altLang="en-US" dirty="0" smtClean="0">
                <a:latin typeface="MS PGothic" charset="-128"/>
                <a:ea typeface="MS PGothic" charset="-128"/>
                <a:cs typeface="MS PGothic" charset="-128"/>
              </a:rPr>
              <a:t>の複雑なフィラメント状</a:t>
            </a:r>
            <a:r>
              <a:rPr lang="ja-JP" altLang="en-US" dirty="0">
                <a:latin typeface="MS PGothic" charset="-128"/>
                <a:ea typeface="MS PGothic" charset="-128"/>
                <a:cs typeface="MS PGothic" charset="-128"/>
              </a:rPr>
              <a:t>構造の分子雲で</a:t>
            </a:r>
            <a:r>
              <a:rPr lang="ja-JP" altLang="en-US" dirty="0" smtClean="0">
                <a:latin typeface="MS PGothic" charset="-128"/>
                <a:ea typeface="MS PGothic" charset="-128"/>
                <a:cs typeface="MS PGothic" charset="-128"/>
              </a:rPr>
              <a:t>あり、フィラメント状</a:t>
            </a:r>
            <a:r>
              <a:rPr lang="ja-JP" altLang="en-US" dirty="0">
                <a:latin typeface="MS PGothic" charset="-128"/>
                <a:ea typeface="MS PGothic" charset="-128"/>
                <a:cs typeface="MS PGothic" charset="-128"/>
              </a:rPr>
              <a:t>の分子雲の典型的な質量は数千太陽質量で速度分散は約 </a:t>
            </a:r>
            <a:r>
              <a:rPr lang="en-US" altLang="ja-JP" dirty="0">
                <a:latin typeface="MS PGothic" charset="-128"/>
                <a:ea typeface="MS PGothic" charset="-128"/>
                <a:cs typeface="MS PGothic" charset="-128"/>
              </a:rPr>
              <a:t>1km/s</a:t>
            </a:r>
            <a:r>
              <a:rPr lang="ja-JP" altLang="en-US" dirty="0">
                <a:latin typeface="MS PGothic" charset="-128"/>
                <a:ea typeface="MS PGothic" charset="-128"/>
                <a:cs typeface="MS PGothic" charset="-128"/>
              </a:rPr>
              <a:t>で</a:t>
            </a:r>
            <a:r>
              <a:rPr lang="ja-JP" altLang="en-US" dirty="0" smtClean="0">
                <a:latin typeface="MS PGothic" charset="-128"/>
                <a:ea typeface="MS PGothic" charset="-128"/>
                <a:cs typeface="MS PGothic" charset="-128"/>
              </a:rPr>
              <a:t>あった。 </a:t>
            </a:r>
            <a:endParaRPr lang="ja-JP" altLang="en-US" dirty="0">
              <a:latin typeface="MS PGothic" charset="-128"/>
              <a:ea typeface="MS PGothic" charset="-128"/>
              <a:cs typeface="MS PGothic" charset="-128"/>
            </a:endParaRPr>
          </a:p>
          <a:p>
            <a:pPr marL="514350" indent="-514350">
              <a:lnSpc>
                <a:spcPct val="120000"/>
              </a:lnSpc>
              <a:buFont typeface="+mj-lt"/>
              <a:buAutoNum type="arabicPeriod"/>
            </a:pPr>
            <a:r>
              <a:rPr lang="en-US" altLang="ja-JP" dirty="0">
                <a:latin typeface="MS PGothic" charset="-128"/>
                <a:ea typeface="MS PGothic" charset="-128"/>
                <a:cs typeface="MS PGothic" charset="-128"/>
              </a:rPr>
              <a:t>N159E</a:t>
            </a:r>
            <a:r>
              <a:rPr lang="ja-JP" altLang="en-US" dirty="0">
                <a:latin typeface="MS PGothic" charset="-128"/>
                <a:ea typeface="MS PGothic" charset="-128"/>
                <a:cs typeface="MS PGothic" charset="-128"/>
              </a:rPr>
              <a:t>の約</a:t>
            </a:r>
            <a:r>
              <a:rPr lang="en-US" altLang="ja-JP" dirty="0">
                <a:latin typeface="MS PGothic" charset="-128"/>
                <a:ea typeface="MS PGothic" charset="-128"/>
                <a:cs typeface="MS PGothic" charset="-128"/>
              </a:rPr>
              <a:t>40M</a:t>
            </a:r>
            <a:r>
              <a:rPr lang="ja-JP" altLang="en-US" baseline="-25000" dirty="0">
                <a:latin typeface="MS PGothic" charset="-128"/>
                <a:ea typeface="MS PGothic" charset="-128"/>
                <a:cs typeface="MS PGothic" charset="-128"/>
              </a:rPr>
              <a:t>☉</a:t>
            </a:r>
            <a:r>
              <a:rPr lang="ja-JP" altLang="en-US" dirty="0">
                <a:latin typeface="MS PGothic" charset="-128"/>
                <a:ea typeface="MS PGothic" charset="-128"/>
                <a:cs typeface="MS PGothic" charset="-128"/>
              </a:rPr>
              <a:t>の原始星</a:t>
            </a:r>
            <a:r>
              <a:rPr lang="en-US" altLang="ja-JP" dirty="0">
                <a:latin typeface="MS PGothic" charset="-128"/>
                <a:ea typeface="MS PGothic" charset="-128"/>
                <a:cs typeface="MS PGothic" charset="-128"/>
              </a:rPr>
              <a:t>(</a:t>
            </a:r>
            <a:r>
              <a:rPr lang="en-US" altLang="ja-JP" dirty="0" err="1">
                <a:latin typeface="MS PGothic" charset="-128"/>
                <a:ea typeface="MS PGothic" charset="-128"/>
                <a:cs typeface="MS PGothic" charset="-128"/>
              </a:rPr>
              <a:t>Papillon</a:t>
            </a:r>
            <a:r>
              <a:rPr lang="en-US" altLang="ja-JP" dirty="0">
                <a:latin typeface="MS PGothic" charset="-128"/>
                <a:ea typeface="MS PGothic" charset="-128"/>
                <a:cs typeface="MS PGothic" charset="-128"/>
              </a:rPr>
              <a:t> </a:t>
            </a:r>
            <a:r>
              <a:rPr lang="en-US" altLang="ja-JP" dirty="0" smtClean="0">
                <a:latin typeface="MS PGothic" charset="-128"/>
                <a:ea typeface="MS PGothic" charset="-128"/>
                <a:cs typeface="MS PGothic" charset="-128"/>
              </a:rPr>
              <a:t>Nebula</a:t>
            </a:r>
            <a:r>
              <a:rPr lang="ja-JP" altLang="en-US" dirty="0" smtClean="0">
                <a:latin typeface="MS PGothic" charset="-128"/>
                <a:ea typeface="MS PGothic" charset="-128"/>
                <a:cs typeface="MS PGothic" charset="-128"/>
              </a:rPr>
              <a:t> </a:t>
            </a:r>
            <a:r>
              <a:rPr lang="en-US" altLang="ja-JP" dirty="0" smtClean="0">
                <a:latin typeface="MS PGothic" charset="-128"/>
                <a:ea typeface="MS PGothic" charset="-128"/>
                <a:cs typeface="MS PGothic" charset="-128"/>
              </a:rPr>
              <a:t>YSO)</a:t>
            </a:r>
            <a:r>
              <a:rPr lang="ja-JP" altLang="en-US" dirty="0">
                <a:latin typeface="MS PGothic" charset="-128"/>
                <a:ea typeface="MS PGothic" charset="-128"/>
                <a:cs typeface="MS PGothic" charset="-128"/>
              </a:rPr>
              <a:t>の周りに半径約</a:t>
            </a:r>
            <a:r>
              <a:rPr lang="en-US" altLang="ja-JP" dirty="0">
                <a:latin typeface="MS PGothic" charset="-128"/>
                <a:ea typeface="MS PGothic" charset="-128"/>
                <a:cs typeface="MS PGothic" charset="-128"/>
              </a:rPr>
              <a:t>0.5pc</a:t>
            </a:r>
            <a:r>
              <a:rPr lang="ja-JP" altLang="en-US" dirty="0" smtClean="0">
                <a:latin typeface="MS PGothic" charset="-128"/>
                <a:ea typeface="MS PGothic" charset="-128"/>
                <a:cs typeface="MS PGothic" charset="-128"/>
              </a:rPr>
              <a:t>の分子雲の穴を</a:t>
            </a:r>
            <a:r>
              <a:rPr lang="ja-JP" altLang="en-US" dirty="0">
                <a:latin typeface="MS PGothic" charset="-128"/>
                <a:ea typeface="MS PGothic" charset="-128"/>
                <a:cs typeface="MS PGothic" charset="-128"/>
              </a:rPr>
              <a:t>見つけた。</a:t>
            </a:r>
            <a:r>
              <a:rPr lang="en-US" altLang="ja-JP" dirty="0">
                <a:latin typeface="MS PGothic" charset="-128"/>
                <a:ea typeface="MS PGothic" charset="-128"/>
                <a:cs typeface="MS PGothic" charset="-128"/>
              </a:rPr>
              <a:t>Hole</a:t>
            </a:r>
            <a:r>
              <a:rPr lang="ja-JP" altLang="en-US" dirty="0" smtClean="0">
                <a:latin typeface="MS PGothic" charset="-128"/>
                <a:ea typeface="MS PGothic" charset="-128"/>
                <a:cs typeface="MS PGothic" charset="-128"/>
              </a:rPr>
              <a:t>には</a:t>
            </a:r>
            <a:r>
              <a:rPr lang="en-US" altLang="ja-JP" dirty="0" smtClean="0">
                <a:latin typeface="MS PGothic" charset="-128"/>
                <a:ea typeface="MS PGothic" charset="-128"/>
                <a:cs typeface="MS PGothic" charset="-128"/>
              </a:rPr>
              <a:t>free-free </a:t>
            </a:r>
            <a:r>
              <a:rPr lang="en-US" altLang="ja-JP" dirty="0">
                <a:latin typeface="MS PGothic" charset="-128"/>
                <a:ea typeface="MS PGothic" charset="-128"/>
                <a:cs typeface="MS PGothic" charset="-128"/>
              </a:rPr>
              <a:t>emission</a:t>
            </a:r>
            <a:r>
              <a:rPr lang="ja-JP" altLang="en-US" dirty="0">
                <a:latin typeface="MS PGothic" charset="-128"/>
                <a:ea typeface="MS PGothic" charset="-128"/>
                <a:cs typeface="MS PGothic" charset="-128"/>
              </a:rPr>
              <a:t>と</a:t>
            </a:r>
            <a:r>
              <a:rPr lang="en-US" altLang="ja-JP" dirty="0" smtClean="0">
                <a:latin typeface="MS PGothic" charset="-128"/>
                <a:ea typeface="MS PGothic" charset="-128"/>
                <a:cs typeface="MS PGothic" charset="-128"/>
              </a:rPr>
              <a:t>H30α</a:t>
            </a:r>
            <a:r>
              <a:rPr lang="ja-JP" altLang="en-US" dirty="0" smtClean="0">
                <a:latin typeface="MS PGothic" charset="-128"/>
                <a:ea typeface="MS PGothic" charset="-128"/>
                <a:cs typeface="MS PGothic" charset="-128"/>
              </a:rPr>
              <a:t>再結合線があった。</a:t>
            </a:r>
            <a:r>
              <a:rPr lang="en-US" altLang="ja-JP" dirty="0" smtClean="0">
                <a:latin typeface="MS PGothic" charset="-128"/>
                <a:ea typeface="MS PGothic" charset="-128"/>
                <a:cs typeface="MS PGothic" charset="-128"/>
              </a:rPr>
              <a:t>hole</a:t>
            </a:r>
            <a:r>
              <a:rPr lang="ja-JP" altLang="en-US" dirty="0">
                <a:latin typeface="MS PGothic" charset="-128"/>
                <a:ea typeface="MS PGothic" charset="-128"/>
                <a:cs typeface="MS PGothic" charset="-128"/>
              </a:rPr>
              <a:t>の周りの分子雲の温度は約</a:t>
            </a:r>
            <a:r>
              <a:rPr lang="en-US" altLang="ja-JP" dirty="0">
                <a:latin typeface="MS PGothic" charset="-128"/>
                <a:ea typeface="MS PGothic" charset="-128"/>
                <a:cs typeface="MS PGothic" charset="-128"/>
              </a:rPr>
              <a:t>80K</a:t>
            </a:r>
            <a:r>
              <a:rPr lang="ja-JP" altLang="en-US" dirty="0" smtClean="0">
                <a:latin typeface="MS PGothic" charset="-128"/>
                <a:ea typeface="MS PGothic" charset="-128"/>
                <a:cs typeface="MS PGothic" charset="-128"/>
              </a:rPr>
              <a:t>で、これ</a:t>
            </a:r>
            <a:r>
              <a:rPr lang="ja-JP" altLang="en-US" dirty="0">
                <a:latin typeface="MS PGothic" charset="-128"/>
                <a:ea typeface="MS PGothic" charset="-128"/>
                <a:cs typeface="MS PGothic" charset="-128"/>
              </a:rPr>
              <a:t>は原始星が周りの分子雲を イオン化させるのに十分な</a:t>
            </a:r>
            <a:r>
              <a:rPr lang="en-US" altLang="ja-JP" dirty="0">
                <a:latin typeface="MS PGothic" charset="-128"/>
                <a:ea typeface="MS PGothic" charset="-128"/>
                <a:cs typeface="MS PGothic" charset="-128"/>
              </a:rPr>
              <a:t>luminosity</a:t>
            </a:r>
            <a:r>
              <a:rPr lang="ja-JP" altLang="en-US" dirty="0">
                <a:latin typeface="MS PGothic" charset="-128"/>
                <a:ea typeface="MS PGothic" charset="-128"/>
                <a:cs typeface="MS PGothic" charset="-128"/>
              </a:rPr>
              <a:t>を持つことを意味する。また、</a:t>
            </a:r>
            <a:r>
              <a:rPr lang="en-US" altLang="ja-JP" dirty="0" err="1">
                <a:latin typeface="MS PGothic" charset="-128"/>
                <a:ea typeface="MS PGothic" charset="-128"/>
                <a:cs typeface="MS PGothic" charset="-128"/>
              </a:rPr>
              <a:t>protostellar</a:t>
            </a:r>
            <a:r>
              <a:rPr lang="en-US" altLang="ja-JP" dirty="0">
                <a:latin typeface="MS PGothic" charset="-128"/>
                <a:ea typeface="MS PGothic" charset="-128"/>
                <a:cs typeface="MS PGothic" charset="-128"/>
              </a:rPr>
              <a:t> phase</a:t>
            </a:r>
            <a:r>
              <a:rPr lang="ja-JP" altLang="en-US" dirty="0">
                <a:latin typeface="MS PGothic" charset="-128"/>
                <a:ea typeface="MS PGothic" charset="-128"/>
                <a:cs typeface="MS PGothic" charset="-128"/>
              </a:rPr>
              <a:t>から</a:t>
            </a:r>
            <a:r>
              <a:rPr lang="en-US" altLang="ja-JP" dirty="0">
                <a:latin typeface="MS PGothic" charset="-128"/>
                <a:ea typeface="MS PGothic" charset="-128"/>
                <a:cs typeface="MS PGothic" charset="-128"/>
              </a:rPr>
              <a:t>parental</a:t>
            </a:r>
            <a:r>
              <a:rPr lang="ja-JP" altLang="en-US" dirty="0">
                <a:latin typeface="MS PGothic" charset="-128"/>
                <a:ea typeface="MS PGothic" charset="-128"/>
                <a:cs typeface="MS PGothic" charset="-128"/>
              </a:rPr>
              <a:t>分子雲を崩壊させる</a:t>
            </a:r>
            <a:r>
              <a:rPr lang="en-US" altLang="ja-JP" dirty="0">
                <a:latin typeface="MS PGothic" charset="-128"/>
                <a:ea typeface="MS PGothic" charset="-128"/>
                <a:cs typeface="MS PGothic" charset="-128"/>
              </a:rPr>
              <a:t>phase</a:t>
            </a:r>
            <a:r>
              <a:rPr lang="ja-JP" altLang="en-US" dirty="0">
                <a:latin typeface="MS PGothic" charset="-128"/>
                <a:ea typeface="MS PGothic" charset="-128"/>
                <a:cs typeface="MS PGothic" charset="-128"/>
              </a:rPr>
              <a:t>になったことを示す。 </a:t>
            </a:r>
          </a:p>
          <a:p>
            <a:pPr marL="514350" indent="-514350">
              <a:lnSpc>
                <a:spcPct val="120000"/>
              </a:lnSpc>
              <a:buFont typeface="+mj-lt"/>
              <a:buAutoNum type="arabicPeriod"/>
            </a:pPr>
            <a:r>
              <a:rPr lang="en-US" altLang="ja-JP" dirty="0" err="1">
                <a:latin typeface="MS PGothic" charset="-128"/>
                <a:ea typeface="MS PGothic" charset="-128"/>
                <a:cs typeface="MS PGothic" charset="-128"/>
              </a:rPr>
              <a:t>PapillonNebula</a:t>
            </a:r>
            <a:r>
              <a:rPr lang="ja-JP" altLang="en-US" dirty="0">
                <a:latin typeface="MS PGothic" charset="-128"/>
                <a:ea typeface="MS PGothic" charset="-128"/>
                <a:cs typeface="MS PGothic" charset="-128"/>
              </a:rPr>
              <a:t>の原始星</a:t>
            </a:r>
            <a:r>
              <a:rPr lang="ja-JP" altLang="en-US" dirty="0" smtClean="0">
                <a:latin typeface="MS PGothic" charset="-128"/>
                <a:ea typeface="MS PGothic" charset="-128"/>
                <a:cs typeface="MS PGothic" charset="-128"/>
              </a:rPr>
              <a:t>は異なった速度の</a:t>
            </a:r>
            <a:r>
              <a:rPr lang="en-US" altLang="ja-JP" dirty="0" smtClean="0">
                <a:latin typeface="MS PGothic" charset="-128"/>
                <a:ea typeface="MS PGothic" charset="-128"/>
                <a:cs typeface="MS PGothic" charset="-128"/>
              </a:rPr>
              <a:t>3</a:t>
            </a:r>
            <a:r>
              <a:rPr lang="ja-JP" altLang="en-US" dirty="0" smtClean="0">
                <a:latin typeface="MS PGothic" charset="-128"/>
                <a:ea typeface="MS PGothic" charset="-128"/>
                <a:cs typeface="MS PGothic" charset="-128"/>
              </a:rPr>
              <a:t>つのフィラメント状</a:t>
            </a:r>
            <a:r>
              <a:rPr lang="ja-JP" altLang="en-US" dirty="0">
                <a:latin typeface="MS PGothic" charset="-128"/>
                <a:ea typeface="MS PGothic" charset="-128"/>
                <a:cs typeface="MS PGothic" charset="-128"/>
              </a:rPr>
              <a:t>の分子雲が重なった</a:t>
            </a:r>
            <a:r>
              <a:rPr lang="ja-JP" altLang="en-US" dirty="0" smtClean="0">
                <a:latin typeface="MS PGothic" charset="-128"/>
                <a:ea typeface="MS PGothic" charset="-128"/>
                <a:cs typeface="MS PGothic" charset="-128"/>
              </a:rPr>
              <a:t>ところに位置</a:t>
            </a:r>
            <a:r>
              <a:rPr lang="ja-JP" altLang="en-US" dirty="0">
                <a:latin typeface="MS PGothic" charset="-128"/>
                <a:ea typeface="MS PGothic" charset="-128"/>
                <a:cs typeface="MS PGothic" charset="-128"/>
              </a:rPr>
              <a:t>していた。この</a:t>
            </a:r>
            <a:r>
              <a:rPr lang="en-US" altLang="ja-JP" dirty="0">
                <a:latin typeface="MS PGothic" charset="-128"/>
                <a:ea typeface="MS PGothic" charset="-128"/>
                <a:cs typeface="MS PGothic" charset="-128"/>
              </a:rPr>
              <a:t>kinematic structure</a:t>
            </a:r>
            <a:r>
              <a:rPr lang="ja-JP" altLang="en-US" dirty="0">
                <a:latin typeface="MS PGothic" charset="-128"/>
                <a:ea typeface="MS PGothic" charset="-128"/>
                <a:cs typeface="MS PGothic" charset="-128"/>
              </a:rPr>
              <a:t>は大質量原始星の</a:t>
            </a:r>
            <a:r>
              <a:rPr lang="ja-JP" altLang="en-US" dirty="0" smtClean="0">
                <a:latin typeface="MS PGothic" charset="-128"/>
                <a:ea typeface="MS PGothic" charset="-128"/>
                <a:cs typeface="MS PGothic" charset="-128"/>
              </a:rPr>
              <a:t>形成がフィラメント状の</a:t>
            </a:r>
            <a:r>
              <a:rPr lang="ja-JP" altLang="en-US" dirty="0">
                <a:latin typeface="MS PGothic" charset="-128"/>
                <a:ea typeface="MS PGothic" charset="-128"/>
                <a:cs typeface="MS PGothic" charset="-128"/>
              </a:rPr>
              <a:t>分子雲の衝突によって起こることを示している。 </a:t>
            </a:r>
          </a:p>
          <a:p>
            <a:pPr marL="514350" indent="-514350">
              <a:lnSpc>
                <a:spcPct val="120000"/>
              </a:lnSpc>
              <a:buFont typeface="+mj-lt"/>
              <a:buAutoNum type="arabicPeriod"/>
            </a:pPr>
            <a:r>
              <a:rPr lang="ja-JP" altLang="en-US" dirty="0">
                <a:latin typeface="MS PGothic" charset="-128"/>
                <a:ea typeface="MS PGothic" charset="-128"/>
                <a:cs typeface="MS PGothic" charset="-128"/>
              </a:rPr>
              <a:t>フィラメント状の雲の衝突は、相対速度が</a:t>
            </a:r>
            <a:r>
              <a:rPr lang="en-US" altLang="ja-JP" dirty="0">
                <a:latin typeface="MS PGothic" charset="-128"/>
                <a:ea typeface="MS PGothic" charset="-128"/>
                <a:cs typeface="MS PGothic" charset="-128"/>
              </a:rPr>
              <a:t>10 km </a:t>
            </a:r>
            <a:r>
              <a:rPr lang="en-US" altLang="ja-JP" dirty="0" smtClean="0">
                <a:latin typeface="MS PGothic" charset="-128"/>
                <a:ea typeface="MS PGothic" charset="-128"/>
                <a:cs typeface="MS PGothic" charset="-128"/>
              </a:rPr>
              <a:t>/s</a:t>
            </a:r>
            <a:r>
              <a:rPr lang="ja-JP" altLang="en-US" dirty="0" smtClean="0">
                <a:latin typeface="MS PGothic" charset="-128"/>
                <a:ea typeface="MS PGothic" charset="-128"/>
                <a:cs typeface="MS PGothic" charset="-128"/>
              </a:rPr>
              <a:t>、</a:t>
            </a:r>
            <a:r>
              <a:rPr lang="ja-JP" altLang="en-US" dirty="0">
                <a:latin typeface="MS PGothic" charset="-128"/>
                <a:ea typeface="MS PGothic" charset="-128"/>
                <a:cs typeface="MS PGothic" charset="-128"/>
              </a:rPr>
              <a:t>長さが</a:t>
            </a:r>
            <a:r>
              <a:rPr lang="en-US" altLang="ja-JP" dirty="0">
                <a:latin typeface="MS PGothic" charset="-128"/>
                <a:ea typeface="MS PGothic" charset="-128"/>
                <a:cs typeface="MS PGothic" charset="-128"/>
              </a:rPr>
              <a:t>10 pc</a:t>
            </a:r>
            <a:r>
              <a:rPr lang="ja-JP" altLang="en-US" dirty="0">
                <a:latin typeface="MS PGothic" charset="-128"/>
                <a:ea typeface="MS PGothic" charset="-128"/>
                <a:cs typeface="MS PGothic" charset="-128"/>
              </a:rPr>
              <a:t>と仮定すると、</a:t>
            </a:r>
            <a:r>
              <a:rPr lang="en-US" altLang="ja-JP" dirty="0">
                <a:latin typeface="MS PGothic" charset="-128"/>
                <a:ea typeface="MS PGothic" charset="-128"/>
                <a:cs typeface="MS PGothic" charset="-128"/>
              </a:rPr>
              <a:t>GMC</a:t>
            </a:r>
            <a:r>
              <a:rPr lang="ja-JP" altLang="en-US" dirty="0">
                <a:latin typeface="MS PGothic" charset="-128"/>
                <a:ea typeface="MS PGothic" charset="-128"/>
                <a:cs typeface="MS PGothic" charset="-128"/>
              </a:rPr>
              <a:t>の進化的時間スケールである</a:t>
            </a:r>
            <a:r>
              <a:rPr lang="en-US" altLang="ja-JP" dirty="0">
                <a:latin typeface="MS PGothic" charset="-128"/>
                <a:ea typeface="MS PGothic" charset="-128"/>
                <a:cs typeface="MS PGothic" charset="-128"/>
              </a:rPr>
              <a:t>10 </a:t>
            </a:r>
            <a:r>
              <a:rPr lang="en-US" altLang="ja-JP" dirty="0" err="1">
                <a:latin typeface="MS PGothic" charset="-128"/>
                <a:ea typeface="MS PGothic" charset="-128"/>
                <a:cs typeface="MS PGothic" charset="-128"/>
              </a:rPr>
              <a:t>Myr</a:t>
            </a:r>
            <a:r>
              <a:rPr lang="ja-JP" altLang="en-US" dirty="0">
                <a:latin typeface="MS PGothic" charset="-128"/>
                <a:ea typeface="MS PGothic" charset="-128"/>
                <a:cs typeface="MS PGothic" charset="-128"/>
              </a:rPr>
              <a:t>の間に頻繁に発生すると予想される。 フィラメント状の雲の衝突によって引き起こされる高質量の星形成</a:t>
            </a:r>
            <a:r>
              <a:rPr lang="ja-JP" altLang="en-US" dirty="0" smtClean="0">
                <a:latin typeface="MS PGothic" charset="-128"/>
                <a:ea typeface="MS PGothic" charset="-128"/>
                <a:cs typeface="MS PGothic" charset="-128"/>
              </a:rPr>
              <a:t>は、分子</a:t>
            </a:r>
            <a:r>
              <a:rPr lang="ja-JP" altLang="en-US" dirty="0">
                <a:latin typeface="MS PGothic" charset="-128"/>
                <a:ea typeface="MS PGothic" charset="-128"/>
                <a:cs typeface="MS PGothic" charset="-128"/>
              </a:rPr>
              <a:t>雲の寿命の間</a:t>
            </a:r>
            <a:r>
              <a:rPr lang="ja-JP" altLang="en-US" dirty="0" smtClean="0">
                <a:latin typeface="MS PGothic" charset="-128"/>
                <a:ea typeface="MS PGothic" charset="-128"/>
                <a:cs typeface="MS PGothic" charset="-128"/>
              </a:rPr>
              <a:t>に頻繁に生じる</a:t>
            </a:r>
            <a:r>
              <a:rPr lang="ja-JP" altLang="en-US" dirty="0">
                <a:latin typeface="MS PGothic" charset="-128"/>
                <a:ea typeface="MS PGothic" charset="-128"/>
                <a:cs typeface="MS PGothic" charset="-128"/>
              </a:rPr>
              <a:t>ことを示唆している</a:t>
            </a:r>
            <a:r>
              <a:rPr lang="ja-JP" altLang="en-US" dirty="0" smtClean="0">
                <a:latin typeface="MS PGothic" charset="-128"/>
                <a:ea typeface="MS PGothic" charset="-128"/>
                <a:cs typeface="MS PGothic" charset="-128"/>
              </a:rPr>
              <a:t>。</a:t>
            </a:r>
            <a:endParaRPr lang="ja-JP" altLang="en-US" dirty="0">
              <a:latin typeface="MS PGothic" charset="-128"/>
              <a:ea typeface="MS PGothic" charset="-128"/>
              <a:cs typeface="MS PGothic" charset="-128"/>
            </a:endParaRPr>
          </a:p>
        </p:txBody>
      </p:sp>
    </p:spTree>
    <p:extLst>
      <p:ext uri="{BB962C8B-B14F-4D97-AF65-F5344CB8AC3E}">
        <p14:creationId xmlns:p14="http://schemas.microsoft.com/office/powerpoint/2010/main" val="26374674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98269" y="0"/>
            <a:ext cx="10515600" cy="1325563"/>
          </a:xfrm>
        </p:spPr>
        <p:txBody>
          <a:bodyPr>
            <a:normAutofit/>
          </a:bodyPr>
          <a:lstStyle/>
          <a:p>
            <a:r>
              <a:rPr kumimoji="1" lang="en-US" altLang="ja-JP" sz="3200" dirty="0" smtClean="0">
                <a:latin typeface="メイリオ" panose="020B0604030504040204" pitchFamily="50" charset="-128"/>
                <a:ea typeface="メイリオ" panose="020B0604030504040204" pitchFamily="50" charset="-128"/>
              </a:rPr>
              <a:t>Abstract</a:t>
            </a:r>
            <a:endParaRPr kumimoji="1" lang="ja-JP" altLang="en-US" sz="3200" dirty="0">
              <a:latin typeface="メイリオ" panose="020B0604030504040204" pitchFamily="50" charset="-128"/>
              <a:ea typeface="メイリオ" panose="020B0604030504040204" pitchFamily="50" charset="-128"/>
            </a:endParaRPr>
          </a:p>
        </p:txBody>
      </p:sp>
      <p:sp>
        <p:nvSpPr>
          <p:cNvPr id="3" name="コンテンツ プレースホルダー 2"/>
          <p:cNvSpPr>
            <a:spLocks noGrp="1"/>
          </p:cNvSpPr>
          <p:nvPr>
            <p:ph idx="1"/>
          </p:nvPr>
        </p:nvSpPr>
        <p:spPr>
          <a:xfrm>
            <a:off x="838200" y="1221971"/>
            <a:ext cx="10515600" cy="4954992"/>
          </a:xfrm>
        </p:spPr>
        <p:txBody>
          <a:bodyPr>
            <a:normAutofit/>
          </a:bodyPr>
          <a:lstStyle/>
          <a:p>
            <a:r>
              <a:rPr kumimoji="1" lang="en-US" altLang="ja-JP" sz="2400" dirty="0" smtClean="0">
                <a:latin typeface="メイリオ" panose="020B0604030504040204" pitchFamily="50" charset="-128"/>
                <a:ea typeface="メイリオ" panose="020B0604030504040204" pitchFamily="50" charset="-128"/>
              </a:rPr>
              <a:t>ALMA</a:t>
            </a:r>
            <a:r>
              <a:rPr kumimoji="1" lang="ja-JP" altLang="en-US" sz="2400" dirty="0" smtClean="0">
                <a:latin typeface="メイリオ" panose="020B0604030504040204" pitchFamily="50" charset="-128"/>
                <a:ea typeface="メイリオ" panose="020B0604030504040204" pitchFamily="50" charset="-128"/>
              </a:rPr>
              <a:t>望遠鏡を用いて</a:t>
            </a:r>
            <a:r>
              <a:rPr kumimoji="1" lang="en-US" altLang="ja-JP" sz="2400" dirty="0" smtClean="0">
                <a:latin typeface="メイリオ" panose="020B0604030504040204" pitchFamily="50" charset="-128"/>
                <a:ea typeface="メイリオ" panose="020B0604030504040204" pitchFamily="50" charset="-128"/>
              </a:rPr>
              <a:t>LMC</a:t>
            </a:r>
            <a:r>
              <a:rPr kumimoji="1" lang="ja-JP" altLang="en-US" sz="2400" dirty="0" smtClean="0">
                <a:latin typeface="メイリオ" panose="020B0604030504040204" pitchFamily="50" charset="-128"/>
                <a:ea typeface="メイリオ" panose="020B0604030504040204" pitchFamily="50" charset="-128"/>
              </a:rPr>
              <a:t>の中にある</a:t>
            </a:r>
            <a:r>
              <a:rPr kumimoji="1" lang="en-US" altLang="ja-JP" sz="2400" dirty="0" smtClean="0">
                <a:latin typeface="メイリオ" panose="020B0604030504040204" pitchFamily="50" charset="-128"/>
                <a:ea typeface="メイリオ" panose="020B0604030504040204" pitchFamily="50" charset="-128"/>
              </a:rPr>
              <a:t>N159E</a:t>
            </a:r>
            <a:r>
              <a:rPr kumimoji="1" lang="ja-JP" altLang="en-US" sz="2400" dirty="0" smtClean="0">
                <a:latin typeface="メイリオ" panose="020B0604030504040204" pitchFamily="50" charset="-128"/>
                <a:ea typeface="メイリオ" panose="020B0604030504040204" pitchFamily="50" charset="-128"/>
              </a:rPr>
              <a:t>の</a:t>
            </a:r>
            <a:r>
              <a:rPr kumimoji="1" lang="en-US" altLang="ja-JP" sz="2400" baseline="30000" dirty="0" smtClean="0">
                <a:latin typeface="メイリオ" panose="020B0604030504040204" pitchFamily="50" charset="-128"/>
                <a:ea typeface="メイリオ" panose="020B0604030504040204" pitchFamily="50" charset="-128"/>
              </a:rPr>
              <a:t>12</a:t>
            </a:r>
            <a:r>
              <a:rPr kumimoji="1" lang="en-US" altLang="ja-JP" sz="2400" dirty="0" smtClean="0">
                <a:latin typeface="メイリオ" panose="020B0604030504040204" pitchFamily="50" charset="-128"/>
                <a:ea typeface="メイリオ" panose="020B0604030504040204" pitchFamily="50" charset="-128"/>
              </a:rPr>
              <a:t>CO</a:t>
            </a:r>
            <a:r>
              <a:rPr lang="en-US" altLang="ja-JP" sz="2400" dirty="0" smtClean="0">
                <a:latin typeface="メイリオ" panose="020B0604030504040204" pitchFamily="50" charset="-128"/>
                <a:ea typeface="メイリオ" panose="020B0604030504040204" pitchFamily="50" charset="-128"/>
              </a:rPr>
              <a:t>(2-1),</a:t>
            </a:r>
            <a:r>
              <a:rPr lang="en-US" altLang="ja-JP" sz="2400" baseline="30000" dirty="0" smtClean="0">
                <a:latin typeface="メイリオ" panose="020B0604030504040204" pitchFamily="50" charset="-128"/>
                <a:ea typeface="メイリオ" panose="020B0604030504040204" pitchFamily="50" charset="-128"/>
              </a:rPr>
              <a:t> 13</a:t>
            </a:r>
            <a:r>
              <a:rPr lang="en-US" altLang="ja-JP" sz="2400" dirty="0" smtClean="0">
                <a:latin typeface="メイリオ" panose="020B0604030504040204" pitchFamily="50" charset="-128"/>
                <a:ea typeface="メイリオ" panose="020B0604030504040204" pitchFamily="50" charset="-128"/>
              </a:rPr>
              <a:t>CO(2-1),H30α</a:t>
            </a:r>
            <a:r>
              <a:rPr lang="ja-JP" altLang="en-US" sz="2400" dirty="0" smtClean="0">
                <a:latin typeface="メイリオ" panose="020B0604030504040204" pitchFamily="50" charset="-128"/>
                <a:ea typeface="メイリオ" panose="020B0604030504040204" pitchFamily="50" charset="-128"/>
              </a:rPr>
              <a:t>再結合線などを</a:t>
            </a:r>
            <a:r>
              <a:rPr lang="ja-JP" altLang="en-US" sz="2400" dirty="0">
                <a:latin typeface="メイリオ" panose="020B0604030504040204" pitchFamily="50" charset="-128"/>
                <a:ea typeface="メイリオ" panose="020B0604030504040204" pitchFamily="50" charset="-128"/>
              </a:rPr>
              <a:t>観測</a:t>
            </a:r>
            <a:r>
              <a:rPr lang="ja-JP" altLang="en-US" sz="2400" dirty="0" smtClean="0">
                <a:latin typeface="メイリオ" panose="020B0604030504040204" pitchFamily="50" charset="-128"/>
                <a:ea typeface="メイリオ" panose="020B0604030504040204" pitchFamily="50" charset="-128"/>
              </a:rPr>
              <a:t>した結果を示す。</a:t>
            </a:r>
            <a:endParaRPr lang="en-US" altLang="ja-JP" sz="2400" dirty="0" smtClean="0">
              <a:latin typeface="メイリオ" panose="020B0604030504040204" pitchFamily="50" charset="-128"/>
              <a:ea typeface="メイリオ" panose="020B0604030504040204" pitchFamily="50" charset="-128"/>
            </a:endParaRPr>
          </a:p>
          <a:p>
            <a:r>
              <a:rPr lang="en-US" altLang="ja-JP" sz="2400" dirty="0" smtClean="0">
                <a:latin typeface="メイリオ" panose="020B0604030504040204" pitchFamily="50" charset="-128"/>
                <a:ea typeface="メイリオ" panose="020B0604030504040204" pitchFamily="50" charset="-128"/>
              </a:rPr>
              <a:t>N159E</a:t>
            </a:r>
            <a:r>
              <a:rPr lang="ja-JP" altLang="en-US" sz="2400" dirty="0" smtClean="0">
                <a:latin typeface="メイリオ" panose="020B0604030504040204" pitchFamily="50" charset="-128"/>
                <a:ea typeface="メイリオ" panose="020B0604030504040204" pitchFamily="50" charset="-128"/>
              </a:rPr>
              <a:t>はフィラメント状の複雑な分子雲で、横が約</a:t>
            </a:r>
            <a:r>
              <a:rPr lang="en-US" altLang="ja-JP" sz="2400" dirty="0" smtClean="0">
                <a:latin typeface="メイリオ" panose="020B0604030504040204" pitchFamily="50" charset="-128"/>
                <a:ea typeface="メイリオ" panose="020B0604030504040204" pitchFamily="50" charset="-128"/>
              </a:rPr>
              <a:t>1pc</a:t>
            </a:r>
            <a:r>
              <a:rPr lang="ja-JP" altLang="en-US" sz="2400" dirty="0" smtClean="0">
                <a:latin typeface="メイリオ" panose="020B0604030504040204" pitchFamily="50" charset="-128"/>
                <a:ea typeface="メイリオ" panose="020B0604030504040204" pitchFamily="50" charset="-128"/>
              </a:rPr>
              <a:t>縦が数</a:t>
            </a:r>
            <a:r>
              <a:rPr lang="en-US" altLang="ja-JP" sz="2400" dirty="0" smtClean="0">
                <a:latin typeface="メイリオ" panose="020B0604030504040204" pitchFamily="50" charset="-128"/>
                <a:ea typeface="メイリオ" panose="020B0604030504040204" pitchFamily="50" charset="-128"/>
              </a:rPr>
              <a:t>pc</a:t>
            </a:r>
            <a:r>
              <a:rPr lang="ja-JP" altLang="en-US" sz="2400" dirty="0" smtClean="0">
                <a:latin typeface="メイリオ" panose="020B0604030504040204" pitchFamily="50" charset="-128"/>
                <a:ea typeface="メイリオ" panose="020B0604030504040204" pitchFamily="50" charset="-128"/>
              </a:rPr>
              <a:t>であることが分かった。</a:t>
            </a:r>
            <a:endParaRPr lang="en-US" altLang="ja-JP" sz="2400" dirty="0" smtClean="0">
              <a:latin typeface="メイリオ" panose="020B0604030504040204" pitchFamily="50" charset="-128"/>
              <a:ea typeface="メイリオ" panose="020B0604030504040204" pitchFamily="50" charset="-128"/>
            </a:endParaRPr>
          </a:p>
          <a:p>
            <a:r>
              <a:rPr lang="en-US" altLang="ja-JP" sz="2400" dirty="0" smtClean="0">
                <a:latin typeface="メイリオ" panose="020B0604030504040204" pitchFamily="50" charset="-128"/>
                <a:ea typeface="メイリオ" panose="020B0604030504040204" pitchFamily="50" charset="-128"/>
              </a:rPr>
              <a:t>N159E</a:t>
            </a:r>
            <a:r>
              <a:rPr lang="ja-JP" altLang="en-US" sz="2400" dirty="0" err="1" smtClean="0">
                <a:latin typeface="メイリオ" panose="020B0604030504040204" pitchFamily="50" charset="-128"/>
                <a:ea typeface="メイリオ" panose="020B0604030504040204" pitchFamily="50" charset="-128"/>
              </a:rPr>
              <a:t>には</a:t>
            </a:r>
            <a:r>
              <a:rPr lang="en-US" altLang="ja-JP" sz="2400" dirty="0" err="1" smtClean="0">
                <a:latin typeface="メイリオ" panose="020B0604030504040204" pitchFamily="50" charset="-128"/>
                <a:ea typeface="メイリオ" panose="020B0604030504040204" pitchFamily="50" charset="-128"/>
              </a:rPr>
              <a:t>Papillon</a:t>
            </a:r>
            <a:r>
              <a:rPr lang="en-US" altLang="ja-JP" sz="2400" dirty="0" smtClean="0">
                <a:latin typeface="メイリオ" panose="020B0604030504040204" pitchFamily="50" charset="-128"/>
                <a:ea typeface="メイリオ" panose="020B0604030504040204" pitchFamily="50" charset="-128"/>
              </a:rPr>
              <a:t> Nebula</a:t>
            </a:r>
            <a:r>
              <a:rPr lang="ja-JP" altLang="en-US" sz="2400" dirty="0" smtClean="0">
                <a:latin typeface="メイリオ" panose="020B0604030504040204" pitchFamily="50" charset="-128"/>
                <a:ea typeface="メイリオ" panose="020B0604030504040204" pitchFamily="50" charset="-128"/>
              </a:rPr>
              <a:t>としてよく知られているコンパクトな高い励起状態にある</a:t>
            </a:r>
            <a:r>
              <a:rPr lang="en-US" altLang="ja-JP" sz="2400" dirty="0" smtClean="0">
                <a:latin typeface="メイリオ" panose="020B0604030504040204" pitchFamily="50" charset="-128"/>
                <a:ea typeface="メイリオ" panose="020B0604030504040204" pitchFamily="50" charset="-128"/>
              </a:rPr>
              <a:t>H</a:t>
            </a:r>
            <a:r>
              <a:rPr lang="en-US" altLang="ja-JP" sz="2400" baseline="-25000" dirty="0" smtClean="0">
                <a:latin typeface="メイリオ" panose="020B0604030504040204" pitchFamily="50" charset="-128"/>
                <a:ea typeface="メイリオ" panose="020B0604030504040204" pitchFamily="50" charset="-128"/>
              </a:rPr>
              <a:t>Ⅱ</a:t>
            </a:r>
            <a:r>
              <a:rPr lang="ja-JP" altLang="en-US" sz="2400" dirty="0" smtClean="0">
                <a:latin typeface="メイリオ" panose="020B0604030504040204" pitchFamily="50" charset="-128"/>
                <a:ea typeface="メイリオ" panose="020B0604030504040204" pitchFamily="50" charset="-128"/>
              </a:rPr>
              <a:t>領域がある。それと関係する</a:t>
            </a:r>
            <a:r>
              <a:rPr lang="en-US" altLang="ja-JP" sz="2400" dirty="0" smtClean="0">
                <a:latin typeface="メイリオ" panose="020B0604030504040204" pitchFamily="50" charset="-128"/>
                <a:ea typeface="メイリオ" panose="020B0604030504040204" pitchFamily="50" charset="-128"/>
              </a:rPr>
              <a:t>YSO</a:t>
            </a:r>
            <a:r>
              <a:rPr lang="ja-JP" altLang="en-US" sz="2400" dirty="0" smtClean="0">
                <a:latin typeface="メイリオ" panose="020B0604030504040204" pitchFamily="50" charset="-128"/>
                <a:ea typeface="メイリオ" panose="020B0604030504040204" pitchFamily="50" charset="-128"/>
              </a:rPr>
              <a:t>が</a:t>
            </a:r>
            <a:r>
              <a:rPr lang="en-US" altLang="ja-JP" sz="2400" dirty="0" smtClean="0">
                <a:latin typeface="メイリオ" panose="020B0604030504040204" pitchFamily="50" charset="-128"/>
                <a:ea typeface="メイリオ" panose="020B0604030504040204" pitchFamily="50" charset="-128"/>
              </a:rPr>
              <a:t>35M</a:t>
            </a:r>
            <a:r>
              <a:rPr lang="ja-JP" altLang="en-US" sz="2400" baseline="-25000" dirty="0" smtClean="0">
                <a:latin typeface="メイリオ" panose="020B0604030504040204" pitchFamily="50" charset="-128"/>
                <a:ea typeface="メイリオ" panose="020B0604030504040204" pitchFamily="50" charset="-128"/>
              </a:rPr>
              <a:t>⦿</a:t>
            </a:r>
            <a:r>
              <a:rPr lang="ja-JP" altLang="en-US" sz="2400" dirty="0" smtClean="0">
                <a:latin typeface="メイリオ" panose="020B0604030504040204" pitchFamily="50" charset="-128"/>
                <a:ea typeface="メイリオ" panose="020B0604030504040204" pitchFamily="50" charset="-128"/>
              </a:rPr>
              <a:t>を持ち、フィラメント状の</a:t>
            </a:r>
            <a:r>
              <a:rPr lang="en-US" altLang="ja-JP" sz="2400" dirty="0" smtClean="0">
                <a:latin typeface="メイリオ" panose="020B0604030504040204" pitchFamily="50" charset="-128"/>
                <a:ea typeface="メイリオ" panose="020B0604030504040204" pitchFamily="50" charset="-128"/>
              </a:rPr>
              <a:t>3</a:t>
            </a:r>
            <a:r>
              <a:rPr lang="ja-JP" altLang="en-US" sz="2400" dirty="0" err="1" smtClean="0">
                <a:latin typeface="メイリオ" panose="020B0604030504040204" pitchFamily="50" charset="-128"/>
                <a:ea typeface="メイリオ" panose="020B0604030504040204" pitchFamily="50" charset="-128"/>
              </a:rPr>
              <a:t>つの</a:t>
            </a:r>
            <a:r>
              <a:rPr lang="ja-JP" altLang="en-US" sz="2400" dirty="0" smtClean="0">
                <a:latin typeface="メイリオ" panose="020B0604030504040204" pitchFamily="50" charset="-128"/>
                <a:ea typeface="メイリオ" panose="020B0604030504040204" pitchFamily="50" charset="-128"/>
              </a:rPr>
              <a:t>分子雲が交差しているところに位置していることを発見した。これは大質量の</a:t>
            </a:r>
            <a:r>
              <a:rPr lang="en-US" altLang="ja-JP" sz="2400" dirty="0" smtClean="0">
                <a:latin typeface="メイリオ" panose="020B0604030504040204" pitchFamily="50" charset="-128"/>
                <a:ea typeface="メイリオ" panose="020B0604030504040204" pitchFamily="50" charset="-128"/>
              </a:rPr>
              <a:t>YSO</a:t>
            </a:r>
            <a:r>
              <a:rPr lang="ja-JP" altLang="en-US" sz="2400" dirty="0" smtClean="0">
                <a:latin typeface="メイリオ" panose="020B0604030504040204" pitchFamily="50" charset="-128"/>
                <a:ea typeface="メイリオ" panose="020B0604030504040204" pitchFamily="50" charset="-128"/>
              </a:rPr>
              <a:t>の形成がフィラメント状の分子雲の衝突によって誘発されることを示している。</a:t>
            </a:r>
            <a:endParaRPr lang="en-US" altLang="ja-JP" sz="2400" dirty="0" smtClean="0">
              <a:latin typeface="メイリオ" panose="020B0604030504040204" pitchFamily="50" charset="-128"/>
              <a:ea typeface="メイリオ" panose="020B0604030504040204" pitchFamily="50" charset="-128"/>
            </a:endParaRPr>
          </a:p>
          <a:p>
            <a:r>
              <a:rPr lang="en-US" altLang="ja-JP" sz="2400" dirty="0" smtClean="0">
                <a:latin typeface="メイリオ" panose="020B0604030504040204" pitchFamily="50" charset="-128"/>
                <a:ea typeface="メイリオ" panose="020B0604030504040204" pitchFamily="50" charset="-128"/>
              </a:rPr>
              <a:t>YSO</a:t>
            </a:r>
            <a:r>
              <a:rPr lang="ja-JP" altLang="en-US" sz="2400" dirty="0" smtClean="0">
                <a:latin typeface="メイリオ" panose="020B0604030504040204" pitchFamily="50" charset="-128"/>
                <a:ea typeface="メイリオ" panose="020B0604030504040204" pitchFamily="50" charset="-128"/>
              </a:rPr>
              <a:t>の周りに</a:t>
            </a:r>
            <a:r>
              <a:rPr lang="en-US" altLang="ja-JP" sz="2400" dirty="0" smtClean="0">
                <a:latin typeface="メイリオ" panose="020B0604030504040204" pitchFamily="50" charset="-128"/>
                <a:ea typeface="メイリオ" panose="020B0604030504040204" pitchFamily="50" charset="-128"/>
              </a:rPr>
              <a:t>sub-parsec</a:t>
            </a:r>
            <a:r>
              <a:rPr lang="ja-JP" altLang="en-US" sz="2400" dirty="0" smtClean="0">
                <a:latin typeface="メイリオ" panose="020B0604030504040204" pitchFamily="50" charset="-128"/>
                <a:ea typeface="メイリオ" panose="020B0604030504040204" pitchFamily="50" charset="-128"/>
              </a:rPr>
              <a:t>スケールの</a:t>
            </a:r>
            <a:r>
              <a:rPr lang="en-US" altLang="ja-JP" sz="2400" dirty="0" smtClean="0">
                <a:latin typeface="メイリオ" panose="020B0604030504040204" pitchFamily="50" charset="-128"/>
                <a:ea typeface="メイリオ" panose="020B0604030504040204" pitchFamily="50" charset="-128"/>
              </a:rPr>
              <a:t>free-free emission</a:t>
            </a:r>
            <a:r>
              <a:rPr lang="ja-JP" altLang="en-US" sz="2400" dirty="0" smtClean="0">
                <a:latin typeface="メイリオ" panose="020B0604030504040204" pitchFamily="50" charset="-128"/>
                <a:ea typeface="メイリオ" panose="020B0604030504040204" pitchFamily="50" charset="-128"/>
              </a:rPr>
              <a:t>と</a:t>
            </a:r>
            <a:r>
              <a:rPr lang="en-US" altLang="ja-JP" sz="2400" dirty="0">
                <a:latin typeface="メイリオ" panose="020B0604030504040204" pitchFamily="50" charset="-128"/>
                <a:ea typeface="メイリオ" panose="020B0604030504040204" pitchFamily="50" charset="-128"/>
              </a:rPr>
              <a:t>H30α</a:t>
            </a:r>
            <a:r>
              <a:rPr lang="ja-JP" altLang="en-US" sz="2400" dirty="0">
                <a:latin typeface="メイリオ" panose="020B0604030504040204" pitchFamily="50" charset="-128"/>
                <a:ea typeface="メイリオ" panose="020B0604030504040204" pitchFamily="50" charset="-128"/>
              </a:rPr>
              <a:t>再結合</a:t>
            </a:r>
            <a:r>
              <a:rPr lang="ja-JP" altLang="en-US" sz="2400" dirty="0" smtClean="0">
                <a:latin typeface="メイリオ" panose="020B0604030504040204" pitchFamily="50" charset="-128"/>
                <a:ea typeface="メイリオ" panose="020B0604030504040204" pitchFamily="50" charset="-128"/>
              </a:rPr>
              <a:t>線がある小さな分子雲の穴を見つけた。この</a:t>
            </a:r>
            <a:r>
              <a:rPr lang="en-US" altLang="ja-JP" sz="2400" dirty="0" smtClean="0">
                <a:latin typeface="メイリオ" panose="020B0604030504040204" pitchFamily="50" charset="-128"/>
                <a:ea typeface="メイリオ" panose="020B0604030504040204" pitchFamily="50" charset="-128"/>
              </a:rPr>
              <a:t>hole</a:t>
            </a:r>
            <a:r>
              <a:rPr lang="ja-JP" altLang="en-US" sz="2400" dirty="0" smtClean="0">
                <a:latin typeface="メイリオ" panose="020B0604030504040204" pitchFamily="50" charset="-128"/>
                <a:ea typeface="メイリオ" panose="020B0604030504040204" pitchFamily="50" charset="-128"/>
              </a:rPr>
              <a:t>の周りの分子ガスの温度は約</a:t>
            </a:r>
            <a:r>
              <a:rPr lang="en-US" altLang="ja-JP" sz="2400" dirty="0" smtClean="0">
                <a:latin typeface="メイリオ" panose="020B0604030504040204" pitchFamily="50" charset="-128"/>
                <a:ea typeface="メイリオ" panose="020B0604030504040204" pitchFamily="50" charset="-128"/>
              </a:rPr>
              <a:t>80K</a:t>
            </a:r>
            <a:r>
              <a:rPr lang="ja-JP" altLang="en-US" sz="2400" dirty="0" smtClean="0">
                <a:latin typeface="メイリオ" panose="020B0604030504040204" pitchFamily="50" charset="-128"/>
                <a:ea typeface="メイリオ" panose="020B0604030504040204" pitchFamily="50" charset="-128"/>
              </a:rPr>
              <a:t>で、これはこの</a:t>
            </a:r>
            <a:r>
              <a:rPr lang="en-US" altLang="ja-JP" sz="2400" dirty="0" smtClean="0">
                <a:latin typeface="メイリオ" panose="020B0604030504040204" pitchFamily="50" charset="-128"/>
                <a:ea typeface="メイリオ" panose="020B0604030504040204" pitchFamily="50" charset="-128"/>
              </a:rPr>
              <a:t>YSO</a:t>
            </a:r>
            <a:r>
              <a:rPr lang="ja-JP" altLang="en-US" sz="2400" dirty="0" smtClean="0">
                <a:latin typeface="メイリオ" panose="020B0604030504040204" pitchFamily="50" charset="-128"/>
                <a:ea typeface="メイリオ" panose="020B0604030504040204" pitchFamily="50" charset="-128"/>
              </a:rPr>
              <a:t>が分子雲の破壊を始めていることを示している。</a:t>
            </a:r>
            <a:endParaRPr lang="en-US" altLang="ja-JP" sz="2400" dirty="0" smtClean="0">
              <a:latin typeface="メイリオ" panose="020B0604030504040204" pitchFamily="50" charset="-128"/>
              <a:ea typeface="メイリオ" panose="020B0604030504040204" pitchFamily="50" charset="-128"/>
            </a:endParaRPr>
          </a:p>
          <a:p>
            <a:endParaRPr lang="en-US" altLang="ja-JP" sz="2000" dirty="0" smtClean="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1854864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31123" y="0"/>
            <a:ext cx="10515600" cy="1325563"/>
          </a:xfrm>
        </p:spPr>
        <p:txBody>
          <a:bodyPr>
            <a:normAutofit/>
          </a:bodyPr>
          <a:lstStyle/>
          <a:p>
            <a:r>
              <a:rPr kumimoji="1" lang="en-US" altLang="ja-JP" sz="3600" dirty="0" smtClean="0">
                <a:latin typeface="メイリオ" panose="020B0604030504040204" pitchFamily="50" charset="-128"/>
                <a:ea typeface="メイリオ" panose="020B0604030504040204" pitchFamily="50" charset="-128"/>
              </a:rPr>
              <a:t>Observations</a:t>
            </a:r>
            <a:endParaRPr kumimoji="1" lang="ja-JP" altLang="en-US" sz="3600" dirty="0">
              <a:latin typeface="メイリオ" panose="020B0604030504040204" pitchFamily="50" charset="-128"/>
              <a:ea typeface="メイリオ" panose="020B0604030504040204" pitchFamily="50" charset="-128"/>
            </a:endParaRPr>
          </a:p>
        </p:txBody>
      </p:sp>
      <p:sp>
        <p:nvSpPr>
          <p:cNvPr id="3" name="コンテンツ プレースホルダー 2"/>
          <p:cNvSpPr>
            <a:spLocks noGrp="1"/>
          </p:cNvSpPr>
          <p:nvPr>
            <p:ph idx="1"/>
          </p:nvPr>
        </p:nvSpPr>
        <p:spPr>
          <a:xfrm>
            <a:off x="838200" y="1325563"/>
            <a:ext cx="10515600" cy="4851400"/>
          </a:xfrm>
        </p:spPr>
        <p:txBody>
          <a:bodyPr/>
          <a:lstStyle/>
          <a:p>
            <a:pPr>
              <a:lnSpc>
                <a:spcPct val="100000"/>
              </a:lnSpc>
            </a:pPr>
            <a:r>
              <a:rPr lang="ja-JP" altLang="en-US" dirty="0">
                <a:latin typeface="Meiryo" charset="-128"/>
                <a:ea typeface="Meiryo" charset="-128"/>
                <a:cs typeface="Meiryo" charset="-128"/>
              </a:rPr>
              <a:t>本観測は</a:t>
            </a:r>
            <a:r>
              <a:rPr lang="en-US" altLang="ja-JP" dirty="0">
                <a:latin typeface="Meiryo" charset="-128"/>
                <a:ea typeface="Meiryo" charset="-128"/>
                <a:cs typeface="Meiryo" charset="-128"/>
              </a:rPr>
              <a:t>2012</a:t>
            </a:r>
            <a:r>
              <a:rPr lang="ja-JP" altLang="en-US" dirty="0">
                <a:latin typeface="Meiryo" charset="-128"/>
                <a:ea typeface="Meiryo" charset="-128"/>
                <a:cs typeface="Meiryo" charset="-128"/>
              </a:rPr>
              <a:t>年の</a:t>
            </a:r>
            <a:r>
              <a:rPr lang="en-US" altLang="ja-JP" dirty="0">
                <a:latin typeface="Meiryo" charset="-128"/>
                <a:ea typeface="Meiryo" charset="-128"/>
                <a:cs typeface="Meiryo" charset="-128"/>
              </a:rPr>
              <a:t>ALMA High Priority Project(</a:t>
            </a:r>
            <a:r>
              <a:rPr lang="en-US" altLang="ja-JP" dirty="0" err="1">
                <a:latin typeface="Meiryo" charset="-128"/>
                <a:ea typeface="Meiryo" charset="-128"/>
                <a:cs typeface="Meiryo" charset="-128"/>
              </a:rPr>
              <a:t>PI:Yasuo</a:t>
            </a:r>
            <a:r>
              <a:rPr lang="en-US" altLang="ja-JP" dirty="0">
                <a:latin typeface="Meiryo" charset="-128"/>
                <a:ea typeface="Meiryo" charset="-128"/>
                <a:cs typeface="Meiryo" charset="-128"/>
              </a:rPr>
              <a:t> Fukui)</a:t>
            </a:r>
            <a:r>
              <a:rPr lang="ja-JP" altLang="en-US" dirty="0" smtClean="0">
                <a:latin typeface="Meiryo" charset="-128"/>
                <a:ea typeface="Meiryo" charset="-128"/>
                <a:cs typeface="Meiryo" charset="-128"/>
              </a:rPr>
              <a:t>による</a:t>
            </a:r>
            <a:r>
              <a:rPr lang="ja-JP" altLang="en-US" dirty="0">
                <a:latin typeface="Meiryo" charset="-128"/>
                <a:ea typeface="Meiryo" charset="-128"/>
                <a:cs typeface="Meiryo" charset="-128"/>
              </a:rPr>
              <a:t>ものである</a:t>
            </a:r>
            <a:r>
              <a:rPr lang="ja-JP" altLang="en-US" dirty="0" smtClean="0">
                <a:latin typeface="Meiryo" charset="-128"/>
                <a:ea typeface="Meiryo" charset="-128"/>
                <a:cs typeface="Meiryo" charset="-128"/>
              </a:rPr>
              <a:t>。</a:t>
            </a:r>
            <a:r>
              <a:rPr lang="en-US" altLang="ja-JP" dirty="0" smtClean="0">
                <a:latin typeface="Meiryo" charset="-128"/>
                <a:ea typeface="Meiryo" charset="-128"/>
                <a:cs typeface="Meiryo" charset="-128"/>
              </a:rPr>
              <a:t>ALMA</a:t>
            </a:r>
            <a:r>
              <a:rPr lang="ja-JP" altLang="en-US" dirty="0" smtClean="0">
                <a:latin typeface="Meiryo" charset="-128"/>
                <a:ea typeface="Meiryo" charset="-128"/>
                <a:cs typeface="Meiryo" charset="-128"/>
              </a:rPr>
              <a:t>の</a:t>
            </a:r>
            <a:r>
              <a:rPr lang="en-US" altLang="ja-JP" dirty="0" smtClean="0">
                <a:latin typeface="Meiryo" charset="-128"/>
                <a:ea typeface="Meiryo" charset="-128"/>
                <a:cs typeface="Meiryo" charset="-128"/>
              </a:rPr>
              <a:t>12</a:t>
            </a:r>
            <a:r>
              <a:rPr lang="ja-JP" altLang="en-US" dirty="0" err="1" smtClean="0">
                <a:latin typeface="Meiryo" charset="-128"/>
                <a:ea typeface="Meiryo" charset="-128"/>
                <a:cs typeface="Meiryo" charset="-128"/>
              </a:rPr>
              <a:t>ｍ</a:t>
            </a:r>
            <a:r>
              <a:rPr lang="ja-JP" altLang="en-US" dirty="0" smtClean="0">
                <a:latin typeface="Meiryo" charset="-128"/>
                <a:ea typeface="Meiryo" charset="-128"/>
                <a:cs typeface="Meiryo" charset="-128"/>
              </a:rPr>
              <a:t>と</a:t>
            </a:r>
            <a:r>
              <a:rPr lang="en-US" altLang="ja-JP" dirty="0" smtClean="0">
                <a:latin typeface="Meiryo" charset="-128"/>
                <a:ea typeface="Meiryo" charset="-128"/>
                <a:cs typeface="Meiryo" charset="-128"/>
              </a:rPr>
              <a:t>7</a:t>
            </a:r>
            <a:r>
              <a:rPr lang="ja-JP" altLang="en-US" dirty="0" err="1" smtClean="0">
                <a:latin typeface="Meiryo" charset="-128"/>
                <a:ea typeface="Meiryo" charset="-128"/>
                <a:cs typeface="Meiryo" charset="-128"/>
              </a:rPr>
              <a:t>ｍ</a:t>
            </a:r>
            <a:r>
              <a:rPr lang="ja-JP" altLang="en-US" dirty="0" smtClean="0">
                <a:latin typeface="Meiryo" charset="-128"/>
                <a:ea typeface="Meiryo" charset="-128"/>
                <a:cs typeface="Meiryo" charset="-128"/>
              </a:rPr>
              <a:t>のアンテナを用いて、</a:t>
            </a:r>
            <a:r>
              <a:rPr lang="en-US" altLang="ja-JP" dirty="0" smtClean="0">
                <a:latin typeface="Meiryo" charset="-128"/>
                <a:ea typeface="Meiryo" charset="-128"/>
                <a:cs typeface="Meiryo" charset="-128"/>
              </a:rPr>
              <a:t>Band3</a:t>
            </a:r>
            <a:r>
              <a:rPr lang="ja-JP" altLang="en-US" dirty="0" smtClean="0">
                <a:latin typeface="Meiryo" charset="-128"/>
                <a:ea typeface="Meiryo" charset="-128"/>
                <a:cs typeface="Meiryo" charset="-128"/>
              </a:rPr>
              <a:t>と</a:t>
            </a:r>
            <a:r>
              <a:rPr lang="en-US" altLang="ja-JP" dirty="0" smtClean="0">
                <a:latin typeface="Meiryo" charset="-128"/>
                <a:ea typeface="Meiryo" charset="-128"/>
                <a:cs typeface="Meiryo" charset="-128"/>
              </a:rPr>
              <a:t>Band6</a:t>
            </a:r>
            <a:r>
              <a:rPr lang="ja-JP" altLang="en-US" dirty="0" smtClean="0">
                <a:latin typeface="Meiryo" charset="-128"/>
                <a:ea typeface="Meiryo" charset="-128"/>
                <a:cs typeface="Meiryo" charset="-128"/>
              </a:rPr>
              <a:t>の観測を</a:t>
            </a:r>
            <a:r>
              <a:rPr lang="en-US" altLang="ja-JP" dirty="0" smtClean="0">
                <a:latin typeface="Meiryo" charset="-128"/>
                <a:ea typeface="Meiryo" charset="-128"/>
                <a:cs typeface="Meiryo" charset="-128"/>
              </a:rPr>
              <a:t>N159</a:t>
            </a:r>
            <a:r>
              <a:rPr lang="ja-JP" altLang="en-US" dirty="0" smtClean="0">
                <a:latin typeface="Meiryo" charset="-128"/>
                <a:ea typeface="Meiryo" charset="-128"/>
                <a:cs typeface="Meiryo" charset="-128"/>
              </a:rPr>
              <a:t>に対して行った。</a:t>
            </a:r>
            <a:endParaRPr lang="en-US" altLang="ja-JP" dirty="0" smtClean="0">
              <a:latin typeface="Meiryo" charset="-128"/>
              <a:ea typeface="Meiryo" charset="-128"/>
              <a:cs typeface="Meiryo" charset="-128"/>
            </a:endParaRPr>
          </a:p>
          <a:p>
            <a:pPr>
              <a:lnSpc>
                <a:spcPct val="100000"/>
              </a:lnSpc>
            </a:pPr>
            <a:endParaRPr lang="en-US" altLang="ja-JP" dirty="0" smtClean="0">
              <a:latin typeface="Meiryo" charset="-128"/>
              <a:ea typeface="Meiryo" charset="-128"/>
              <a:cs typeface="Meiryo" charset="-128"/>
            </a:endParaRPr>
          </a:p>
          <a:p>
            <a:pPr>
              <a:lnSpc>
                <a:spcPct val="100000"/>
              </a:lnSpc>
            </a:pPr>
            <a:r>
              <a:rPr lang="ja-JP" altLang="en-US" dirty="0" smtClean="0">
                <a:latin typeface="Meiryo" charset="-128"/>
                <a:ea typeface="Meiryo" charset="-128"/>
                <a:cs typeface="Meiryo" charset="-128"/>
              </a:rPr>
              <a:t>ターゲットとなる分子輝線は</a:t>
            </a:r>
            <a:r>
              <a:rPr lang="en-US" altLang="ja-JP" baseline="30000" dirty="0" smtClean="0">
                <a:latin typeface="Meiryo" charset="-128"/>
                <a:ea typeface="Meiryo" charset="-128"/>
                <a:cs typeface="Meiryo" charset="-128"/>
              </a:rPr>
              <a:t>13</a:t>
            </a:r>
            <a:r>
              <a:rPr lang="en-US" altLang="ja-JP" dirty="0" smtClean="0">
                <a:latin typeface="Meiryo" charset="-128"/>
                <a:ea typeface="Meiryo" charset="-128"/>
                <a:cs typeface="Meiryo" charset="-128"/>
              </a:rPr>
              <a:t>CO(1-0),C</a:t>
            </a:r>
            <a:r>
              <a:rPr lang="en-US" altLang="ja-JP" baseline="30000" dirty="0" smtClean="0">
                <a:latin typeface="Meiryo" charset="-128"/>
                <a:ea typeface="Meiryo" charset="-128"/>
                <a:cs typeface="Meiryo" charset="-128"/>
              </a:rPr>
              <a:t>18</a:t>
            </a:r>
            <a:r>
              <a:rPr lang="en-US" altLang="ja-JP" dirty="0" smtClean="0">
                <a:latin typeface="Meiryo" charset="-128"/>
                <a:ea typeface="Meiryo" charset="-128"/>
                <a:cs typeface="Meiryo" charset="-128"/>
              </a:rPr>
              <a:t>O(1-0),CS(2-1),</a:t>
            </a:r>
            <a:r>
              <a:rPr lang="en-US" altLang="ja-JP" baseline="30000" dirty="0" smtClean="0">
                <a:latin typeface="Meiryo" charset="-128"/>
                <a:ea typeface="Meiryo" charset="-128"/>
                <a:cs typeface="Meiryo" charset="-128"/>
              </a:rPr>
              <a:t>12</a:t>
            </a:r>
            <a:r>
              <a:rPr lang="en-US" altLang="ja-JP" dirty="0" smtClean="0">
                <a:latin typeface="Meiryo" charset="-128"/>
                <a:ea typeface="Meiryo" charset="-128"/>
                <a:cs typeface="Meiryo" charset="-128"/>
              </a:rPr>
              <a:t>CO(2-1),</a:t>
            </a:r>
            <a:r>
              <a:rPr lang="en-US" altLang="ja-JP" baseline="30000" dirty="0" smtClean="0">
                <a:latin typeface="Meiryo" charset="-128"/>
                <a:ea typeface="Meiryo" charset="-128"/>
                <a:cs typeface="Meiryo" charset="-128"/>
              </a:rPr>
              <a:t>13</a:t>
            </a:r>
            <a:r>
              <a:rPr lang="en-US" altLang="ja-JP" dirty="0" smtClean="0">
                <a:latin typeface="Meiryo" charset="-128"/>
                <a:ea typeface="Meiryo" charset="-128"/>
                <a:cs typeface="Meiryo" charset="-128"/>
              </a:rPr>
              <a:t>CO(2-1),C</a:t>
            </a:r>
            <a:r>
              <a:rPr lang="en-US" altLang="ja-JP" baseline="30000" dirty="0" smtClean="0">
                <a:latin typeface="Meiryo" charset="-128"/>
                <a:ea typeface="Meiryo" charset="-128"/>
                <a:cs typeface="Meiryo" charset="-128"/>
              </a:rPr>
              <a:t>18</a:t>
            </a:r>
            <a:r>
              <a:rPr lang="en-US" altLang="ja-JP" dirty="0" smtClean="0">
                <a:latin typeface="Meiryo" charset="-128"/>
                <a:ea typeface="Meiryo" charset="-128"/>
                <a:cs typeface="Meiryo" charset="-128"/>
              </a:rPr>
              <a:t>O(2-1)</a:t>
            </a:r>
            <a:r>
              <a:rPr lang="ja-JP" altLang="en-US" dirty="0" smtClean="0">
                <a:latin typeface="Meiryo" charset="-128"/>
                <a:ea typeface="Meiryo" charset="-128"/>
                <a:cs typeface="Meiryo" charset="-128"/>
              </a:rPr>
              <a:t>である。</a:t>
            </a:r>
            <a:endParaRPr lang="en-US" altLang="ja-JP" dirty="0" smtClean="0">
              <a:latin typeface="Meiryo" charset="-128"/>
              <a:ea typeface="Meiryo" charset="-128"/>
              <a:cs typeface="Meiryo" charset="-128"/>
            </a:endParaRPr>
          </a:p>
          <a:p>
            <a:pPr>
              <a:lnSpc>
                <a:spcPct val="100000"/>
              </a:lnSpc>
            </a:pPr>
            <a:endParaRPr lang="en-US" altLang="ja-JP" dirty="0" smtClean="0">
              <a:latin typeface="Meiryo" charset="-128"/>
              <a:ea typeface="Meiryo" charset="-128"/>
              <a:cs typeface="Meiryo" charset="-128"/>
            </a:endParaRPr>
          </a:p>
          <a:p>
            <a:pPr>
              <a:lnSpc>
                <a:spcPct val="100000"/>
              </a:lnSpc>
            </a:pPr>
            <a:r>
              <a:rPr lang="en-US" altLang="ja-JP" dirty="0" smtClean="0">
                <a:latin typeface="Meiryo" charset="-128"/>
                <a:ea typeface="Meiryo" charset="-128"/>
                <a:cs typeface="Meiryo" charset="-128"/>
              </a:rPr>
              <a:t>(</a:t>
            </a:r>
            <a:r>
              <a:rPr lang="ja-JP" altLang="en-US" dirty="0" smtClean="0">
                <a:latin typeface="Meiryo" charset="-128"/>
                <a:ea typeface="Meiryo" charset="-128"/>
                <a:cs typeface="Meiryo" charset="-128"/>
              </a:rPr>
              <a:t>赤経</a:t>
            </a:r>
            <a:r>
              <a:rPr lang="en-US" altLang="ja-JP" dirty="0" smtClean="0">
                <a:latin typeface="Meiryo" charset="-128"/>
                <a:ea typeface="Meiryo" charset="-128"/>
                <a:cs typeface="Meiryo" charset="-128"/>
              </a:rPr>
              <a:t>,</a:t>
            </a:r>
            <a:r>
              <a:rPr lang="ja-JP" altLang="en-US" dirty="0" smtClean="0">
                <a:latin typeface="Meiryo" charset="-128"/>
                <a:ea typeface="Meiryo" charset="-128"/>
                <a:cs typeface="Meiryo" charset="-128"/>
              </a:rPr>
              <a:t>赤緯</a:t>
            </a:r>
            <a:r>
              <a:rPr lang="en-US" altLang="ja-JP" dirty="0" smtClean="0">
                <a:latin typeface="Meiryo" charset="-128"/>
                <a:ea typeface="Meiryo" charset="-128"/>
                <a:cs typeface="Meiryo" charset="-128"/>
              </a:rPr>
              <a:t>)</a:t>
            </a:r>
            <a:r>
              <a:rPr lang="ja-JP" altLang="en-US" dirty="0" smtClean="0">
                <a:latin typeface="Meiryo" charset="-128"/>
                <a:ea typeface="Meiryo" charset="-128"/>
                <a:cs typeface="Meiryo" charset="-128"/>
              </a:rPr>
              <a:t>＝</a:t>
            </a:r>
            <a:r>
              <a:rPr lang="en-US" altLang="ja-JP" dirty="0" smtClean="0">
                <a:latin typeface="Meiryo" charset="-128"/>
                <a:ea typeface="Meiryo" charset="-128"/>
                <a:cs typeface="Meiryo" charset="-128"/>
              </a:rPr>
              <a:t>(5h40m8.0429s,-99h44m39.515s)</a:t>
            </a:r>
            <a:r>
              <a:rPr lang="ja-JP" altLang="en-US" dirty="0" smtClean="0">
                <a:latin typeface="Meiryo" charset="-128"/>
                <a:ea typeface="Meiryo" charset="-128"/>
                <a:cs typeface="Meiryo" charset="-128"/>
              </a:rPr>
              <a:t>を中心に</a:t>
            </a:r>
            <a:r>
              <a:rPr lang="en-US" altLang="ja-JP" dirty="0" smtClean="0">
                <a:latin typeface="Meiryo" charset="-128"/>
                <a:ea typeface="Meiryo" charset="-128"/>
                <a:cs typeface="Meiryo" charset="-128"/>
              </a:rPr>
              <a:t>60</a:t>
            </a:r>
            <a:r>
              <a:rPr lang="ja-JP" altLang="en-US" dirty="0" smtClean="0">
                <a:latin typeface="Meiryo" charset="-128"/>
                <a:ea typeface="Meiryo" charset="-128"/>
                <a:cs typeface="Meiryo" charset="-128"/>
              </a:rPr>
              <a:t>”</a:t>
            </a:r>
            <a:r>
              <a:rPr lang="en-US" altLang="ja-JP" dirty="0" smtClean="0">
                <a:latin typeface="Meiryo" charset="-128"/>
                <a:ea typeface="Meiryo" charset="-128"/>
                <a:cs typeface="Meiryo" charset="-128"/>
              </a:rPr>
              <a:t>×75</a:t>
            </a:r>
            <a:r>
              <a:rPr lang="ja-JP" altLang="en-US" dirty="0" smtClean="0">
                <a:latin typeface="Meiryo" charset="-128"/>
                <a:ea typeface="Meiryo" charset="-128"/>
                <a:cs typeface="Meiryo" charset="-128"/>
              </a:rPr>
              <a:t>”の長方形の領域について</a:t>
            </a:r>
            <a:r>
              <a:rPr lang="en-US" altLang="ja-JP" dirty="0" smtClean="0">
                <a:latin typeface="Meiryo" charset="-128"/>
                <a:ea typeface="Meiryo" charset="-128"/>
                <a:cs typeface="Meiryo" charset="-128"/>
              </a:rPr>
              <a:t>mosaic mapping</a:t>
            </a:r>
            <a:r>
              <a:rPr lang="ja-JP" altLang="en-US" dirty="0" smtClean="0">
                <a:latin typeface="Meiryo" charset="-128"/>
                <a:ea typeface="Meiryo" charset="-128"/>
                <a:cs typeface="Meiryo" charset="-128"/>
              </a:rPr>
              <a:t>で</a:t>
            </a:r>
            <a:r>
              <a:rPr lang="ja-JP" altLang="en-US" dirty="0">
                <a:latin typeface="Meiryo" charset="-128"/>
                <a:ea typeface="Meiryo" charset="-128"/>
                <a:cs typeface="Meiryo" charset="-128"/>
              </a:rPr>
              <a:t>観測</a:t>
            </a:r>
            <a:r>
              <a:rPr lang="ja-JP" altLang="en-US" dirty="0" smtClean="0">
                <a:latin typeface="Meiryo" charset="-128"/>
                <a:ea typeface="Meiryo" charset="-128"/>
                <a:cs typeface="Meiryo" charset="-128"/>
              </a:rPr>
              <a:t>した</a:t>
            </a:r>
            <a:r>
              <a:rPr lang="ja-JP" altLang="en-US" dirty="0">
                <a:latin typeface="Meiryo" charset="-128"/>
                <a:ea typeface="Meiryo" charset="-128"/>
                <a:cs typeface="Meiryo" charset="-128"/>
              </a:rPr>
              <a:t>。</a:t>
            </a:r>
            <a:endParaRPr lang="en-US" altLang="ja-JP" dirty="0" smtClean="0">
              <a:latin typeface="Meiryo" charset="-128"/>
              <a:ea typeface="Meiryo" charset="-128"/>
              <a:cs typeface="Meiryo" charset="-128"/>
            </a:endParaRPr>
          </a:p>
          <a:p>
            <a:pPr>
              <a:lnSpc>
                <a:spcPct val="100000"/>
              </a:lnSpc>
            </a:pPr>
            <a:endParaRPr lang="ja-JP" altLang="en-US" dirty="0">
              <a:latin typeface="Meiryo" charset="-128"/>
              <a:ea typeface="Meiryo" charset="-128"/>
              <a:cs typeface="Meiryo" charset="-128"/>
            </a:endParaRPr>
          </a:p>
          <a:p>
            <a:pPr>
              <a:lnSpc>
                <a:spcPct val="100000"/>
              </a:lnSpc>
            </a:pPr>
            <a:endParaRPr kumimoji="1" lang="ja-JP" altLang="en-US" dirty="0">
              <a:latin typeface="Meiryo" charset="-128"/>
              <a:ea typeface="Meiryo" charset="-128"/>
              <a:cs typeface="Meiryo" charset="-128"/>
            </a:endParaRPr>
          </a:p>
        </p:txBody>
      </p:sp>
    </p:spTree>
    <p:extLst>
      <p:ext uri="{BB962C8B-B14F-4D97-AF65-F5344CB8AC3E}">
        <p14:creationId xmlns:p14="http://schemas.microsoft.com/office/powerpoint/2010/main" val="10955059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06807" y="34550"/>
            <a:ext cx="10515600" cy="1325563"/>
          </a:xfrm>
        </p:spPr>
        <p:txBody>
          <a:bodyPr/>
          <a:lstStyle/>
          <a:p>
            <a:r>
              <a:rPr kumimoji="1" lang="en-US" altLang="ja-JP" dirty="0" smtClean="0"/>
              <a:t>Results</a:t>
            </a:r>
            <a:endParaRPr kumimoji="1" lang="ja-JP" altLang="en-US" dirty="0"/>
          </a:p>
        </p:txBody>
      </p:sp>
      <p:pic>
        <p:nvPicPr>
          <p:cNvPr id="4" name="コンテンツ プレースホルダー 3"/>
          <p:cNvPicPr>
            <a:picLocks noGrp="1" noChangeAspect="1"/>
          </p:cNvPicPr>
          <p:nvPr>
            <p:ph idx="1"/>
          </p:nvPr>
        </p:nvPicPr>
        <p:blipFill>
          <a:blip r:embed="rId2"/>
          <a:stretch>
            <a:fillRect/>
          </a:stretch>
        </p:blipFill>
        <p:spPr>
          <a:xfrm>
            <a:off x="1316355" y="1021446"/>
            <a:ext cx="8576380" cy="3787621"/>
          </a:xfrm>
          <a:prstGeom prst="rect">
            <a:avLst/>
          </a:prstGeom>
        </p:spPr>
      </p:pic>
      <p:sp>
        <p:nvSpPr>
          <p:cNvPr id="10" name="テキスト ボックス 9"/>
          <p:cNvSpPr txBox="1"/>
          <p:nvPr/>
        </p:nvSpPr>
        <p:spPr>
          <a:xfrm>
            <a:off x="1422407" y="4809067"/>
            <a:ext cx="3568606" cy="369332"/>
          </a:xfrm>
          <a:prstGeom prst="rect">
            <a:avLst/>
          </a:prstGeom>
          <a:noFill/>
        </p:spPr>
        <p:txBody>
          <a:bodyPr wrap="none" rtlCol="0">
            <a:spAutoFit/>
          </a:bodyPr>
          <a:lstStyle/>
          <a:p>
            <a:r>
              <a:rPr kumimoji="1" lang="en-US" altLang="ja-JP" dirty="0" smtClean="0"/>
              <a:t>N159E</a:t>
            </a:r>
            <a:r>
              <a:rPr kumimoji="1" lang="ja-JP" altLang="en-US" dirty="0" smtClean="0"/>
              <a:t>の積分強度図</a:t>
            </a:r>
            <a:r>
              <a:rPr kumimoji="1" lang="en-US" altLang="ja-JP" dirty="0" smtClean="0"/>
              <a:t>(</a:t>
            </a:r>
            <a:r>
              <a:rPr kumimoji="1" lang="en-US" altLang="ja-JP" baseline="30000" dirty="0" smtClean="0"/>
              <a:t>12</a:t>
            </a:r>
            <a:r>
              <a:rPr kumimoji="1" lang="en-US" altLang="ja-JP" dirty="0" smtClean="0"/>
              <a:t>CO(2-1))</a:t>
            </a:r>
            <a:endParaRPr kumimoji="1" lang="ja-JP" altLang="en-US" dirty="0"/>
          </a:p>
        </p:txBody>
      </p:sp>
      <p:sp>
        <p:nvSpPr>
          <p:cNvPr id="11" name="テキスト ボックス 10"/>
          <p:cNvSpPr txBox="1"/>
          <p:nvPr/>
        </p:nvSpPr>
        <p:spPr>
          <a:xfrm>
            <a:off x="6214539" y="4809067"/>
            <a:ext cx="3482043" cy="369332"/>
          </a:xfrm>
          <a:prstGeom prst="rect">
            <a:avLst/>
          </a:prstGeom>
          <a:noFill/>
        </p:spPr>
        <p:txBody>
          <a:bodyPr wrap="none" rtlCol="0">
            <a:spAutoFit/>
          </a:bodyPr>
          <a:lstStyle/>
          <a:p>
            <a:r>
              <a:rPr kumimoji="1" lang="en-US" altLang="ja-JP" dirty="0" smtClean="0"/>
              <a:t>N159E</a:t>
            </a:r>
            <a:r>
              <a:rPr kumimoji="1" lang="ja-JP" altLang="en-US" dirty="0" smtClean="0"/>
              <a:t>の積分強度図</a:t>
            </a:r>
            <a:r>
              <a:rPr kumimoji="1" lang="en-US" altLang="ja-JP" dirty="0" smtClean="0"/>
              <a:t>(</a:t>
            </a:r>
            <a:r>
              <a:rPr kumimoji="1" lang="en-US" altLang="ja-JP" baseline="30000" dirty="0" smtClean="0"/>
              <a:t>13</a:t>
            </a:r>
            <a:r>
              <a:rPr kumimoji="1" lang="en-US" altLang="ja-JP" dirty="0" smtClean="0"/>
              <a:t>CO(2-1))</a:t>
            </a:r>
            <a:endParaRPr kumimoji="1" lang="ja-JP" altLang="en-US" dirty="0"/>
          </a:p>
        </p:txBody>
      </p:sp>
      <p:sp>
        <p:nvSpPr>
          <p:cNvPr id="13" name="テキスト ボックス 12"/>
          <p:cNvSpPr txBox="1"/>
          <p:nvPr/>
        </p:nvSpPr>
        <p:spPr>
          <a:xfrm>
            <a:off x="626048" y="5178399"/>
            <a:ext cx="9684061" cy="369332"/>
          </a:xfrm>
          <a:prstGeom prst="rect">
            <a:avLst/>
          </a:prstGeom>
          <a:noFill/>
        </p:spPr>
        <p:txBody>
          <a:bodyPr wrap="none" rtlCol="0">
            <a:spAutoFit/>
          </a:bodyPr>
          <a:lstStyle/>
          <a:p>
            <a:r>
              <a:rPr lang="ja-JP" altLang="en-US" dirty="0" smtClean="0"/>
              <a:t>大きい</a:t>
            </a:r>
            <a:r>
              <a:rPr kumimoji="1" lang="ja-JP" altLang="en-US" dirty="0" smtClean="0"/>
              <a:t>十　</a:t>
            </a:r>
            <a:r>
              <a:rPr kumimoji="1" lang="en-US" altLang="ja-JP" dirty="0" smtClean="0"/>
              <a:t>…</a:t>
            </a:r>
            <a:r>
              <a:rPr lang="ja-JP" altLang="en-US" dirty="0" smtClean="0"/>
              <a:t>　</a:t>
            </a:r>
            <a:r>
              <a:rPr lang="en-US" altLang="ja-JP" dirty="0" err="1"/>
              <a:t>Papillon</a:t>
            </a:r>
            <a:r>
              <a:rPr lang="en-US" altLang="ja-JP" dirty="0"/>
              <a:t> Nebula </a:t>
            </a:r>
            <a:r>
              <a:rPr lang="en-US" altLang="ja-JP" dirty="0" smtClean="0"/>
              <a:t>YSO(</a:t>
            </a:r>
            <a:r>
              <a:rPr lang="ja-JP" altLang="ja-JP" dirty="0" smtClean="0"/>
              <a:t> </a:t>
            </a:r>
            <a:r>
              <a:rPr lang="en-US" altLang="ja-JP" dirty="0" err="1"/>
              <a:t>Papillon</a:t>
            </a:r>
            <a:r>
              <a:rPr lang="en-US" altLang="ja-JP" dirty="0"/>
              <a:t> Nebula </a:t>
            </a:r>
            <a:r>
              <a:rPr lang="ja-JP" altLang="en-US" dirty="0" smtClean="0"/>
              <a:t>とも関係がある大質量の</a:t>
            </a:r>
            <a:r>
              <a:rPr lang="en-US" altLang="ja-JP" dirty="0" smtClean="0"/>
              <a:t>YSO</a:t>
            </a:r>
            <a:r>
              <a:rPr lang="ja-JP" altLang="en-US" dirty="0" smtClean="0"/>
              <a:t>候補</a:t>
            </a:r>
            <a:r>
              <a:rPr lang="en-US" altLang="ja-JP" dirty="0" smtClean="0"/>
              <a:t>)</a:t>
            </a:r>
            <a:r>
              <a:rPr lang="ja-JP" altLang="ja-JP" dirty="0" smtClean="0"/>
              <a:t> </a:t>
            </a:r>
            <a:endParaRPr kumimoji="1" lang="ja-JP" altLang="en-US" dirty="0">
              <a:latin typeface="Arial" charset="0"/>
              <a:ea typeface="Arial" charset="0"/>
              <a:cs typeface="Arial" charset="0"/>
            </a:endParaRPr>
          </a:p>
        </p:txBody>
      </p:sp>
      <p:sp>
        <p:nvSpPr>
          <p:cNvPr id="14" name="テキスト ボックス 13"/>
          <p:cNvSpPr txBox="1"/>
          <p:nvPr/>
        </p:nvSpPr>
        <p:spPr>
          <a:xfrm>
            <a:off x="626047" y="5547731"/>
            <a:ext cx="6867586" cy="369332"/>
          </a:xfrm>
          <a:prstGeom prst="rect">
            <a:avLst/>
          </a:prstGeom>
          <a:noFill/>
        </p:spPr>
        <p:txBody>
          <a:bodyPr wrap="none" rtlCol="0">
            <a:spAutoFit/>
          </a:bodyPr>
          <a:lstStyle/>
          <a:p>
            <a:r>
              <a:rPr lang="ja-JP" altLang="en-US" dirty="0" smtClean="0"/>
              <a:t>小さい</a:t>
            </a:r>
            <a:r>
              <a:rPr kumimoji="1" lang="ja-JP" altLang="en-US" dirty="0" smtClean="0"/>
              <a:t>十　</a:t>
            </a:r>
            <a:r>
              <a:rPr kumimoji="1" lang="en-US" altLang="ja-JP" dirty="0" smtClean="0"/>
              <a:t>…</a:t>
            </a:r>
            <a:r>
              <a:rPr lang="ja-JP" altLang="en-US" dirty="0" smtClean="0"/>
              <a:t>　分子雲の</a:t>
            </a:r>
            <a:r>
              <a:rPr lang="en-US" altLang="ja-JP" dirty="0" smtClean="0"/>
              <a:t>local peak</a:t>
            </a:r>
            <a:r>
              <a:rPr lang="ja-JP" altLang="en-US" dirty="0" smtClean="0"/>
              <a:t>と関連する大質量の</a:t>
            </a:r>
            <a:r>
              <a:rPr lang="en-US" altLang="ja-JP" dirty="0" smtClean="0"/>
              <a:t>YSO</a:t>
            </a:r>
            <a:r>
              <a:rPr lang="ja-JP" altLang="en-US" dirty="0" smtClean="0"/>
              <a:t>候補</a:t>
            </a:r>
            <a:r>
              <a:rPr lang="ja-JP" altLang="ja-JP" dirty="0" smtClean="0"/>
              <a:t> </a:t>
            </a:r>
            <a:endParaRPr kumimoji="1" lang="ja-JP" altLang="en-US" dirty="0">
              <a:latin typeface="Arial" charset="0"/>
              <a:ea typeface="Arial" charset="0"/>
              <a:cs typeface="Arial" charset="0"/>
            </a:endParaRPr>
          </a:p>
        </p:txBody>
      </p:sp>
      <p:sp>
        <p:nvSpPr>
          <p:cNvPr id="15" name="テキスト ボックス 14"/>
          <p:cNvSpPr txBox="1"/>
          <p:nvPr/>
        </p:nvSpPr>
        <p:spPr>
          <a:xfrm>
            <a:off x="626048" y="5917063"/>
            <a:ext cx="7508787" cy="369332"/>
          </a:xfrm>
          <a:prstGeom prst="rect">
            <a:avLst/>
          </a:prstGeom>
          <a:noFill/>
        </p:spPr>
        <p:txBody>
          <a:bodyPr wrap="none" rtlCol="0">
            <a:spAutoFit/>
          </a:bodyPr>
          <a:lstStyle/>
          <a:p>
            <a:r>
              <a:rPr lang="ja-JP" altLang="en-US" dirty="0" smtClean="0"/>
              <a:t>ドット　</a:t>
            </a:r>
            <a:r>
              <a:rPr kumimoji="1" lang="ja-JP" altLang="en-US" dirty="0" smtClean="0"/>
              <a:t>　</a:t>
            </a:r>
            <a:r>
              <a:rPr kumimoji="1" lang="en-US" altLang="ja-JP" dirty="0" smtClean="0"/>
              <a:t>…</a:t>
            </a:r>
            <a:r>
              <a:rPr lang="ja-JP" altLang="en-US" dirty="0" smtClean="0"/>
              <a:t>　</a:t>
            </a:r>
            <a:r>
              <a:rPr lang="en-US" altLang="ja-JP" dirty="0" smtClean="0"/>
              <a:t>Carson(2012)</a:t>
            </a:r>
            <a:r>
              <a:rPr lang="ja-JP" altLang="en-US" dirty="0" smtClean="0"/>
              <a:t>によって発見された大質量の</a:t>
            </a:r>
            <a:r>
              <a:rPr lang="en-US" altLang="ja-JP" dirty="0" smtClean="0"/>
              <a:t>YSO</a:t>
            </a:r>
            <a:r>
              <a:rPr lang="ja-JP" altLang="en-US" dirty="0" smtClean="0"/>
              <a:t>候補</a:t>
            </a:r>
            <a:r>
              <a:rPr lang="ja-JP" altLang="ja-JP" dirty="0" smtClean="0"/>
              <a:t> </a:t>
            </a:r>
            <a:endParaRPr kumimoji="1" lang="ja-JP" altLang="en-US" dirty="0">
              <a:latin typeface="Arial" charset="0"/>
              <a:ea typeface="Arial" charset="0"/>
              <a:cs typeface="Arial" charset="0"/>
            </a:endParaRPr>
          </a:p>
        </p:txBody>
      </p:sp>
      <p:sp>
        <p:nvSpPr>
          <p:cNvPr id="16" name="テキスト ボックス 15"/>
          <p:cNvSpPr txBox="1"/>
          <p:nvPr/>
        </p:nvSpPr>
        <p:spPr>
          <a:xfrm>
            <a:off x="158044" y="4809067"/>
            <a:ext cx="987771" cy="369332"/>
          </a:xfrm>
          <a:prstGeom prst="rect">
            <a:avLst/>
          </a:prstGeom>
          <a:noFill/>
        </p:spPr>
        <p:txBody>
          <a:bodyPr wrap="none" rtlCol="0">
            <a:spAutoFit/>
          </a:bodyPr>
          <a:lstStyle/>
          <a:p>
            <a:r>
              <a:rPr kumimoji="1" lang="en-US" altLang="ja-JP" dirty="0" smtClean="0"/>
              <a:t>Figure1</a:t>
            </a:r>
          </a:p>
        </p:txBody>
      </p:sp>
    </p:spTree>
    <p:extLst>
      <p:ext uri="{BB962C8B-B14F-4D97-AF65-F5344CB8AC3E}">
        <p14:creationId xmlns:p14="http://schemas.microsoft.com/office/powerpoint/2010/main" val="18089805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01133" y="0"/>
            <a:ext cx="10515600" cy="1325563"/>
          </a:xfrm>
        </p:spPr>
        <p:txBody>
          <a:bodyPr/>
          <a:lstStyle/>
          <a:p>
            <a:r>
              <a:rPr lang="en-US" altLang="ja-JP" dirty="0" smtClean="0"/>
              <a:t>R</a:t>
            </a:r>
            <a:r>
              <a:rPr kumimoji="1" lang="en-US" altLang="ja-JP" dirty="0" smtClean="0"/>
              <a:t>esults</a:t>
            </a:r>
            <a:endParaRPr kumimoji="1" lang="ja-JP" altLang="en-US" dirty="0"/>
          </a:p>
        </p:txBody>
      </p:sp>
      <p:pic>
        <p:nvPicPr>
          <p:cNvPr id="4" name="コンテンツ プレースホルダー 3"/>
          <p:cNvPicPr>
            <a:picLocks noGrp="1" noChangeAspect="1"/>
          </p:cNvPicPr>
          <p:nvPr>
            <p:ph idx="1"/>
          </p:nvPr>
        </p:nvPicPr>
        <p:blipFill>
          <a:blip r:embed="rId2"/>
          <a:stretch>
            <a:fillRect/>
          </a:stretch>
        </p:blipFill>
        <p:spPr>
          <a:xfrm>
            <a:off x="1114842" y="945092"/>
            <a:ext cx="5048891" cy="4933252"/>
          </a:xfrm>
          <a:prstGeom prst="rect">
            <a:avLst/>
          </a:prstGeom>
        </p:spPr>
      </p:pic>
      <p:sp>
        <p:nvSpPr>
          <p:cNvPr id="3" name="テキスト ボックス 2"/>
          <p:cNvSpPr txBox="1"/>
          <p:nvPr/>
        </p:nvSpPr>
        <p:spPr>
          <a:xfrm>
            <a:off x="1114842" y="5934670"/>
            <a:ext cx="6062878" cy="923330"/>
          </a:xfrm>
          <a:prstGeom prst="rect">
            <a:avLst/>
          </a:prstGeom>
          <a:noFill/>
        </p:spPr>
        <p:txBody>
          <a:bodyPr wrap="none" rtlCol="0">
            <a:spAutoFit/>
          </a:bodyPr>
          <a:lstStyle/>
          <a:p>
            <a:r>
              <a:rPr kumimoji="1" lang="en-US" altLang="ja-JP" dirty="0" smtClean="0"/>
              <a:t>Figure2</a:t>
            </a:r>
          </a:p>
          <a:p>
            <a:r>
              <a:rPr kumimoji="1" lang="en-US" altLang="ja-JP" dirty="0" smtClean="0"/>
              <a:t>N159</a:t>
            </a:r>
            <a:r>
              <a:rPr kumimoji="1" lang="ja-JP" altLang="en-US" dirty="0" smtClean="0"/>
              <a:t>の</a:t>
            </a:r>
            <a:r>
              <a:rPr kumimoji="1" lang="en-US" altLang="ja-JP" dirty="0" smtClean="0"/>
              <a:t>ESO</a:t>
            </a:r>
            <a:r>
              <a:rPr kumimoji="1" lang="ja-JP" altLang="en-US" dirty="0" smtClean="0"/>
              <a:t>望遠鏡で観測された</a:t>
            </a:r>
            <a:r>
              <a:rPr kumimoji="1" lang="en-US" altLang="ja-JP" dirty="0" smtClean="0"/>
              <a:t>Hα</a:t>
            </a:r>
            <a:r>
              <a:rPr kumimoji="1" lang="ja-JP" altLang="en-US" dirty="0" smtClean="0"/>
              <a:t>の強度の</a:t>
            </a:r>
            <a:r>
              <a:rPr kumimoji="1" lang="en-US" altLang="ja-JP" dirty="0" smtClean="0"/>
              <a:t>color image</a:t>
            </a:r>
          </a:p>
          <a:p>
            <a:r>
              <a:rPr kumimoji="1" lang="ja-JP" altLang="en-US" dirty="0" smtClean="0"/>
              <a:t>と</a:t>
            </a:r>
            <a:r>
              <a:rPr kumimoji="1" lang="en-US" altLang="ja-JP" dirty="0" smtClean="0"/>
              <a:t>CO</a:t>
            </a:r>
            <a:r>
              <a:rPr kumimoji="1" lang="ja-JP" altLang="en-US" dirty="0" smtClean="0"/>
              <a:t>の分子雲の</a:t>
            </a:r>
            <a:r>
              <a:rPr lang="ja-JP" altLang="en-US" dirty="0" smtClean="0"/>
              <a:t>積分</a:t>
            </a:r>
            <a:r>
              <a:rPr kumimoji="1" lang="ja-JP" altLang="en-US" dirty="0" smtClean="0"/>
              <a:t>強度図</a:t>
            </a:r>
            <a:r>
              <a:rPr lang="ja-JP" altLang="en-US" dirty="0" smtClean="0"/>
              <a:t>を重ねたもの</a:t>
            </a:r>
            <a:endParaRPr kumimoji="1" lang="ja-JP" altLang="en-US" dirty="0"/>
          </a:p>
        </p:txBody>
      </p:sp>
      <p:sp>
        <p:nvSpPr>
          <p:cNvPr id="5" name="テキスト ボックス 4"/>
          <p:cNvSpPr txBox="1"/>
          <p:nvPr/>
        </p:nvSpPr>
        <p:spPr>
          <a:xfrm>
            <a:off x="6564012" y="730032"/>
            <a:ext cx="5125121" cy="584775"/>
          </a:xfrm>
          <a:prstGeom prst="rect">
            <a:avLst/>
          </a:prstGeom>
          <a:noFill/>
        </p:spPr>
        <p:txBody>
          <a:bodyPr wrap="none" rtlCol="0">
            <a:spAutoFit/>
          </a:bodyPr>
          <a:lstStyle/>
          <a:p>
            <a:r>
              <a:rPr kumimoji="1" lang="ja-JP" altLang="en-US" sz="1600" dirty="0" smtClean="0"/>
              <a:t>灰色の</a:t>
            </a:r>
            <a:r>
              <a:rPr kumimoji="1" lang="en-US" altLang="ja-JP" sz="1600" dirty="0" smtClean="0"/>
              <a:t>contour</a:t>
            </a:r>
            <a:endParaRPr lang="en-US" altLang="ja-JP" sz="1600" dirty="0"/>
          </a:p>
          <a:p>
            <a:r>
              <a:rPr kumimoji="1" lang="en-US" altLang="ja-JP" sz="1600" dirty="0" smtClean="0"/>
              <a:t>ASTE</a:t>
            </a:r>
            <a:r>
              <a:rPr kumimoji="1" lang="ja-JP" altLang="en-US" sz="1600" dirty="0" smtClean="0"/>
              <a:t>の</a:t>
            </a:r>
            <a:r>
              <a:rPr kumimoji="1" lang="en-US" altLang="ja-JP" sz="1600" dirty="0" smtClean="0"/>
              <a:t>10m</a:t>
            </a:r>
            <a:r>
              <a:rPr kumimoji="1" lang="ja-JP" altLang="en-US" sz="1600" dirty="0" smtClean="0"/>
              <a:t>望遠鏡で観測した</a:t>
            </a:r>
            <a:r>
              <a:rPr lang="en-US" altLang="ja-JP" sz="1600" baseline="30000" dirty="0" smtClean="0"/>
              <a:t>12</a:t>
            </a:r>
            <a:r>
              <a:rPr lang="en-US" altLang="ja-JP" sz="1600" dirty="0" smtClean="0"/>
              <a:t>CO(J=3-2)</a:t>
            </a:r>
            <a:r>
              <a:rPr lang="ja-JP" altLang="en-US" sz="1600" dirty="0" smtClean="0"/>
              <a:t>の積分強度</a:t>
            </a:r>
            <a:endParaRPr kumimoji="1" lang="ja-JP" altLang="en-US" sz="1600" dirty="0"/>
          </a:p>
        </p:txBody>
      </p:sp>
      <p:sp>
        <p:nvSpPr>
          <p:cNvPr id="6" name="テキスト ボックス 5"/>
          <p:cNvSpPr txBox="1"/>
          <p:nvPr/>
        </p:nvSpPr>
        <p:spPr>
          <a:xfrm>
            <a:off x="6567495" y="1569156"/>
            <a:ext cx="4769254" cy="584775"/>
          </a:xfrm>
          <a:prstGeom prst="rect">
            <a:avLst/>
          </a:prstGeom>
          <a:noFill/>
        </p:spPr>
        <p:txBody>
          <a:bodyPr wrap="none" rtlCol="0">
            <a:spAutoFit/>
          </a:bodyPr>
          <a:lstStyle/>
          <a:p>
            <a:r>
              <a:rPr kumimoji="1" lang="ja-JP" altLang="en-US" sz="1600" dirty="0" smtClean="0"/>
              <a:t>黒の</a:t>
            </a:r>
            <a:r>
              <a:rPr kumimoji="1" lang="en-US" altLang="ja-JP" sz="1600" dirty="0" smtClean="0"/>
              <a:t>contour</a:t>
            </a:r>
          </a:p>
          <a:p>
            <a:r>
              <a:rPr lang="en-US" altLang="ja-JP" sz="1600" dirty="0" smtClean="0"/>
              <a:t>ALMA</a:t>
            </a:r>
            <a:r>
              <a:rPr lang="ja-JP" altLang="en-US" sz="1600" dirty="0" smtClean="0"/>
              <a:t>の</a:t>
            </a:r>
            <a:r>
              <a:rPr lang="en-US" altLang="ja-JP" sz="1600" dirty="0" smtClean="0"/>
              <a:t>Band6</a:t>
            </a:r>
            <a:r>
              <a:rPr lang="ja-JP" altLang="en-US" sz="1600" dirty="0" smtClean="0"/>
              <a:t>で観測した</a:t>
            </a:r>
            <a:r>
              <a:rPr lang="en-US" altLang="ja-JP" sz="1600" baseline="30000" dirty="0" smtClean="0"/>
              <a:t>12</a:t>
            </a:r>
            <a:r>
              <a:rPr lang="en-US" altLang="ja-JP" sz="1600" dirty="0" smtClean="0"/>
              <a:t>CO(J=2-1)</a:t>
            </a:r>
            <a:r>
              <a:rPr lang="ja-JP" altLang="en-US" sz="1600" dirty="0" smtClean="0"/>
              <a:t>の積分強度</a:t>
            </a:r>
            <a:endParaRPr kumimoji="1" lang="ja-JP" altLang="en-US" sz="1600" dirty="0"/>
          </a:p>
        </p:txBody>
      </p:sp>
      <p:sp>
        <p:nvSpPr>
          <p:cNvPr id="7" name="テキスト ボックス 6"/>
          <p:cNvSpPr txBox="1"/>
          <p:nvPr/>
        </p:nvSpPr>
        <p:spPr>
          <a:xfrm>
            <a:off x="6567495" y="2397524"/>
            <a:ext cx="3262432" cy="584775"/>
          </a:xfrm>
          <a:prstGeom prst="rect">
            <a:avLst/>
          </a:prstGeom>
          <a:noFill/>
        </p:spPr>
        <p:txBody>
          <a:bodyPr wrap="none" rtlCol="0">
            <a:spAutoFit/>
          </a:bodyPr>
          <a:lstStyle/>
          <a:p>
            <a:r>
              <a:rPr kumimoji="1" lang="ja-JP" altLang="en-US" sz="1600" dirty="0" smtClean="0"/>
              <a:t>黒の</a:t>
            </a:r>
            <a:r>
              <a:rPr lang="ja-JP" altLang="en-US" sz="1600" dirty="0" smtClean="0"/>
              <a:t>点線</a:t>
            </a:r>
            <a:endParaRPr kumimoji="1" lang="en-US" altLang="ja-JP" sz="1600" dirty="0" smtClean="0"/>
          </a:p>
          <a:p>
            <a:r>
              <a:rPr lang="ja-JP" altLang="en-US" sz="1600" dirty="0" smtClean="0"/>
              <a:t>今回の観測でマッピングした領域</a:t>
            </a:r>
            <a:endParaRPr kumimoji="1" lang="ja-JP" altLang="en-US" sz="1600" dirty="0"/>
          </a:p>
        </p:txBody>
      </p:sp>
      <p:sp>
        <p:nvSpPr>
          <p:cNvPr id="8" name="テキスト ボックス 7"/>
          <p:cNvSpPr txBox="1"/>
          <p:nvPr/>
        </p:nvSpPr>
        <p:spPr>
          <a:xfrm>
            <a:off x="6564012" y="3714045"/>
            <a:ext cx="5125121" cy="1477328"/>
          </a:xfrm>
          <a:prstGeom prst="rect">
            <a:avLst/>
          </a:prstGeom>
          <a:noFill/>
        </p:spPr>
        <p:txBody>
          <a:bodyPr wrap="square" rtlCol="0">
            <a:spAutoFit/>
          </a:bodyPr>
          <a:lstStyle/>
          <a:p>
            <a:r>
              <a:rPr kumimoji="1" lang="en-US" altLang="ja-JP" dirty="0" smtClean="0"/>
              <a:t>N159W</a:t>
            </a:r>
            <a:r>
              <a:rPr kumimoji="1" lang="ja-JP" altLang="en-US" dirty="0" smtClean="0"/>
              <a:t>の南側を除いて</a:t>
            </a:r>
            <a:r>
              <a:rPr kumimoji="1" lang="en-US" altLang="ja-JP" dirty="0" smtClean="0"/>
              <a:t>Hα</a:t>
            </a:r>
            <a:r>
              <a:rPr kumimoji="1" lang="ja-JP" altLang="en-US" dirty="0" smtClean="0"/>
              <a:t>の</a:t>
            </a:r>
            <a:r>
              <a:rPr kumimoji="1" lang="en-US" altLang="ja-JP" dirty="0" smtClean="0"/>
              <a:t>image</a:t>
            </a:r>
            <a:r>
              <a:rPr kumimoji="1" lang="ja-JP" altLang="en-US" dirty="0" smtClean="0"/>
              <a:t>の</a:t>
            </a:r>
            <a:r>
              <a:rPr kumimoji="1" lang="en-US" altLang="ja-JP" dirty="0" smtClean="0"/>
              <a:t>dark lane</a:t>
            </a:r>
            <a:r>
              <a:rPr kumimoji="1" lang="ja-JP" altLang="en-US" dirty="0" smtClean="0"/>
              <a:t>と分子雲の分布が一致した。</a:t>
            </a:r>
            <a:endParaRPr kumimoji="1" lang="en-US" altLang="ja-JP" dirty="0" smtClean="0"/>
          </a:p>
          <a:p>
            <a:r>
              <a:rPr lang="ja-JP" altLang="en-US" dirty="0" smtClean="0"/>
              <a:t>大質量の</a:t>
            </a:r>
            <a:r>
              <a:rPr lang="en-US" altLang="ja-JP" dirty="0" smtClean="0"/>
              <a:t>YSO</a:t>
            </a:r>
            <a:r>
              <a:rPr lang="ja-JP" altLang="en-US" dirty="0" smtClean="0"/>
              <a:t>の候補、特に大きな十で示した</a:t>
            </a:r>
            <a:r>
              <a:rPr lang="en-US" altLang="ja-JP" dirty="0" smtClean="0"/>
              <a:t>30M</a:t>
            </a:r>
            <a:r>
              <a:rPr lang="ja-JP" altLang="en-US" baseline="-25000" dirty="0" smtClean="0">
                <a:latin typeface="Meiryo" charset="-128"/>
                <a:ea typeface="Meiryo" charset="-128"/>
                <a:cs typeface="Meiryo" charset="-128"/>
              </a:rPr>
              <a:t>◉</a:t>
            </a:r>
            <a:r>
              <a:rPr lang="ja-JP" altLang="en-US" dirty="0" smtClean="0"/>
              <a:t>以上の</a:t>
            </a:r>
            <a:r>
              <a:rPr lang="en-US" altLang="ja-JP" dirty="0" smtClean="0"/>
              <a:t>YSO</a:t>
            </a:r>
            <a:r>
              <a:rPr lang="ja-JP" altLang="en-US" dirty="0" smtClean="0"/>
              <a:t>候補は明らかに分子雲と関係がある。</a:t>
            </a:r>
            <a:endParaRPr lang="en-US" altLang="ja-JP" dirty="0" smtClean="0"/>
          </a:p>
        </p:txBody>
      </p:sp>
    </p:spTree>
    <p:extLst>
      <p:ext uri="{BB962C8B-B14F-4D97-AF65-F5344CB8AC3E}">
        <p14:creationId xmlns:p14="http://schemas.microsoft.com/office/powerpoint/2010/main" val="17118194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199" y="0"/>
            <a:ext cx="10515600" cy="1325563"/>
          </a:xfrm>
        </p:spPr>
        <p:txBody>
          <a:bodyPr/>
          <a:lstStyle/>
          <a:p>
            <a:r>
              <a:rPr lang="en-US" altLang="ja-JP"/>
              <a:t>R</a:t>
            </a:r>
            <a:r>
              <a:rPr kumimoji="1" lang="en-US" altLang="ja-JP" smtClean="0"/>
              <a:t>esults</a:t>
            </a:r>
            <a:endParaRPr kumimoji="1" lang="ja-JP" altLang="en-US" dirty="0"/>
          </a:p>
        </p:txBody>
      </p:sp>
      <p:pic>
        <p:nvPicPr>
          <p:cNvPr id="4" name="コンテンツ プレースホルダー 3"/>
          <p:cNvPicPr>
            <a:picLocks noGrp="1" noChangeAspect="1"/>
          </p:cNvPicPr>
          <p:nvPr>
            <p:ph idx="1"/>
          </p:nvPr>
        </p:nvPicPr>
        <p:blipFill>
          <a:blip r:embed="rId2"/>
          <a:stretch>
            <a:fillRect/>
          </a:stretch>
        </p:blipFill>
        <p:spPr>
          <a:xfrm>
            <a:off x="4083756" y="90312"/>
            <a:ext cx="6922911" cy="5942973"/>
          </a:xfrm>
          <a:prstGeom prst="rect">
            <a:avLst/>
          </a:prstGeom>
        </p:spPr>
      </p:pic>
      <p:sp>
        <p:nvSpPr>
          <p:cNvPr id="3" name="テキスト ボックス 2"/>
          <p:cNvSpPr txBox="1"/>
          <p:nvPr/>
        </p:nvSpPr>
        <p:spPr>
          <a:xfrm>
            <a:off x="4083756" y="6123597"/>
            <a:ext cx="5218095" cy="646331"/>
          </a:xfrm>
          <a:prstGeom prst="rect">
            <a:avLst/>
          </a:prstGeom>
          <a:noFill/>
        </p:spPr>
        <p:txBody>
          <a:bodyPr wrap="none" rtlCol="0">
            <a:spAutoFit/>
          </a:bodyPr>
          <a:lstStyle/>
          <a:p>
            <a:r>
              <a:rPr kumimoji="1" lang="en-US" altLang="ja-JP" dirty="0" smtClean="0"/>
              <a:t>Figure3 N159E</a:t>
            </a:r>
            <a:r>
              <a:rPr kumimoji="1" lang="ja-JP" altLang="en-US" dirty="0" smtClean="0"/>
              <a:t>の</a:t>
            </a:r>
            <a:r>
              <a:rPr kumimoji="1" lang="en-US" altLang="ja-JP" dirty="0" smtClean="0"/>
              <a:t>velocity channel maps </a:t>
            </a:r>
            <a:r>
              <a:rPr kumimoji="1" lang="ja-JP" altLang="en-US" dirty="0" smtClean="0"/>
              <a:t>  </a:t>
            </a:r>
            <a:endParaRPr kumimoji="1" lang="en-US" altLang="ja-JP" dirty="0" smtClean="0"/>
          </a:p>
          <a:p>
            <a:r>
              <a:rPr lang="ja-JP" altLang="en-US" dirty="0" smtClean="0"/>
              <a:t>中央</a:t>
            </a:r>
            <a:r>
              <a:rPr lang="en-US" altLang="ja-JP" dirty="0" smtClean="0"/>
              <a:t> </a:t>
            </a:r>
            <a:r>
              <a:rPr kumimoji="1" lang="en-US" altLang="ja-JP" dirty="0" smtClean="0"/>
              <a:t>0.0km/s</a:t>
            </a:r>
            <a:r>
              <a:rPr kumimoji="1" lang="ja-JP" altLang="en-US" dirty="0" smtClean="0"/>
              <a:t>→</a:t>
            </a:r>
            <a:r>
              <a:rPr kumimoji="1" lang="en-US" altLang="ja-JP" dirty="0" smtClean="0"/>
              <a:t>234.2km/s (</a:t>
            </a:r>
            <a:r>
              <a:rPr kumimoji="1" lang="en-US" altLang="ja-JP" baseline="30000" dirty="0" smtClean="0"/>
              <a:t>12</a:t>
            </a:r>
            <a:r>
              <a:rPr kumimoji="1" lang="en-US" altLang="ja-JP" dirty="0" smtClean="0"/>
              <a:t>CO(2-1)</a:t>
            </a:r>
            <a:r>
              <a:rPr kumimoji="1" lang="ja-JP" altLang="en-US" dirty="0" smtClean="0"/>
              <a:t>のピーク</a:t>
            </a:r>
            <a:r>
              <a:rPr kumimoji="1" lang="en-US" altLang="ja-JP" dirty="0" smtClean="0"/>
              <a:t>)</a:t>
            </a:r>
            <a:endParaRPr kumimoji="1" lang="ja-JP" altLang="en-US" dirty="0"/>
          </a:p>
        </p:txBody>
      </p:sp>
      <p:sp>
        <p:nvSpPr>
          <p:cNvPr id="5" name="テキスト ボックス 4"/>
          <p:cNvSpPr txBox="1"/>
          <p:nvPr/>
        </p:nvSpPr>
        <p:spPr>
          <a:xfrm>
            <a:off x="146756" y="2186720"/>
            <a:ext cx="3849511" cy="2031325"/>
          </a:xfrm>
          <a:prstGeom prst="rect">
            <a:avLst/>
          </a:prstGeom>
          <a:noFill/>
        </p:spPr>
        <p:txBody>
          <a:bodyPr wrap="square" rtlCol="0">
            <a:spAutoFit/>
          </a:bodyPr>
          <a:lstStyle/>
          <a:p>
            <a:r>
              <a:rPr lang="en-US" altLang="ja-JP" dirty="0" smtClean="0"/>
              <a:t>N159E</a:t>
            </a:r>
            <a:r>
              <a:rPr lang="ja-JP" altLang="ja-JP" dirty="0" smtClean="0"/>
              <a:t>が</a:t>
            </a:r>
            <a:r>
              <a:rPr lang="ja-JP" altLang="ja-JP" dirty="0"/>
              <a:t>、速度の異なる多く</a:t>
            </a:r>
            <a:r>
              <a:rPr lang="ja-JP" altLang="ja-JP" dirty="0" smtClean="0"/>
              <a:t>の細長い</a:t>
            </a:r>
            <a:r>
              <a:rPr lang="ja-JP" altLang="ja-JP" dirty="0"/>
              <a:t>雲で構成されていることを</a:t>
            </a:r>
            <a:r>
              <a:rPr lang="ja-JP" altLang="ja-JP" dirty="0" smtClean="0"/>
              <a:t>示</a:t>
            </a:r>
            <a:r>
              <a:rPr lang="ja-JP" altLang="en-US" dirty="0" smtClean="0"/>
              <a:t>す。</a:t>
            </a:r>
            <a:endParaRPr lang="en-US" altLang="ja-JP" dirty="0" smtClean="0"/>
          </a:p>
          <a:p>
            <a:endParaRPr lang="en-US" altLang="ja-JP" dirty="0" smtClean="0"/>
          </a:p>
          <a:p>
            <a:endParaRPr lang="en-US" altLang="ja-JP" dirty="0"/>
          </a:p>
          <a:p>
            <a:r>
              <a:rPr lang="ja-JP" altLang="ja-JP" dirty="0" smtClean="0"/>
              <a:t>細長い雲</a:t>
            </a:r>
            <a:r>
              <a:rPr lang="ja-JP" altLang="en-US" dirty="0" smtClean="0"/>
              <a:t>は</a:t>
            </a:r>
            <a:r>
              <a:rPr lang="ja-JP" altLang="ja-JP" dirty="0" smtClean="0"/>
              <a:t>幅</a:t>
            </a:r>
            <a:r>
              <a:rPr lang="ja-JP" altLang="en-US" dirty="0" smtClean="0"/>
              <a:t>が約１</a:t>
            </a:r>
            <a:r>
              <a:rPr lang="en-US" altLang="ja-JP" dirty="0" smtClean="0"/>
              <a:t>pc</a:t>
            </a:r>
            <a:r>
              <a:rPr lang="ja-JP" altLang="en-US" dirty="0" smtClean="0"/>
              <a:t>で</a:t>
            </a:r>
            <a:r>
              <a:rPr lang="ja-JP" altLang="ja-JP" dirty="0" smtClean="0"/>
              <a:t>長さ</a:t>
            </a:r>
            <a:r>
              <a:rPr lang="ja-JP" altLang="en-US" dirty="0" smtClean="0"/>
              <a:t>は</a:t>
            </a:r>
            <a:r>
              <a:rPr lang="en-US" altLang="ja-JP" dirty="0" smtClean="0"/>
              <a:t>5pc</a:t>
            </a:r>
            <a:r>
              <a:rPr lang="ja-JP" altLang="ja-JP" dirty="0" smtClean="0"/>
              <a:t>〜</a:t>
            </a:r>
            <a:r>
              <a:rPr lang="en-US" altLang="ja-JP" dirty="0"/>
              <a:t>10pc</a:t>
            </a:r>
            <a:r>
              <a:rPr lang="ja-JP" altLang="ja-JP" dirty="0"/>
              <a:t>で</a:t>
            </a:r>
            <a:r>
              <a:rPr lang="ja-JP" altLang="ja-JP" dirty="0" smtClean="0"/>
              <a:t>あり</a:t>
            </a:r>
            <a:r>
              <a:rPr lang="ja-JP" altLang="en-US" dirty="0" smtClean="0"/>
              <a:t>、多くは北東から南西方向に並んでいる。</a:t>
            </a:r>
            <a:endParaRPr kumimoji="1" lang="ja-JP" altLang="en-US" dirty="0"/>
          </a:p>
        </p:txBody>
      </p:sp>
    </p:spTree>
    <p:extLst>
      <p:ext uri="{BB962C8B-B14F-4D97-AF65-F5344CB8AC3E}">
        <p14:creationId xmlns:p14="http://schemas.microsoft.com/office/powerpoint/2010/main" val="10593284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a:stretch>
            <a:fillRect/>
          </a:stretch>
        </p:blipFill>
        <p:spPr>
          <a:xfrm>
            <a:off x="770033" y="693130"/>
            <a:ext cx="10290690" cy="4351338"/>
          </a:xfrm>
          <a:prstGeom prst="rect">
            <a:avLst/>
          </a:prstGeom>
        </p:spPr>
      </p:pic>
      <p:sp>
        <p:nvSpPr>
          <p:cNvPr id="6" name="正方形/長方形 5"/>
          <p:cNvSpPr/>
          <p:nvPr/>
        </p:nvSpPr>
        <p:spPr>
          <a:xfrm>
            <a:off x="627289" y="29333"/>
            <a:ext cx="1595309" cy="584775"/>
          </a:xfrm>
          <a:prstGeom prst="rect">
            <a:avLst/>
          </a:prstGeom>
        </p:spPr>
        <p:txBody>
          <a:bodyPr wrap="none">
            <a:spAutoFit/>
          </a:bodyPr>
          <a:lstStyle/>
          <a:p>
            <a:r>
              <a:rPr lang="en-US" altLang="ja-JP" sz="3200" dirty="0"/>
              <a:t>Results</a:t>
            </a:r>
            <a:endParaRPr lang="ja-JP" altLang="en-US" sz="3200" dirty="0"/>
          </a:p>
        </p:txBody>
      </p:sp>
      <p:sp>
        <p:nvSpPr>
          <p:cNvPr id="7" name="テキスト ボックス 6"/>
          <p:cNvSpPr txBox="1"/>
          <p:nvPr/>
        </p:nvSpPr>
        <p:spPr>
          <a:xfrm>
            <a:off x="133403" y="5044468"/>
            <a:ext cx="987771" cy="369332"/>
          </a:xfrm>
          <a:prstGeom prst="rect">
            <a:avLst/>
          </a:prstGeom>
          <a:noFill/>
        </p:spPr>
        <p:txBody>
          <a:bodyPr wrap="none" rtlCol="0">
            <a:spAutoFit/>
          </a:bodyPr>
          <a:lstStyle/>
          <a:p>
            <a:r>
              <a:rPr kumimoji="1" lang="en-US" altLang="ja-JP" smtClean="0"/>
              <a:t>Figure4</a:t>
            </a:r>
          </a:p>
        </p:txBody>
      </p:sp>
      <p:sp>
        <p:nvSpPr>
          <p:cNvPr id="8" name="テキスト ボックス 7"/>
          <p:cNvSpPr txBox="1"/>
          <p:nvPr/>
        </p:nvSpPr>
        <p:spPr>
          <a:xfrm>
            <a:off x="1286933" y="5044468"/>
            <a:ext cx="4578497" cy="646331"/>
          </a:xfrm>
          <a:prstGeom prst="rect">
            <a:avLst/>
          </a:prstGeom>
          <a:noFill/>
        </p:spPr>
        <p:txBody>
          <a:bodyPr wrap="none" rtlCol="0">
            <a:spAutoFit/>
          </a:bodyPr>
          <a:lstStyle/>
          <a:p>
            <a:r>
              <a:rPr lang="en-US" altLang="ja-JP" dirty="0"/>
              <a:t>HST</a:t>
            </a:r>
            <a:r>
              <a:rPr lang="ja-JP" altLang="en-US" dirty="0"/>
              <a:t>の</a:t>
            </a:r>
            <a:r>
              <a:rPr lang="en-US" altLang="ja-JP" dirty="0"/>
              <a:t>WFPC2</a:t>
            </a:r>
            <a:r>
              <a:rPr lang="ja-JP" altLang="en-US" dirty="0"/>
              <a:t>による、</a:t>
            </a:r>
            <a:r>
              <a:rPr lang="en-US" altLang="ja-JP" dirty="0" err="1"/>
              <a:t>Papillon</a:t>
            </a:r>
            <a:r>
              <a:rPr lang="en-US" altLang="ja-JP" dirty="0"/>
              <a:t> Nebula</a:t>
            </a:r>
            <a:r>
              <a:rPr lang="ja-JP" altLang="en-US" dirty="0"/>
              <a:t>の </a:t>
            </a:r>
            <a:endParaRPr lang="en-US" altLang="ja-JP" dirty="0" smtClean="0"/>
          </a:p>
          <a:p>
            <a:r>
              <a:rPr lang="en-US" altLang="ja-JP" dirty="0" smtClean="0"/>
              <a:t>HII</a:t>
            </a:r>
            <a:r>
              <a:rPr lang="ja-JP" altLang="en-US" dirty="0"/>
              <a:t>領域の</a:t>
            </a:r>
            <a:r>
              <a:rPr lang="en-US" altLang="ja-JP" dirty="0"/>
              <a:t>Hα image </a:t>
            </a:r>
            <a:endParaRPr lang="ja-JP" altLang="en-US" dirty="0">
              <a:effectLst/>
            </a:endParaRPr>
          </a:p>
        </p:txBody>
      </p:sp>
      <p:sp>
        <p:nvSpPr>
          <p:cNvPr id="9" name="テキスト ボックス 8"/>
          <p:cNvSpPr txBox="1"/>
          <p:nvPr/>
        </p:nvSpPr>
        <p:spPr>
          <a:xfrm>
            <a:off x="7405512" y="5044468"/>
            <a:ext cx="2754280" cy="646331"/>
          </a:xfrm>
          <a:prstGeom prst="rect">
            <a:avLst/>
          </a:prstGeom>
          <a:noFill/>
        </p:spPr>
        <p:txBody>
          <a:bodyPr wrap="none" rtlCol="0">
            <a:spAutoFit/>
          </a:bodyPr>
          <a:lstStyle/>
          <a:p>
            <a:r>
              <a:rPr lang="mr-IN" altLang="ja-JP" baseline="30000" dirty="0" smtClean="0"/>
              <a:t>13</a:t>
            </a:r>
            <a:r>
              <a:rPr lang="mr-IN" altLang="ja-JP" dirty="0" smtClean="0"/>
              <a:t>CO(2-1</a:t>
            </a:r>
            <a:r>
              <a:rPr lang="mr-IN" altLang="ja-JP" dirty="0"/>
              <a:t>)</a:t>
            </a:r>
            <a:r>
              <a:rPr lang="ja-JP" altLang="mr-IN" dirty="0"/>
              <a:t>の積分強度図 </a:t>
            </a:r>
            <a:endParaRPr lang="mr-IN" altLang="ja-JP" dirty="0"/>
          </a:p>
          <a:p>
            <a:endParaRPr kumimoji="1" lang="ja-JP" altLang="en-US" dirty="0"/>
          </a:p>
        </p:txBody>
      </p:sp>
    </p:spTree>
    <p:extLst>
      <p:ext uri="{BB962C8B-B14F-4D97-AF65-F5344CB8AC3E}">
        <p14:creationId xmlns:p14="http://schemas.microsoft.com/office/powerpoint/2010/main" val="10836466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43089" y="0"/>
            <a:ext cx="10515600" cy="1325563"/>
          </a:xfrm>
        </p:spPr>
        <p:txBody>
          <a:bodyPr/>
          <a:lstStyle/>
          <a:p>
            <a:r>
              <a:rPr kumimoji="1" lang="en-US" altLang="ja-JP" smtClean="0"/>
              <a:t>Results</a:t>
            </a:r>
            <a:endParaRPr kumimoji="1" lang="ja-JP" altLang="en-US" dirty="0"/>
          </a:p>
        </p:txBody>
      </p:sp>
      <p:pic>
        <p:nvPicPr>
          <p:cNvPr id="8" name="コンテンツ プレースホルダー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22399" y="662781"/>
            <a:ext cx="5422846" cy="5770347"/>
          </a:xfrm>
        </p:spPr>
      </p:pic>
      <p:pic>
        <p:nvPicPr>
          <p:cNvPr id="9" name="図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089" y="911529"/>
            <a:ext cx="5981700" cy="5270500"/>
          </a:xfrm>
          <a:prstGeom prst="rect">
            <a:avLst/>
          </a:prstGeom>
        </p:spPr>
      </p:pic>
      <p:sp>
        <p:nvSpPr>
          <p:cNvPr id="10" name="テキスト ボックス 9"/>
          <p:cNvSpPr txBox="1"/>
          <p:nvPr/>
        </p:nvSpPr>
        <p:spPr>
          <a:xfrm>
            <a:off x="1027288" y="6182029"/>
            <a:ext cx="1301959" cy="369332"/>
          </a:xfrm>
          <a:prstGeom prst="rect">
            <a:avLst/>
          </a:prstGeom>
          <a:noFill/>
        </p:spPr>
        <p:txBody>
          <a:bodyPr wrap="none" rtlCol="0">
            <a:spAutoFit/>
          </a:bodyPr>
          <a:lstStyle/>
          <a:p>
            <a:r>
              <a:rPr kumimoji="1" lang="en-US" altLang="ja-JP" smtClean="0"/>
              <a:t>Figure4(b)</a:t>
            </a:r>
            <a:endParaRPr kumimoji="1" lang="ja-JP" altLang="en-US" dirty="0"/>
          </a:p>
        </p:txBody>
      </p:sp>
      <p:sp>
        <p:nvSpPr>
          <p:cNvPr id="12" name="テキスト ボックス 11"/>
          <p:cNvSpPr txBox="1"/>
          <p:nvPr/>
        </p:nvSpPr>
        <p:spPr>
          <a:xfrm>
            <a:off x="6998671" y="6416653"/>
            <a:ext cx="5046574" cy="369332"/>
          </a:xfrm>
          <a:prstGeom prst="rect">
            <a:avLst/>
          </a:prstGeom>
          <a:noFill/>
        </p:spPr>
        <p:txBody>
          <a:bodyPr wrap="none" rtlCol="0">
            <a:spAutoFit/>
          </a:bodyPr>
          <a:lstStyle/>
          <a:p>
            <a:r>
              <a:rPr kumimoji="1" lang="en-US" altLang="ja-JP" dirty="0" smtClean="0"/>
              <a:t>Figure5</a:t>
            </a:r>
            <a:r>
              <a:rPr kumimoji="1" lang="ja-JP" altLang="en-US" dirty="0" smtClean="0"/>
              <a:t>     </a:t>
            </a:r>
            <a:r>
              <a:rPr lang="en-US" altLang="ja-JP" dirty="0"/>
              <a:t>Antenna temperature distributions </a:t>
            </a:r>
            <a:endParaRPr lang="en-US" altLang="ja-JP" dirty="0"/>
          </a:p>
        </p:txBody>
      </p:sp>
    </p:spTree>
    <p:extLst>
      <p:ext uri="{BB962C8B-B14F-4D97-AF65-F5344CB8AC3E}">
        <p14:creationId xmlns:p14="http://schemas.microsoft.com/office/powerpoint/2010/main" val="5204858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20511" y="0"/>
            <a:ext cx="10515600" cy="1325563"/>
          </a:xfrm>
        </p:spPr>
        <p:txBody>
          <a:bodyPr/>
          <a:lstStyle/>
          <a:p>
            <a:r>
              <a:rPr lang="en-US" altLang="ja-JP" dirty="0" smtClean="0"/>
              <a:t>Results</a:t>
            </a:r>
            <a:endParaRPr lang="ja-JP" altLang="en-US" dirty="0"/>
          </a:p>
        </p:txBody>
      </p:sp>
      <p:pic>
        <p:nvPicPr>
          <p:cNvPr id="8" name="コンテンツ プレースホルダー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8867" y="913693"/>
            <a:ext cx="10515600" cy="3578758"/>
          </a:xfrm>
        </p:spPr>
      </p:pic>
      <p:sp>
        <p:nvSpPr>
          <p:cNvPr id="9" name="テキスト ボックス 8"/>
          <p:cNvSpPr txBox="1"/>
          <p:nvPr/>
        </p:nvSpPr>
        <p:spPr>
          <a:xfrm>
            <a:off x="1647582" y="4491924"/>
            <a:ext cx="10070286" cy="1754326"/>
          </a:xfrm>
          <a:prstGeom prst="rect">
            <a:avLst/>
          </a:prstGeom>
          <a:noFill/>
        </p:spPr>
        <p:txBody>
          <a:bodyPr wrap="square" rtlCol="0">
            <a:spAutoFit/>
          </a:bodyPr>
          <a:lstStyle/>
          <a:p>
            <a:r>
              <a:rPr lang="en-US" altLang="ja-JP" dirty="0" smtClean="0"/>
              <a:t>Figure6</a:t>
            </a:r>
            <a:r>
              <a:rPr lang="en-US" altLang="ja-JP" dirty="0"/>
              <a:t/>
            </a:r>
            <a:br>
              <a:rPr lang="en-US" altLang="ja-JP" dirty="0"/>
            </a:br>
            <a:r>
              <a:rPr lang="en-US" altLang="ja-JP" dirty="0"/>
              <a:t>(a)12CO(2-1)</a:t>
            </a:r>
            <a:r>
              <a:rPr lang="ja-JP" altLang="en-US" dirty="0" smtClean="0"/>
              <a:t>の速度</a:t>
            </a:r>
            <a:r>
              <a:rPr lang="en-US" altLang="ja-JP" dirty="0" smtClean="0"/>
              <a:t>map </a:t>
            </a:r>
            <a:r>
              <a:rPr lang="ja-JP" altLang="en-US" dirty="0" smtClean="0"/>
              <a:t>      黒</a:t>
            </a:r>
            <a:r>
              <a:rPr lang="en-US" altLang="ja-JP" dirty="0" smtClean="0"/>
              <a:t>contour</a:t>
            </a:r>
            <a:r>
              <a:rPr lang="ja-JP" altLang="en-US" dirty="0" smtClean="0"/>
              <a:t>は強度を</a:t>
            </a:r>
            <a:r>
              <a:rPr lang="ja-JP" altLang="en-US" dirty="0"/>
              <a:t>示す</a:t>
            </a:r>
            <a:r>
              <a:rPr lang="ja-JP" altLang="en-US" dirty="0" smtClean="0"/>
              <a:t>。</a:t>
            </a:r>
            <a:endParaRPr lang="en-US" altLang="ja-JP" dirty="0" smtClean="0"/>
          </a:p>
          <a:p>
            <a:r>
              <a:rPr lang="en-US" altLang="ja-JP" dirty="0" smtClean="0"/>
              <a:t>(</a:t>
            </a:r>
            <a:r>
              <a:rPr lang="en-US" altLang="ja-JP" dirty="0"/>
              <a:t>b)12CO(2-1)</a:t>
            </a:r>
            <a:r>
              <a:rPr lang="ja-JP" altLang="en-US" dirty="0"/>
              <a:t>の</a:t>
            </a:r>
            <a:r>
              <a:rPr lang="en-US" altLang="ja-JP" dirty="0"/>
              <a:t>3</a:t>
            </a:r>
            <a:r>
              <a:rPr lang="ja-JP" altLang="en-US" dirty="0"/>
              <a:t>種類の速度構造 </a:t>
            </a:r>
          </a:p>
          <a:p>
            <a:r>
              <a:rPr lang="en-US" altLang="ja-JP" dirty="0" smtClean="0"/>
              <a:t>    </a:t>
            </a:r>
            <a:r>
              <a:rPr lang="ja-JP" altLang="en-US" dirty="0" smtClean="0">
                <a:solidFill>
                  <a:schemeClr val="accent5"/>
                </a:solidFill>
              </a:rPr>
              <a:t>青</a:t>
            </a:r>
            <a:r>
              <a:rPr lang="en-US" altLang="ja-JP" dirty="0" smtClean="0">
                <a:solidFill>
                  <a:schemeClr val="accent5"/>
                </a:solidFill>
              </a:rPr>
              <a:t>:-8.0</a:t>
            </a:r>
            <a:r>
              <a:rPr lang="en-US" altLang="ja-JP" dirty="0">
                <a:solidFill>
                  <a:schemeClr val="accent5"/>
                </a:solidFill>
              </a:rPr>
              <a:t>~</a:t>
            </a:r>
            <a:r>
              <a:rPr lang="en-US" altLang="ja-JP" dirty="0" smtClean="0">
                <a:solidFill>
                  <a:schemeClr val="accent5"/>
                </a:solidFill>
              </a:rPr>
              <a:t>-1.6km/s</a:t>
            </a:r>
            <a:r>
              <a:rPr lang="en-US" altLang="ja-JP" dirty="0" smtClean="0"/>
              <a:t>       </a:t>
            </a:r>
            <a:r>
              <a:rPr lang="ja-JP" altLang="en-US" dirty="0" smtClean="0">
                <a:solidFill>
                  <a:schemeClr val="accent6"/>
                </a:solidFill>
              </a:rPr>
              <a:t>緑</a:t>
            </a:r>
            <a:r>
              <a:rPr lang="en-US" altLang="ja-JP" dirty="0" smtClean="0">
                <a:solidFill>
                  <a:schemeClr val="accent6"/>
                </a:solidFill>
              </a:rPr>
              <a:t>:-1.4~1.0km/s</a:t>
            </a:r>
            <a:r>
              <a:rPr lang="en-US" altLang="ja-JP" dirty="0" smtClean="0"/>
              <a:t>       </a:t>
            </a:r>
            <a:r>
              <a:rPr lang="ja-JP" altLang="en-US" dirty="0" smtClean="0">
                <a:solidFill>
                  <a:srgbClr val="FF0000"/>
                </a:solidFill>
              </a:rPr>
              <a:t>赤</a:t>
            </a:r>
            <a:r>
              <a:rPr lang="en-US" altLang="ja-JP" dirty="0" smtClean="0">
                <a:solidFill>
                  <a:srgbClr val="FF0000"/>
                </a:solidFill>
              </a:rPr>
              <a:t>:1.2~7.8km/s </a:t>
            </a:r>
            <a:endParaRPr lang="ja-JP" altLang="en-US" dirty="0">
              <a:solidFill>
                <a:srgbClr val="FF0000"/>
              </a:solidFill>
            </a:endParaRPr>
          </a:p>
          <a:p>
            <a:r>
              <a:rPr lang="en-US" altLang="ja-JP" dirty="0" smtClean="0"/>
              <a:t>   </a:t>
            </a:r>
            <a:r>
              <a:rPr lang="ja-JP" altLang="en-US" dirty="0" smtClean="0"/>
              <a:t>を</a:t>
            </a:r>
            <a:r>
              <a:rPr lang="ja-JP" altLang="en-US" dirty="0"/>
              <a:t>それぞれ積分したもの</a:t>
            </a:r>
            <a:r>
              <a:rPr lang="ja-JP" altLang="en-US" dirty="0" smtClean="0"/>
              <a:t>。</a:t>
            </a:r>
            <a:r>
              <a:rPr lang="en-US" altLang="ja-JP" dirty="0" smtClean="0"/>
              <a:t> </a:t>
            </a:r>
            <a:r>
              <a:rPr lang="en-US" altLang="ja-JP" dirty="0"/>
              <a:t>159E : </a:t>
            </a:r>
            <a:r>
              <a:rPr lang="en-US" altLang="ja-JP" dirty="0" smtClean="0"/>
              <a:t>234.2km/s</a:t>
            </a:r>
          </a:p>
          <a:p>
            <a:r>
              <a:rPr lang="en-US" altLang="ja-JP" dirty="0" smtClean="0"/>
              <a:t>(</a:t>
            </a:r>
            <a:r>
              <a:rPr lang="en-US" altLang="ja-JP" dirty="0"/>
              <a:t>c)N159W</a:t>
            </a:r>
            <a:r>
              <a:rPr lang="ja-JP" altLang="en-US" dirty="0"/>
              <a:t>の</a:t>
            </a:r>
            <a:r>
              <a:rPr lang="en-US" altLang="ja-JP" dirty="0"/>
              <a:t>13CO(2-1)</a:t>
            </a:r>
            <a:r>
              <a:rPr lang="ja-JP" altLang="en-US" dirty="0"/>
              <a:t>での</a:t>
            </a:r>
            <a:r>
              <a:rPr lang="en-US" altLang="ja-JP" dirty="0"/>
              <a:t>2</a:t>
            </a:r>
            <a:r>
              <a:rPr lang="ja-JP" altLang="en-US" dirty="0"/>
              <a:t>種類の速度構造 </a:t>
            </a:r>
            <a:endParaRPr lang="ja-JP" altLang="en-US" dirty="0">
              <a:effectLst/>
            </a:endParaRPr>
          </a:p>
        </p:txBody>
      </p:sp>
    </p:spTree>
    <p:extLst>
      <p:ext uri="{BB962C8B-B14F-4D97-AF65-F5344CB8AC3E}">
        <p14:creationId xmlns:p14="http://schemas.microsoft.com/office/powerpoint/2010/main" val="627795429"/>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848</TotalTime>
  <Words>893</Words>
  <Application>Microsoft Macintosh PowerPoint</Application>
  <PresentationFormat>ワイド画面</PresentationFormat>
  <Paragraphs>65</Paragraphs>
  <Slides>11</Slides>
  <Notes>0</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11</vt:i4>
      </vt:variant>
    </vt:vector>
  </HeadingPairs>
  <TitlesOfParts>
    <vt:vector size="19" baseType="lpstr">
      <vt:lpstr>Arial</vt:lpstr>
      <vt:lpstr>Mangal</vt:lpstr>
      <vt:lpstr>Meiryo</vt:lpstr>
      <vt:lpstr>MS PGothic</vt:lpstr>
      <vt:lpstr>メイリオ</vt:lpstr>
      <vt:lpstr>游ゴシック</vt:lpstr>
      <vt:lpstr>游ゴシック Light</vt:lpstr>
      <vt:lpstr>Office テーマ</vt:lpstr>
      <vt:lpstr>Kinematic Structure of Molecular Gas around High-Mass YSO, Papillon Nebula, in N159 East in The Large Magellanic Cloud: A New Perspective with ALMA</vt:lpstr>
      <vt:lpstr>Abstract</vt:lpstr>
      <vt:lpstr>Observations</vt:lpstr>
      <vt:lpstr>Results</vt:lpstr>
      <vt:lpstr>Results</vt:lpstr>
      <vt:lpstr>Results</vt:lpstr>
      <vt:lpstr>PowerPoint プレゼンテーション</vt:lpstr>
      <vt:lpstr>Results</vt:lpstr>
      <vt:lpstr>Results</vt:lpstr>
      <vt:lpstr>Results</vt:lpstr>
      <vt:lpstr>Conclusions</vt:lpstr>
    </vt:vector>
  </TitlesOfParts>
  <Company/>
  <LinksUpToDate>false</LinksUpToDate>
  <SharedDoc>false</SharedDoc>
  <HyperlinksChanged>false</HyperlinksChanged>
  <AppVersion>15.0023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Kinematic Structure of Molecular Gas around High-Mass YSO, Papillon Nebula, in N159 East in The Large Magellanic Cloud: A New Perspective with ALMA</dc:title>
  <dc:creator>後藤 直</dc:creator>
  <cp:lastModifiedBy>Microsoft Office ユーザー</cp:lastModifiedBy>
  <cp:revision>34</cp:revision>
  <dcterms:created xsi:type="dcterms:W3CDTF">2018-06-22T01:51:46Z</dcterms:created>
  <dcterms:modified xsi:type="dcterms:W3CDTF">2018-06-26T10:40:29Z</dcterms:modified>
</cp:coreProperties>
</file>