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87" r:id="rId5"/>
    <p:sldId id="286" r:id="rId6"/>
    <p:sldId id="266" r:id="rId7"/>
    <p:sldId id="265" r:id="rId8"/>
    <p:sldId id="291" r:id="rId9"/>
    <p:sldId id="269" r:id="rId10"/>
    <p:sldId id="293" r:id="rId11"/>
    <p:sldId id="270" r:id="rId12"/>
    <p:sldId id="294" r:id="rId13"/>
    <p:sldId id="271" r:id="rId14"/>
    <p:sldId id="317" r:id="rId15"/>
    <p:sldId id="319" r:id="rId16"/>
    <p:sldId id="273" r:id="rId17"/>
    <p:sldId id="297" r:id="rId18"/>
    <p:sldId id="275" r:id="rId19"/>
    <p:sldId id="320" r:id="rId20"/>
    <p:sldId id="277" r:id="rId21"/>
    <p:sldId id="278" r:id="rId22"/>
    <p:sldId id="310" r:id="rId23"/>
    <p:sldId id="281" r:id="rId24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80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520-E739-4886-9BFC-130903D08F9E}" type="datetimeFigureOut">
              <a:rPr kumimoji="1" lang="ja-JP" altLang="en-US" smtClean="0"/>
              <a:t>2018/7/4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BA88-A79B-4FC8-8694-1CA696E6F8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7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520-E739-4886-9BFC-130903D08F9E}" type="datetimeFigureOut">
              <a:rPr kumimoji="1" lang="ja-JP" altLang="en-US" smtClean="0"/>
              <a:t>2018/7/4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BA88-A79B-4FC8-8694-1CA696E6F8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80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520-E739-4886-9BFC-130903D08F9E}" type="datetimeFigureOut">
              <a:rPr kumimoji="1" lang="ja-JP" altLang="en-US" smtClean="0"/>
              <a:t>2018/7/4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BA88-A79B-4FC8-8694-1CA696E6F8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98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520-E739-4886-9BFC-130903D08F9E}" type="datetimeFigureOut">
              <a:rPr kumimoji="1" lang="ja-JP" altLang="en-US" smtClean="0"/>
              <a:t>2018/7/4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BA88-A79B-4FC8-8694-1CA696E6F8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98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520-E739-4886-9BFC-130903D08F9E}" type="datetimeFigureOut">
              <a:rPr kumimoji="1" lang="ja-JP" altLang="en-US" smtClean="0"/>
              <a:t>2018/7/4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BA88-A79B-4FC8-8694-1CA696E6F8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89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520-E739-4886-9BFC-130903D08F9E}" type="datetimeFigureOut">
              <a:rPr kumimoji="1" lang="ja-JP" altLang="en-US" smtClean="0"/>
              <a:t>2018/7/4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BA88-A79B-4FC8-8694-1CA696E6F8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67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520-E739-4886-9BFC-130903D08F9E}" type="datetimeFigureOut">
              <a:rPr kumimoji="1" lang="ja-JP" altLang="en-US" smtClean="0"/>
              <a:t>2018/7/4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BA88-A79B-4FC8-8694-1CA696E6F8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86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520-E739-4886-9BFC-130903D08F9E}" type="datetimeFigureOut">
              <a:rPr kumimoji="1" lang="ja-JP" altLang="en-US" smtClean="0"/>
              <a:t>2018/7/4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BA88-A79B-4FC8-8694-1CA696E6F8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24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520-E739-4886-9BFC-130903D08F9E}" type="datetimeFigureOut">
              <a:rPr kumimoji="1" lang="ja-JP" altLang="en-US" smtClean="0"/>
              <a:t>2018/7/4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BA88-A79B-4FC8-8694-1CA696E6F8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68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520-E739-4886-9BFC-130903D08F9E}" type="datetimeFigureOut">
              <a:rPr kumimoji="1" lang="ja-JP" altLang="en-US" smtClean="0"/>
              <a:t>2018/7/4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BA88-A79B-4FC8-8694-1CA696E6F8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85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520-E739-4886-9BFC-130903D08F9E}" type="datetimeFigureOut">
              <a:rPr kumimoji="1" lang="ja-JP" altLang="en-US" smtClean="0"/>
              <a:t>2018/7/4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BA88-A79B-4FC8-8694-1CA696E6F8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63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F0520-E739-4886-9BFC-130903D08F9E}" type="datetimeFigureOut">
              <a:rPr kumimoji="1" lang="ja-JP" altLang="en-US" smtClean="0"/>
              <a:t>2018/7/4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BA88-A79B-4FC8-8694-1CA696E6F8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14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1428" y="258971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2018 </a:t>
            </a:r>
            <a:r>
              <a:rPr kumimoji="1" lang="ja-JP" altLang="en-US" sz="2400" dirty="0" smtClean="0"/>
              <a:t>第</a:t>
            </a:r>
            <a:r>
              <a:rPr kumimoji="1" lang="en-US" altLang="ja-JP" sz="2400" dirty="0" smtClean="0"/>
              <a:t>9</a:t>
            </a:r>
            <a:r>
              <a:rPr kumimoji="1" lang="ja-JP" altLang="en-US" sz="2400" dirty="0" smtClean="0"/>
              <a:t>会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GMCs</a:t>
            </a:r>
            <a:r>
              <a:rPr kumimoji="1" lang="ja-JP" altLang="en-US" sz="2400" dirty="0" smtClean="0"/>
              <a:t>ゼミ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90173" y="1331018"/>
            <a:ext cx="7048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/>
              <a:t>A C</a:t>
            </a:r>
            <a:r>
              <a:rPr kumimoji="1" lang="en-US" altLang="ja-JP" sz="4800" baseline="30000" dirty="0" smtClean="0"/>
              <a:t>18</a:t>
            </a:r>
            <a:r>
              <a:rPr kumimoji="1" lang="en-US" altLang="ja-JP" sz="4800" dirty="0" smtClean="0"/>
              <a:t>O SURVEY OF DENSE CLOUD CORES IN TAURUS : CORE PROPERTIES</a:t>
            </a:r>
            <a:endParaRPr kumimoji="1" lang="ja-JP" altLang="en-US" sz="4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2611" y="4249724"/>
            <a:ext cx="7326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TOSHIKAZU ONISHI, AKIRA MIZUNO, AKIKO KAWAMURA,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HIDEO OGAWA, YASUO FUKUI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5372" y="6142780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発表者　</a:t>
            </a:r>
            <a:r>
              <a:rPr kumimoji="1" lang="en-US" altLang="ja-JP" sz="2400" dirty="0" smtClean="0"/>
              <a:t>B4 </a:t>
            </a:r>
            <a:r>
              <a:rPr kumimoji="1" lang="ja-JP" altLang="en-US" sz="2400" dirty="0" smtClean="0"/>
              <a:t>冨原彩加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0089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1" y="116460"/>
            <a:ext cx="7437267" cy="6524280"/>
          </a:xfrm>
        </p:spPr>
      </p:pic>
    </p:spTree>
    <p:extLst>
      <p:ext uri="{BB962C8B-B14F-4D97-AF65-F5344CB8AC3E}">
        <p14:creationId xmlns:p14="http://schemas.microsoft.com/office/powerpoint/2010/main" val="373484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2250" y="227240"/>
            <a:ext cx="8718550" cy="832303"/>
          </a:xfrm>
        </p:spPr>
        <p:txBody>
          <a:bodyPr/>
          <a:lstStyle/>
          <a:p>
            <a:r>
              <a:rPr kumimoji="1" lang="en-US" altLang="ja-JP" dirty="0" smtClean="0"/>
              <a:t>3. Results  3.1.1.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r="50083" b="67381"/>
          <a:stretch/>
        </p:blipFill>
        <p:spPr>
          <a:xfrm>
            <a:off x="4568950" y="287594"/>
            <a:ext cx="3401962" cy="321612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9013" y="1059543"/>
            <a:ext cx="4330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</a:t>
            </a:r>
            <a:r>
              <a:rPr lang="en-US" altLang="ja-JP" baseline="30000" dirty="0"/>
              <a:t>18</a:t>
            </a:r>
            <a:r>
              <a:rPr lang="en-US" altLang="ja-JP" dirty="0"/>
              <a:t>0</a:t>
            </a:r>
            <a:r>
              <a:rPr lang="ja-JP" altLang="en-US" dirty="0"/>
              <a:t>の</a:t>
            </a:r>
            <a:r>
              <a:rPr lang="ja-JP" altLang="en-US" b="1" u="sng" dirty="0" smtClean="0">
                <a:solidFill>
                  <a:schemeClr val="accent6">
                    <a:lumMod val="75000"/>
                  </a:schemeClr>
                </a:solidFill>
              </a:rPr>
              <a:t>線幅</a:t>
            </a:r>
            <a:r>
              <a:rPr lang="ja-JP" altLang="en-US" dirty="0" smtClean="0"/>
              <a:t>は</a:t>
            </a:r>
            <a:r>
              <a:rPr lang="ja-JP" altLang="en-US" dirty="0"/>
              <a:t>、</a:t>
            </a:r>
            <a:r>
              <a:rPr lang="en-US" altLang="ja-JP" dirty="0"/>
              <a:t>0.32 km s</a:t>
            </a:r>
            <a:r>
              <a:rPr lang="en-US" altLang="ja-JP" baseline="30000" dirty="0"/>
              <a:t>-1</a:t>
            </a:r>
            <a:r>
              <a:rPr lang="ja-JP" altLang="en-US" dirty="0"/>
              <a:t>（</a:t>
            </a:r>
            <a:r>
              <a:rPr lang="en-US" altLang="ja-JP" dirty="0"/>
              <a:t>L1498</a:t>
            </a:r>
            <a:r>
              <a:rPr lang="ja-JP" altLang="en-US" dirty="0"/>
              <a:t>の</a:t>
            </a:r>
            <a:r>
              <a:rPr lang="ja-JP" altLang="en-US" dirty="0">
                <a:solidFill>
                  <a:srgbClr val="C00000"/>
                </a:solidFill>
              </a:rPr>
              <a:t>コア</a:t>
            </a:r>
            <a:r>
              <a:rPr lang="en-US" altLang="ja-JP" dirty="0">
                <a:solidFill>
                  <a:srgbClr val="C00000"/>
                </a:solidFill>
              </a:rPr>
              <a:t>14</a:t>
            </a:r>
            <a:r>
              <a:rPr lang="ja-JP" altLang="en-US" dirty="0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                  </a:t>
            </a:r>
            <a:r>
              <a:rPr lang="ja-JP" altLang="en-US" dirty="0" smtClean="0"/>
              <a:t>と</a:t>
            </a:r>
            <a:r>
              <a:rPr lang="en-US" altLang="ja-JP" dirty="0"/>
              <a:t>0.75 km </a:t>
            </a:r>
            <a:r>
              <a:rPr lang="en-US" altLang="ja-JP" dirty="0" smtClean="0"/>
              <a:t>s</a:t>
            </a:r>
            <a:r>
              <a:rPr lang="en-US" altLang="ja-JP" baseline="30000" dirty="0" smtClean="0"/>
              <a:t>-1</a:t>
            </a:r>
            <a:r>
              <a:rPr lang="ja-JP" altLang="en-US" dirty="0" smtClean="0"/>
              <a:t>（</a:t>
            </a:r>
            <a:r>
              <a:rPr lang="en-US" altLang="ja-JP" dirty="0"/>
              <a:t>L1495</a:t>
            </a:r>
            <a:r>
              <a:rPr lang="ja-JP" altLang="en-US" dirty="0"/>
              <a:t>の</a:t>
            </a:r>
            <a:r>
              <a:rPr lang="ja-JP" altLang="en-US" dirty="0">
                <a:solidFill>
                  <a:srgbClr val="C00000"/>
                </a:solidFill>
              </a:rPr>
              <a:t>コア</a:t>
            </a:r>
            <a:r>
              <a:rPr lang="en-US" altLang="ja-JP" dirty="0">
                <a:solidFill>
                  <a:srgbClr val="C00000"/>
                </a:solidFill>
              </a:rPr>
              <a:t>6</a:t>
            </a:r>
            <a:r>
              <a:rPr lang="ja-JP" altLang="en-US" dirty="0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     </a:t>
            </a:r>
            <a:r>
              <a:rPr lang="ja-JP" altLang="en-US" b="1" u="sng" dirty="0" smtClean="0">
                <a:solidFill>
                  <a:schemeClr val="accent6">
                    <a:lumMod val="75000"/>
                  </a:schemeClr>
                </a:solidFill>
              </a:rPr>
              <a:t>平均</a:t>
            </a:r>
            <a:r>
              <a:rPr lang="ja-JP" altLang="en-US" b="1" u="sng" dirty="0">
                <a:solidFill>
                  <a:schemeClr val="accent6">
                    <a:lumMod val="75000"/>
                  </a:schemeClr>
                </a:solidFill>
              </a:rPr>
              <a:t>線幅</a:t>
            </a:r>
            <a:r>
              <a:rPr lang="ja-JP" altLang="en-US" dirty="0"/>
              <a:t>は</a:t>
            </a:r>
            <a:r>
              <a:rPr lang="en-US" altLang="ja-JP" dirty="0"/>
              <a:t>0.49km </a:t>
            </a:r>
            <a:r>
              <a:rPr lang="en-US" altLang="ja-JP" dirty="0" smtClean="0"/>
              <a:t>s</a:t>
            </a:r>
            <a:r>
              <a:rPr lang="en-US" altLang="ja-JP" baseline="30000" dirty="0" smtClean="0"/>
              <a:t>-1</a:t>
            </a:r>
            <a:r>
              <a:rPr lang="ja-JP" altLang="en-US" dirty="0" smtClean="0"/>
              <a:t>で</a:t>
            </a:r>
            <a:r>
              <a:rPr lang="ja-JP" altLang="en-US" dirty="0"/>
              <a:t>ある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9525" y="27555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/>
              <a:t>観察された線幅は、</a:t>
            </a:r>
            <a:r>
              <a:rPr lang="en-US" altLang="ja-JP" dirty="0"/>
              <a:t>10K</a:t>
            </a:r>
            <a:r>
              <a:rPr lang="ja-JP" altLang="en-US" dirty="0"/>
              <a:t>の動態温度</a:t>
            </a:r>
            <a:r>
              <a:rPr lang="ja-JP" altLang="en-US" dirty="0" smtClean="0"/>
              <a:t>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仮定</a:t>
            </a:r>
            <a:r>
              <a:rPr lang="ja-JP" altLang="en-US" dirty="0"/>
              <a:t>した場合の熱幅より少なくとも</a:t>
            </a:r>
            <a:r>
              <a:rPr lang="en-US" altLang="ja-JP" dirty="0"/>
              <a:t>3</a:t>
            </a:r>
            <a:r>
              <a:rPr lang="ja-JP" altLang="en-US" dirty="0"/>
              <a:t>倍</a:t>
            </a:r>
            <a:r>
              <a:rPr lang="ja-JP" altLang="en-US" dirty="0" smtClean="0"/>
              <a:t>大きい</a:t>
            </a:r>
            <a:endParaRPr lang="en-US" altLang="ja-JP" dirty="0"/>
          </a:p>
        </p:txBody>
      </p:sp>
      <p:sp>
        <p:nvSpPr>
          <p:cNvPr id="9" name="下矢印 8"/>
          <p:cNvSpPr/>
          <p:nvPr/>
        </p:nvSpPr>
        <p:spPr>
          <a:xfrm>
            <a:off x="2050680" y="2137190"/>
            <a:ext cx="486697" cy="46399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804554" y="432736"/>
            <a:ext cx="3276263" cy="296910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2975430" y="3658039"/>
            <a:ext cx="5870852" cy="2982530"/>
            <a:chOff x="66069" y="3556156"/>
            <a:chExt cx="4277331" cy="2982530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69" y="3556156"/>
              <a:ext cx="4277331" cy="2982530"/>
            </a:xfrm>
            <a:prstGeom prst="rect">
              <a:avLst/>
            </a:prstGeom>
          </p:spPr>
        </p:pic>
        <p:sp>
          <p:nvSpPr>
            <p:cNvPr id="12" name="円/楕円 11"/>
            <p:cNvSpPr/>
            <p:nvPr/>
          </p:nvSpPr>
          <p:spPr>
            <a:xfrm>
              <a:off x="2663372" y="5355771"/>
              <a:ext cx="159657" cy="152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1423" y="4248904"/>
              <a:ext cx="195089" cy="188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34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135941"/>
            <a:ext cx="5614034" cy="298729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3243303"/>
            <a:ext cx="8812893" cy="352352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162629" y="348342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単一ピーク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85772" y="3483428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マルチピーク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36343" y="3483428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最も低い強度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249714" y="1016000"/>
            <a:ext cx="152400" cy="145143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741714" y="428171"/>
            <a:ext cx="152400" cy="1451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325914" y="823365"/>
            <a:ext cx="152400" cy="1451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09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2250" y="227240"/>
            <a:ext cx="8718550" cy="832303"/>
          </a:xfrm>
        </p:spPr>
        <p:txBody>
          <a:bodyPr/>
          <a:lstStyle/>
          <a:p>
            <a:r>
              <a:rPr kumimoji="1" lang="en-US" altLang="ja-JP" dirty="0" smtClean="0"/>
              <a:t>3. Results  3.1.2. 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47064" r="7680" b="66144"/>
          <a:stretch/>
        </p:blipFill>
        <p:spPr>
          <a:xfrm>
            <a:off x="4971142" y="227240"/>
            <a:ext cx="3643086" cy="3067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5928" y="1356248"/>
            <a:ext cx="425148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C</a:t>
            </a:r>
            <a:r>
              <a:rPr lang="en-US" altLang="ja-JP" sz="2400" baseline="30000" dirty="0"/>
              <a:t>18</a:t>
            </a:r>
            <a:r>
              <a:rPr lang="en-US" altLang="ja-JP" sz="2400" dirty="0"/>
              <a:t>0</a:t>
            </a:r>
            <a:r>
              <a:rPr lang="ja-JP" altLang="en-US" sz="2400" dirty="0"/>
              <a:t>観測から得られた</a:t>
            </a:r>
            <a:r>
              <a:rPr lang="en-US" altLang="ja-JP" sz="2400" dirty="0"/>
              <a:t>H</a:t>
            </a:r>
            <a:r>
              <a:rPr lang="en-US" altLang="ja-JP" sz="2400" baseline="-25000" dirty="0"/>
              <a:t>2</a:t>
            </a:r>
            <a:r>
              <a:rPr lang="ja-JP" altLang="en-US" sz="2400" dirty="0"/>
              <a:t>柱</a:t>
            </a:r>
            <a:r>
              <a:rPr lang="ja-JP" altLang="en-US" sz="2400" dirty="0" smtClean="0"/>
              <a:t>密度</a:t>
            </a:r>
            <a:endParaRPr lang="en-US" altLang="ja-JP" sz="2400" dirty="0"/>
          </a:p>
          <a:p>
            <a:endParaRPr lang="en-US" altLang="ja-JP" dirty="0" smtClean="0"/>
          </a:p>
          <a:p>
            <a:r>
              <a:rPr lang="en-US" altLang="ja-JP" dirty="0" smtClean="0"/>
              <a:t>4.0×10</a:t>
            </a:r>
            <a:r>
              <a:rPr lang="en-US" altLang="ja-JP" baseline="30000" dirty="0" smtClean="0"/>
              <a:t>21</a:t>
            </a:r>
            <a:r>
              <a:rPr lang="en-US" altLang="ja-JP" dirty="0" smtClean="0"/>
              <a:t>cm</a:t>
            </a:r>
            <a:r>
              <a:rPr lang="en-US" altLang="ja-JP" baseline="30000" dirty="0" smtClean="0"/>
              <a:t>-2</a:t>
            </a:r>
            <a:r>
              <a:rPr lang="ja-JP" altLang="en-US" dirty="0"/>
              <a:t>（</a:t>
            </a:r>
            <a:r>
              <a:rPr lang="en-US" altLang="ja-JP" dirty="0"/>
              <a:t>L1495</a:t>
            </a:r>
            <a:r>
              <a:rPr lang="ja-JP" altLang="en-US" dirty="0"/>
              <a:t>の</a:t>
            </a:r>
            <a:r>
              <a:rPr lang="ja-JP" altLang="en-US" dirty="0">
                <a:solidFill>
                  <a:srgbClr val="C00000"/>
                </a:solidFill>
              </a:rPr>
              <a:t>コア</a:t>
            </a:r>
            <a:r>
              <a:rPr lang="en-US" altLang="ja-JP" dirty="0">
                <a:solidFill>
                  <a:srgbClr val="C00000"/>
                </a:solidFill>
              </a:rPr>
              <a:t>7</a:t>
            </a:r>
            <a:r>
              <a:rPr lang="ja-JP" altLang="en-US" dirty="0"/>
              <a:t>）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1.6×10</a:t>
            </a:r>
            <a:r>
              <a:rPr lang="en-US" altLang="ja-JP" baseline="30000" dirty="0" smtClean="0"/>
              <a:t>22</a:t>
            </a:r>
            <a:r>
              <a:rPr lang="en-US" altLang="ja-JP" dirty="0" smtClean="0"/>
              <a:t>cm</a:t>
            </a:r>
            <a:r>
              <a:rPr lang="en-US" altLang="ja-JP" baseline="30000" dirty="0" smtClean="0"/>
              <a:t>-2</a:t>
            </a:r>
            <a:r>
              <a:rPr lang="ja-JP" altLang="en-US" dirty="0"/>
              <a:t>（</a:t>
            </a:r>
            <a:r>
              <a:rPr lang="en-US" altLang="ja-JP" dirty="0"/>
              <a:t>L1495</a:t>
            </a:r>
            <a:r>
              <a:rPr lang="ja-JP" altLang="en-US" dirty="0"/>
              <a:t>の</a:t>
            </a:r>
            <a:r>
              <a:rPr lang="ja-JP" altLang="en-US" dirty="0">
                <a:solidFill>
                  <a:srgbClr val="C00000"/>
                </a:solidFill>
              </a:rPr>
              <a:t>コア</a:t>
            </a:r>
            <a:r>
              <a:rPr lang="en-US" altLang="ja-JP" dirty="0">
                <a:solidFill>
                  <a:srgbClr val="C00000"/>
                </a:solidFill>
              </a:rPr>
              <a:t>6</a:t>
            </a:r>
            <a:r>
              <a:rPr lang="ja-JP" altLang="en-US" dirty="0"/>
              <a:t>）に</a:t>
            </a:r>
            <a:r>
              <a:rPr lang="ja-JP" altLang="en-US" dirty="0" smtClean="0"/>
              <a:t>分布</a:t>
            </a:r>
            <a:endParaRPr lang="en-US" altLang="ja-JP" dirty="0"/>
          </a:p>
          <a:p>
            <a:r>
              <a:rPr lang="ja-JP" altLang="en-US" dirty="0" smtClean="0"/>
              <a:t> </a:t>
            </a:r>
            <a:endParaRPr lang="ja-JP" altLang="en-US" dirty="0"/>
          </a:p>
          <a:p>
            <a:r>
              <a:rPr lang="ja-JP" altLang="en-US" dirty="0"/>
              <a:t>平均</a:t>
            </a:r>
            <a:r>
              <a:rPr lang="en-US" altLang="ja-JP" dirty="0"/>
              <a:t>H</a:t>
            </a:r>
            <a:r>
              <a:rPr lang="en-US" altLang="ja-JP" baseline="-25000" dirty="0"/>
              <a:t>2</a:t>
            </a:r>
            <a:r>
              <a:rPr lang="ja-JP" altLang="en-US" dirty="0"/>
              <a:t>柱密度は</a:t>
            </a:r>
            <a:r>
              <a:rPr lang="en-US" altLang="ja-JP" dirty="0" smtClean="0"/>
              <a:t>6.9×10</a:t>
            </a:r>
            <a:r>
              <a:rPr lang="en-US" altLang="ja-JP" baseline="30000" dirty="0" smtClean="0"/>
              <a:t>21</a:t>
            </a:r>
            <a:r>
              <a:rPr lang="en-US" altLang="ja-JP" dirty="0" smtClean="0"/>
              <a:t> cm</a:t>
            </a:r>
            <a:r>
              <a:rPr lang="en-US" altLang="ja-JP" baseline="30000" dirty="0" smtClean="0"/>
              <a:t>-2</a:t>
            </a:r>
            <a:r>
              <a:rPr lang="ja-JP" altLang="en-US" dirty="0"/>
              <a:t>と</a:t>
            </a:r>
            <a:r>
              <a:rPr lang="ja-JP" altLang="en-US" dirty="0" smtClean="0"/>
              <a:t>推定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9049" y="1976450"/>
            <a:ext cx="4146705" cy="12264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080000" y="330079"/>
            <a:ext cx="3243943" cy="28728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3040743" y="3397079"/>
            <a:ext cx="5573485" cy="3253593"/>
            <a:chOff x="19049" y="3532744"/>
            <a:chExt cx="4146705" cy="3253593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49" y="3532744"/>
              <a:ext cx="4146705" cy="3253593"/>
            </a:xfrm>
            <a:prstGeom prst="rect">
              <a:avLst/>
            </a:prstGeom>
          </p:spPr>
        </p:pic>
        <p:sp>
          <p:nvSpPr>
            <p:cNvPr id="11" name="円/楕円 10"/>
            <p:cNvSpPr/>
            <p:nvPr/>
          </p:nvSpPr>
          <p:spPr>
            <a:xfrm>
              <a:off x="2873829" y="4274457"/>
              <a:ext cx="188685" cy="17417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062514" y="4521200"/>
              <a:ext cx="188685" cy="17417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93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621" y="200480"/>
            <a:ext cx="8718550" cy="832303"/>
          </a:xfrm>
        </p:spPr>
        <p:txBody>
          <a:bodyPr/>
          <a:lstStyle/>
          <a:p>
            <a:r>
              <a:rPr kumimoji="1" lang="en-US" altLang="ja-JP" dirty="0" smtClean="0"/>
              <a:t>3. Results  3.1.3.  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7591" r="13305" b="8038"/>
          <a:stretch/>
        </p:blipFill>
        <p:spPr>
          <a:xfrm>
            <a:off x="3931935" y="3759200"/>
            <a:ext cx="5101771" cy="288380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8966" t="30892" r="51964" b="36555"/>
          <a:stretch/>
        </p:blipFill>
        <p:spPr>
          <a:xfrm>
            <a:off x="4068508" y="33492"/>
            <a:ext cx="1897923" cy="199857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1621" y="1032783"/>
            <a:ext cx="4477508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○</a:t>
            </a:r>
            <a:r>
              <a:rPr lang="ja-JP" altLang="en-US" sz="1600" b="1" dirty="0" smtClean="0">
                <a:solidFill>
                  <a:schemeClr val="accent4"/>
                </a:solidFill>
              </a:rPr>
              <a:t>コアサイズ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同面積円の半径</a:t>
            </a:r>
            <a:r>
              <a:rPr lang="en-US" altLang="ja-JP" sz="1200" dirty="0" smtClean="0"/>
              <a:t>)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altLang="ja-JP" sz="1600" dirty="0" smtClean="0"/>
              <a:t>0.07 </a:t>
            </a:r>
            <a:r>
              <a:rPr lang="en-US" altLang="ja-JP" sz="1600" dirty="0"/>
              <a:t>pc</a:t>
            </a:r>
            <a:r>
              <a:rPr lang="ja-JP" altLang="en-US" sz="1600" dirty="0"/>
              <a:t>（</a:t>
            </a:r>
            <a:r>
              <a:rPr lang="en-US" altLang="ja-JP" sz="1600" dirty="0"/>
              <a:t>L1498</a:t>
            </a:r>
            <a:r>
              <a:rPr lang="ja-JP" altLang="en-US" sz="1600" dirty="0"/>
              <a:t>の</a:t>
            </a:r>
            <a:r>
              <a:rPr lang="ja-JP" altLang="en-US" sz="1600" b="1" u="sng" dirty="0"/>
              <a:t>コア</a:t>
            </a:r>
            <a:r>
              <a:rPr lang="en-US" altLang="ja-JP" sz="1600" b="1" u="sng" dirty="0"/>
              <a:t>12</a:t>
            </a:r>
            <a:r>
              <a:rPr lang="ja-JP" altLang="en-US" sz="1600" dirty="0"/>
              <a:t>）</a:t>
            </a:r>
            <a:r>
              <a:rPr lang="ja-JP" altLang="en-US" sz="1600" dirty="0" smtClean="0"/>
              <a:t>から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1600" dirty="0" smtClean="0"/>
              <a:t>0.45 </a:t>
            </a:r>
            <a:r>
              <a:rPr lang="en-US" altLang="ja-JP" sz="1600" dirty="0"/>
              <a:t>pc</a:t>
            </a:r>
            <a:r>
              <a:rPr lang="ja-JP" altLang="en-US" sz="1600" dirty="0"/>
              <a:t>（</a:t>
            </a:r>
            <a:r>
              <a:rPr lang="en-US" altLang="ja-JP" sz="1600" dirty="0"/>
              <a:t>L1521</a:t>
            </a:r>
            <a:r>
              <a:rPr lang="ja-JP" altLang="en-US" sz="1600" dirty="0"/>
              <a:t>の</a:t>
            </a:r>
            <a:r>
              <a:rPr lang="ja-JP" altLang="en-US" sz="1600" b="1" u="sng" dirty="0"/>
              <a:t>コア</a:t>
            </a:r>
            <a:r>
              <a:rPr lang="en-US" altLang="ja-JP" sz="1600" b="1" u="sng" dirty="0"/>
              <a:t>27</a:t>
            </a:r>
            <a:r>
              <a:rPr lang="ja-JP" altLang="en-US" sz="1600" dirty="0"/>
              <a:t>）まで</a:t>
            </a:r>
            <a:r>
              <a:rPr lang="ja-JP" altLang="en-US" sz="1600" dirty="0" smtClean="0"/>
              <a:t>の範囲</a:t>
            </a:r>
            <a:endParaRPr lang="en-US" altLang="ja-JP" sz="1600" dirty="0" smtClean="0"/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ja-JP" altLang="en-US" sz="1600" dirty="0" smtClean="0"/>
              <a:t>平均</a:t>
            </a:r>
            <a:r>
              <a:rPr lang="ja-JP" altLang="en-US" sz="1600" dirty="0"/>
              <a:t>半径は</a:t>
            </a:r>
            <a:r>
              <a:rPr lang="en-US" altLang="ja-JP" sz="1600" dirty="0"/>
              <a:t>0.23 </a:t>
            </a:r>
            <a:r>
              <a:rPr lang="en-US" altLang="ja-JP" sz="1600" dirty="0" smtClean="0"/>
              <a:t>pc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endParaRPr lang="en-US" altLang="ja-JP" sz="1600" dirty="0"/>
          </a:p>
          <a:p>
            <a:r>
              <a:rPr lang="ja-JP" altLang="en-US" sz="1600" dirty="0" smtClean="0"/>
              <a:t>○</a:t>
            </a:r>
            <a:r>
              <a:rPr lang="ja-JP" altLang="en-US" sz="1600" dirty="0" smtClean="0">
                <a:solidFill>
                  <a:schemeClr val="accent5"/>
                </a:solidFill>
              </a:rPr>
              <a:t>コア</a:t>
            </a:r>
            <a:r>
              <a:rPr lang="ja-JP" altLang="en-US" sz="1600" dirty="0">
                <a:solidFill>
                  <a:schemeClr val="accent5"/>
                </a:solidFill>
              </a:rPr>
              <a:t>の</a:t>
            </a:r>
            <a:r>
              <a:rPr lang="ja-JP" altLang="en-US" sz="1600" dirty="0" smtClean="0">
                <a:solidFill>
                  <a:schemeClr val="accent5"/>
                </a:solidFill>
              </a:rPr>
              <a:t>アスペクト比</a:t>
            </a:r>
            <a:r>
              <a:rPr lang="en-US" altLang="ja-JP" sz="1200" dirty="0"/>
              <a:t>(</a:t>
            </a:r>
            <a:r>
              <a:rPr lang="ja-JP" altLang="en-US" sz="1200" dirty="0" smtClean="0"/>
              <a:t>長軸</a:t>
            </a:r>
            <a:r>
              <a:rPr lang="ja-JP" altLang="en-US" sz="1200" dirty="0"/>
              <a:t>を短軸で割った</a:t>
            </a:r>
            <a:r>
              <a:rPr lang="ja-JP" altLang="en-US" sz="1200" dirty="0" smtClean="0"/>
              <a:t>もの</a:t>
            </a:r>
            <a:r>
              <a:rPr lang="en-US" altLang="ja-JP" sz="1200" dirty="0" smtClean="0"/>
              <a:t>)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ja-JP" altLang="en-US" sz="1600" dirty="0" smtClean="0"/>
              <a:t>長軸</a:t>
            </a:r>
            <a:r>
              <a:rPr lang="ja-JP" altLang="en-US" sz="1600" dirty="0"/>
              <a:t>および短軸の長さを手で</a:t>
            </a:r>
            <a:r>
              <a:rPr lang="ja-JP" altLang="en-US" sz="1600" dirty="0" smtClean="0"/>
              <a:t>測定</a:t>
            </a:r>
            <a:endParaRPr lang="en-US" altLang="ja-JP" sz="1600" dirty="0"/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ja-JP" altLang="en-US" sz="1600" dirty="0" smtClean="0"/>
              <a:t> 比</a:t>
            </a:r>
            <a:r>
              <a:rPr lang="ja-JP" altLang="en-US" sz="1600" dirty="0"/>
              <a:t>は</a:t>
            </a:r>
            <a:r>
              <a:rPr lang="en-US" altLang="ja-JP" sz="1600" dirty="0"/>
              <a:t>1.0</a:t>
            </a:r>
            <a:r>
              <a:rPr lang="ja-JP" altLang="en-US" sz="1600" dirty="0"/>
              <a:t>（円形）から</a:t>
            </a:r>
            <a:r>
              <a:rPr lang="en-US" altLang="ja-JP" sz="1600" dirty="0"/>
              <a:t>4.6</a:t>
            </a:r>
            <a:r>
              <a:rPr lang="ja-JP" altLang="en-US" sz="1600" dirty="0"/>
              <a:t>（</a:t>
            </a:r>
            <a:r>
              <a:rPr lang="en-US" altLang="ja-JP" sz="1600" dirty="0"/>
              <a:t>HCL2</a:t>
            </a:r>
            <a:r>
              <a:rPr lang="ja-JP" altLang="en-US" sz="1600" dirty="0"/>
              <a:t>では</a:t>
            </a:r>
            <a:r>
              <a:rPr lang="ja-JP" altLang="en-US" sz="1600" b="1" u="sng" dirty="0"/>
              <a:t>コア</a:t>
            </a:r>
            <a:r>
              <a:rPr lang="en-US" altLang="ja-JP" sz="1600" b="1" u="sng" dirty="0"/>
              <a:t>34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ja-JP" altLang="en-US" sz="1600" dirty="0" smtClean="0"/>
              <a:t>その</a:t>
            </a:r>
            <a:r>
              <a:rPr lang="ja-JP" altLang="en-US" sz="1600" dirty="0"/>
              <a:t>平均値は</a:t>
            </a:r>
            <a:r>
              <a:rPr lang="en-US" altLang="ja-JP" sz="1600" dirty="0"/>
              <a:t>1.8</a:t>
            </a:r>
            <a:r>
              <a:rPr lang="ja-JP" altLang="en-US" sz="1600" dirty="0"/>
              <a:t>と推定される</a:t>
            </a:r>
            <a:r>
              <a:rPr lang="ja-JP" altLang="en-US" sz="1600" dirty="0" smtClean="0"/>
              <a:t>。</a:t>
            </a:r>
            <a:endParaRPr lang="en-US" altLang="ja-JP" sz="1600" dirty="0" smtClean="0"/>
          </a:p>
          <a:p>
            <a:pPr marL="742950" lvl="1" indent="-285750">
              <a:buFont typeface="Calibri" panose="020F0502020204030204" pitchFamily="34" charset="0"/>
              <a:buChar char="—"/>
            </a:pPr>
            <a:endParaRPr lang="en-US" altLang="ja-JP" sz="1600" dirty="0"/>
          </a:p>
          <a:p>
            <a:r>
              <a:rPr lang="ja-JP" altLang="en-US" sz="1600" dirty="0" smtClean="0"/>
              <a:t>　　　　　コアは細長い形状を有する</a:t>
            </a:r>
            <a:endParaRPr lang="en-US" altLang="ja-JP" sz="1600" dirty="0" smtClean="0"/>
          </a:p>
          <a:p>
            <a:endParaRPr lang="en-US" altLang="ja-JP" sz="1600" dirty="0"/>
          </a:p>
          <a:p>
            <a:r>
              <a:rPr lang="ja-JP" altLang="en-US" sz="1600" dirty="0" smtClean="0"/>
              <a:t>　　　アスペクト比</a:t>
            </a:r>
            <a:r>
              <a:rPr lang="ja-JP" altLang="en-US" sz="1600" dirty="0"/>
              <a:t>が</a:t>
            </a:r>
            <a:r>
              <a:rPr lang="en-US" altLang="ja-JP" sz="1600" dirty="0"/>
              <a:t>1.25</a:t>
            </a:r>
            <a:r>
              <a:rPr lang="ja-JP" altLang="en-US" sz="1600" dirty="0"/>
              <a:t>より大きいコア</a:t>
            </a:r>
            <a:r>
              <a:rPr lang="ja-JP" altLang="en-US" sz="1600" dirty="0" smtClean="0"/>
              <a:t>の</a:t>
            </a:r>
            <a:endParaRPr lang="en-US" altLang="ja-JP" sz="1600" dirty="0" smtClean="0"/>
          </a:p>
          <a:p>
            <a:r>
              <a:rPr lang="ja-JP" altLang="en-US" sz="1600" dirty="0" smtClean="0"/>
              <a:t>　　　長軸</a:t>
            </a:r>
            <a:r>
              <a:rPr lang="ja-JP" altLang="en-US" sz="1600" dirty="0"/>
              <a:t>の位置</a:t>
            </a:r>
            <a:r>
              <a:rPr lang="ja-JP" altLang="en-US" sz="1600" dirty="0" smtClean="0"/>
              <a:t>角を測定</a:t>
            </a:r>
            <a:endParaRPr lang="en-US" altLang="ja-JP" sz="1600" dirty="0" smtClean="0"/>
          </a:p>
          <a:p>
            <a:endParaRPr lang="en-US" altLang="ja-JP" sz="1600" dirty="0"/>
          </a:p>
          <a:p>
            <a:endParaRPr lang="en-US" altLang="ja-JP" sz="1600" dirty="0" smtClean="0"/>
          </a:p>
          <a:p>
            <a:r>
              <a:rPr lang="ja-JP" altLang="en-US" sz="1600" dirty="0" smtClean="0"/>
              <a:t>○</a:t>
            </a:r>
            <a:r>
              <a:rPr lang="ja-JP" altLang="en-US" sz="1600" dirty="0" smtClean="0">
                <a:solidFill>
                  <a:schemeClr val="accent6"/>
                </a:solidFill>
              </a:rPr>
              <a:t>位置角の分布</a:t>
            </a:r>
            <a:endParaRPr lang="en-US" altLang="ja-JP" sz="1600" dirty="0" smtClean="0">
              <a:solidFill>
                <a:schemeClr val="accent6"/>
              </a:solidFill>
            </a:endParaRP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ja-JP" altLang="en-US" sz="1600" dirty="0"/>
              <a:t>約</a:t>
            </a:r>
            <a:r>
              <a:rPr lang="en-US" altLang="ja-JP" sz="1600" dirty="0"/>
              <a:t>70°</a:t>
            </a:r>
            <a:r>
              <a:rPr lang="ja-JP" altLang="en-US" sz="1600" dirty="0"/>
              <a:t>にピークを有する</a:t>
            </a:r>
            <a:endParaRPr lang="en-US" altLang="ja-JP" sz="1600" dirty="0" smtClean="0"/>
          </a:p>
          <a:p>
            <a:r>
              <a:rPr lang="ja-JP" altLang="en-US" sz="1200" dirty="0" smtClean="0"/>
              <a:t>　</a:t>
            </a:r>
            <a:r>
              <a:rPr lang="en-US" altLang="ja-JP" sz="1200" dirty="0" smtClean="0"/>
              <a:t>※</a:t>
            </a:r>
            <a:r>
              <a:rPr lang="ja-JP" altLang="en-US" sz="1200" dirty="0" smtClean="0"/>
              <a:t>長軸</a:t>
            </a:r>
            <a:r>
              <a:rPr lang="ja-JP" altLang="en-US" sz="1200" dirty="0"/>
              <a:t>が銀河平面に垂直であるコアの位置角は</a:t>
            </a:r>
            <a:r>
              <a:rPr lang="en-US" altLang="ja-JP" sz="1200" dirty="0"/>
              <a:t>0</a:t>
            </a:r>
            <a:r>
              <a:rPr lang="en-US" altLang="ja-JP" sz="1200" dirty="0" smtClean="0"/>
              <a:t>°</a:t>
            </a:r>
            <a:br>
              <a:rPr lang="en-US" altLang="ja-JP" sz="1200" dirty="0" smtClean="0"/>
            </a:br>
            <a:r>
              <a:rPr lang="ja-JP" altLang="en-US" sz="1200" dirty="0" smtClean="0"/>
              <a:t>　と</a:t>
            </a:r>
            <a:r>
              <a:rPr lang="ja-JP" altLang="en-US" sz="1200" dirty="0"/>
              <a:t>定義され、反時計回りに</a:t>
            </a:r>
            <a:r>
              <a:rPr lang="en-US" altLang="ja-JP" sz="1200" dirty="0"/>
              <a:t>90°</a:t>
            </a:r>
            <a:r>
              <a:rPr lang="ja-JP" altLang="en-US" sz="1200" dirty="0" err="1"/>
              <a:t>まで</a:t>
            </a:r>
            <a:r>
              <a:rPr lang="ja-JP" altLang="en-US" sz="1200" dirty="0" smtClean="0"/>
              <a:t>増加</a:t>
            </a:r>
            <a:endParaRPr lang="en-US" altLang="ja-JP" sz="1200" dirty="0" smtClean="0"/>
          </a:p>
          <a:p>
            <a:endParaRPr lang="ja-JP" altLang="en-US" dirty="0"/>
          </a:p>
          <a:p>
            <a:endParaRPr lang="en-US" altLang="ja-JP" dirty="0" smtClean="0"/>
          </a:p>
          <a:p>
            <a:endParaRPr lang="ja-JP" altLang="en-US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 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6351201" y="4636719"/>
            <a:ext cx="188685" cy="17417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743371" y="5871029"/>
            <a:ext cx="210458" cy="254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46043" r="4001" b="48812"/>
          <a:stretch/>
        </p:blipFill>
        <p:spPr>
          <a:xfrm>
            <a:off x="7010661" y="37952"/>
            <a:ext cx="2023045" cy="198966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t="51632" r="51154"/>
          <a:stretch/>
        </p:blipFill>
        <p:spPr>
          <a:xfrm>
            <a:off x="5498623" y="1942867"/>
            <a:ext cx="1968393" cy="187085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068507" y="200480"/>
            <a:ext cx="2150863" cy="163557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010661" y="200480"/>
            <a:ext cx="2023045" cy="1579859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452516" y="2027613"/>
            <a:ext cx="2174741" cy="1593701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173437" y="4056147"/>
            <a:ext cx="188685" cy="17417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607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762"/>
            <a:ext cx="8718550" cy="832303"/>
          </a:xfrm>
        </p:spPr>
        <p:txBody>
          <a:bodyPr/>
          <a:lstStyle/>
          <a:p>
            <a:r>
              <a:rPr lang="en-US" altLang="ja-JP" dirty="0"/>
              <a:t>3. Results  3.1.4.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383" t="63387" r="10000" b="5196"/>
          <a:stretch/>
        </p:blipFill>
        <p:spPr>
          <a:xfrm>
            <a:off x="5163458" y="362120"/>
            <a:ext cx="3666732" cy="298689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7591" r="13305" b="8038"/>
          <a:stretch/>
        </p:blipFill>
        <p:spPr>
          <a:xfrm>
            <a:off x="3149601" y="3444094"/>
            <a:ext cx="5884106" cy="315231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10458" y="1120409"/>
            <a:ext cx="4953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○</a:t>
            </a:r>
            <a:r>
              <a:rPr lang="ja-JP" altLang="en-US" sz="2000" dirty="0" smtClean="0">
                <a:solidFill>
                  <a:schemeClr val="accent6"/>
                </a:solidFill>
              </a:rPr>
              <a:t>コアの質量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1.1M</a:t>
            </a:r>
            <a:r>
              <a:rPr lang="ja-JP" altLang="en-US" sz="2000" baseline="-25000" dirty="0" smtClean="0"/>
              <a:t>◎</a:t>
            </a:r>
            <a:r>
              <a:rPr lang="ja-JP" altLang="en-US" sz="2000" dirty="0" smtClean="0"/>
              <a:t>（</a:t>
            </a:r>
            <a:r>
              <a:rPr lang="ja-JP" altLang="en-US" sz="2000" b="1" u="sng" dirty="0" smtClean="0"/>
              <a:t>コア</a:t>
            </a:r>
            <a:r>
              <a:rPr lang="en-US" altLang="ja-JP" sz="2000" b="1" u="sng" dirty="0" smtClean="0"/>
              <a:t>12</a:t>
            </a:r>
            <a:r>
              <a:rPr lang="ja-JP" altLang="en-US" sz="2000" dirty="0" smtClean="0"/>
              <a:t>）～</a:t>
            </a:r>
            <a:r>
              <a:rPr lang="en-US" altLang="ja-JP" sz="2000" dirty="0" smtClean="0"/>
              <a:t>80.5M</a:t>
            </a:r>
            <a:r>
              <a:rPr lang="ja-JP" altLang="en-US" sz="2000" baseline="-25000" dirty="0" smtClean="0"/>
              <a:t>◎</a:t>
            </a:r>
            <a:r>
              <a:rPr lang="ja-JP" altLang="en-US" sz="2000" dirty="0" smtClean="0"/>
              <a:t>（</a:t>
            </a:r>
            <a:r>
              <a:rPr lang="ja-JP" altLang="en-US" sz="2000" b="1" u="sng" dirty="0" smtClean="0"/>
              <a:t>コア</a:t>
            </a:r>
            <a:r>
              <a:rPr lang="en-US" altLang="ja-JP" sz="2000" b="1" u="sng" dirty="0" smtClean="0"/>
              <a:t>27</a:t>
            </a:r>
            <a:r>
              <a:rPr lang="ja-JP" altLang="en-US" sz="2000" dirty="0" smtClean="0"/>
              <a:t>）</a:t>
            </a:r>
          </a:p>
          <a:p>
            <a:r>
              <a:rPr lang="ja-JP" altLang="en-US" sz="2000" dirty="0" smtClean="0"/>
              <a:t>平均値</a:t>
            </a:r>
            <a:r>
              <a:rPr lang="en-US" altLang="ja-JP" sz="2000" dirty="0" smtClean="0"/>
              <a:t>: 23M</a:t>
            </a:r>
            <a:r>
              <a:rPr lang="ja-JP" altLang="en-US" sz="2000" baseline="-25000" dirty="0" smtClean="0"/>
              <a:t>◎</a:t>
            </a:r>
            <a:endParaRPr lang="en-US" altLang="ja-JP" sz="2000" baseline="-25000" dirty="0" smtClean="0"/>
          </a:p>
          <a:p>
            <a:r>
              <a:rPr lang="ja-JP" altLang="en-US" sz="2000" dirty="0" smtClean="0"/>
              <a:t>検出限界</a:t>
            </a:r>
            <a:r>
              <a:rPr lang="en-US" altLang="ja-JP" sz="2000" dirty="0" smtClean="0"/>
              <a:t>: 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1M</a:t>
            </a:r>
            <a:r>
              <a:rPr lang="ja-JP" altLang="en-US" sz="2000" baseline="-25000" dirty="0" smtClean="0"/>
              <a:t>◎</a:t>
            </a:r>
            <a:endParaRPr lang="en-US" altLang="ja-JP" sz="2000" baseline="-25000" dirty="0" smtClean="0"/>
          </a:p>
          <a:p>
            <a:endParaRPr lang="en-US" altLang="ja-JP" baseline="-25000" dirty="0" smtClean="0"/>
          </a:p>
          <a:p>
            <a:r>
              <a:rPr lang="en-US" altLang="ja-JP" sz="1600" dirty="0" smtClean="0"/>
              <a:t>※</a:t>
            </a:r>
            <a:r>
              <a:rPr lang="ja-JP" altLang="en-US" sz="1600" dirty="0" smtClean="0"/>
              <a:t>コア質量</a:t>
            </a:r>
            <a:r>
              <a:rPr lang="en-US" altLang="ja-JP" sz="1600" dirty="0" smtClean="0"/>
              <a:t>: </a:t>
            </a:r>
            <a:r>
              <a:rPr lang="ja-JP" altLang="en-US" sz="1600" dirty="0" smtClean="0"/>
              <a:t>すべての観測点コアの柱密度を合計する</a:t>
            </a:r>
            <a:endParaRPr lang="en-US" altLang="ja-JP" sz="1600" dirty="0" smtClean="0"/>
          </a:p>
          <a:p>
            <a:r>
              <a:rPr lang="en-US" altLang="ja-JP" sz="1600" dirty="0" smtClean="0"/>
              <a:t>※</a:t>
            </a:r>
            <a:r>
              <a:rPr lang="ja-JP" altLang="en-US" sz="1600" dirty="0" smtClean="0"/>
              <a:t>検出限界</a:t>
            </a:r>
            <a:r>
              <a:rPr lang="en-US" altLang="ja-JP" sz="1600" dirty="0" smtClean="0"/>
              <a:t>: </a:t>
            </a:r>
            <a:r>
              <a:rPr lang="ja-JP" altLang="en-US" sz="1600" dirty="0" smtClean="0"/>
              <a:t>最も小さい質量を有するコアを仮定する</a:t>
            </a:r>
            <a:endParaRPr lang="en-US" altLang="ja-JP" sz="1600" dirty="0" smtClean="0"/>
          </a:p>
          <a:p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endParaRPr lang="ja-JP" altLang="en-US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5163458" y="457200"/>
            <a:ext cx="3428999" cy="280851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561943" y="5820229"/>
            <a:ext cx="203200" cy="19594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917481" y="4441371"/>
            <a:ext cx="236575" cy="18868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21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1371599"/>
            <a:ext cx="7361083" cy="42841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2250" y="5655775"/>
            <a:ext cx="8536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図</a:t>
            </a:r>
            <a:r>
              <a:rPr lang="en-US" altLang="ja-JP" dirty="0"/>
              <a:t>6.</a:t>
            </a:r>
            <a:r>
              <a:rPr lang="ja-JP" altLang="en-US" dirty="0"/>
              <a:t>コアの質量スペクトル。 ここで、</a:t>
            </a:r>
            <a:r>
              <a:rPr lang="en-US" altLang="ja-JP" dirty="0" err="1"/>
              <a:t>dN</a:t>
            </a:r>
            <a:r>
              <a:rPr lang="en-US" altLang="ja-JP" dirty="0"/>
              <a:t> / </a:t>
            </a:r>
            <a:r>
              <a:rPr lang="en-US" altLang="ja-JP" dirty="0" err="1"/>
              <a:t>dM</a:t>
            </a:r>
            <a:r>
              <a:rPr lang="ja-JP" altLang="en-US" dirty="0" smtClean="0"/>
              <a:t>は太陽質量間隔当たり</a:t>
            </a:r>
            <a:r>
              <a:rPr lang="ja-JP" altLang="en-US" dirty="0"/>
              <a:t>のコアの数である。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誤差</a:t>
            </a:r>
            <a:r>
              <a:rPr lang="ja-JP" altLang="en-US" dirty="0"/>
              <a:t>バーは、</a:t>
            </a:r>
            <a:r>
              <a:rPr lang="en-US" altLang="ja-JP" dirty="0"/>
              <a:t>N</a:t>
            </a:r>
            <a:r>
              <a:rPr lang="ja-JP" altLang="en-US" dirty="0"/>
              <a:t>カウントの不確実性のみを</a:t>
            </a:r>
            <a:r>
              <a:rPr lang="ja-JP" altLang="en-US" dirty="0" smtClean="0"/>
              <a:t>示す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74571" y="384185"/>
            <a:ext cx="544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 smtClean="0">
                <a:solidFill>
                  <a:srgbClr val="C00000"/>
                </a:solidFill>
              </a:rPr>
              <a:t>コア</a:t>
            </a:r>
            <a:r>
              <a:rPr lang="ja-JP" altLang="en-US" b="1" u="sng" dirty="0">
                <a:solidFill>
                  <a:srgbClr val="C00000"/>
                </a:solidFill>
              </a:rPr>
              <a:t>の数密度は、すべての質量範囲に</a:t>
            </a:r>
            <a:r>
              <a:rPr lang="ja-JP" altLang="en-US" b="1" u="sng" dirty="0" smtClean="0">
                <a:solidFill>
                  <a:srgbClr val="C00000"/>
                </a:solidFill>
              </a:rPr>
              <a:t>ついて</a:t>
            </a:r>
            <a:endParaRPr lang="en-US" altLang="ja-JP" b="1" u="sng" dirty="0" smtClean="0">
              <a:solidFill>
                <a:srgbClr val="C00000"/>
              </a:solidFill>
            </a:endParaRPr>
          </a:p>
          <a:p>
            <a:r>
              <a:rPr lang="ja-JP" altLang="en-US" b="1" u="sng" dirty="0" smtClean="0">
                <a:solidFill>
                  <a:srgbClr val="C00000"/>
                </a:solidFill>
              </a:rPr>
              <a:t>質量</a:t>
            </a:r>
            <a:r>
              <a:rPr lang="ja-JP" altLang="en-US" b="1" u="sng" dirty="0">
                <a:solidFill>
                  <a:srgbClr val="C00000"/>
                </a:solidFill>
              </a:rPr>
              <a:t>とともに減少する。</a:t>
            </a:r>
            <a:endParaRPr kumimoji="1" lang="ja-JP" altLang="en-US" b="1" u="sng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86764" y="1307514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(</a:t>
            </a:r>
            <a:r>
              <a:rPr lang="en-US" altLang="ja-JP" dirty="0" err="1"/>
              <a:t>dN</a:t>
            </a:r>
            <a:r>
              <a:rPr lang="en-US" altLang="ja-JP" dirty="0"/>
              <a:t> / </a:t>
            </a:r>
            <a:r>
              <a:rPr lang="en-US" altLang="ja-JP" dirty="0" err="1"/>
              <a:t>dM</a:t>
            </a:r>
            <a:r>
              <a:rPr lang="en-US" altLang="ja-JP" dirty="0"/>
              <a:t>) ∝ </a:t>
            </a:r>
            <a:r>
              <a:rPr lang="en-US" altLang="ja-JP" dirty="0" smtClean="0"/>
              <a:t>M -</a:t>
            </a:r>
            <a:r>
              <a:rPr lang="en-US" altLang="ja-JP" dirty="0"/>
              <a:t>0.9</a:t>
            </a:r>
          </a:p>
        </p:txBody>
      </p:sp>
    </p:spTree>
    <p:extLst>
      <p:ext uri="{BB962C8B-B14F-4D97-AF65-F5344CB8AC3E}">
        <p14:creationId xmlns:p14="http://schemas.microsoft.com/office/powerpoint/2010/main" val="246076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718550" cy="832303"/>
          </a:xfrm>
        </p:spPr>
        <p:txBody>
          <a:bodyPr/>
          <a:lstStyle/>
          <a:p>
            <a:r>
              <a:rPr lang="en-US" altLang="ja-JP" dirty="0"/>
              <a:t>3. Results  3.2.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62941" y="663146"/>
            <a:ext cx="17556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8</a:t>
            </a:r>
            <a:r>
              <a:rPr kumimoji="1" lang="ja-JP" altLang="en-US" sz="1400" dirty="0" err="1" smtClean="0"/>
              <a:t>つの</a:t>
            </a:r>
            <a:r>
              <a:rPr kumimoji="1" lang="ja-JP" altLang="en-US" sz="1400" dirty="0" smtClean="0"/>
              <a:t>コア</a:t>
            </a:r>
            <a:endParaRPr lang="en-US" altLang="ja-JP" sz="1400" dirty="0" smtClean="0"/>
          </a:p>
          <a:p>
            <a:r>
              <a:rPr lang="ja-JP" altLang="en-US" sz="1400" dirty="0" smtClean="0"/>
              <a:t>総質量</a:t>
            </a:r>
            <a:r>
              <a:rPr lang="en-US" altLang="ja-JP" sz="1400" dirty="0" smtClean="0"/>
              <a:t>: 176M</a:t>
            </a:r>
            <a:r>
              <a:rPr lang="ja-JP" altLang="en-US" sz="1400" dirty="0" smtClean="0"/>
              <a:t>◎</a:t>
            </a:r>
            <a:endParaRPr lang="en-US" altLang="ja-JP" sz="1400" dirty="0" smtClean="0"/>
          </a:p>
          <a:p>
            <a:r>
              <a:rPr lang="ja-JP" altLang="en-US" sz="1400" dirty="0" smtClean="0"/>
              <a:t>最も密度が高い</a:t>
            </a:r>
            <a:r>
              <a:rPr lang="ja-JP" altLang="en-US" sz="1400" dirty="0"/>
              <a:t>領域</a:t>
            </a:r>
            <a:endParaRPr lang="en-US" altLang="ja-JP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80790" y="5848464"/>
            <a:ext cx="27638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この領域に</a:t>
            </a:r>
            <a:r>
              <a:rPr lang="ja-JP" altLang="en-US" sz="1400" dirty="0"/>
              <a:t>は</a:t>
            </a:r>
            <a:r>
              <a:rPr lang="ja-JP" altLang="en-US" sz="1400" dirty="0" smtClean="0"/>
              <a:t>コア</a:t>
            </a:r>
            <a:r>
              <a:rPr lang="ja-JP" altLang="en-US" sz="1400" dirty="0"/>
              <a:t>が</a:t>
            </a:r>
            <a:r>
              <a:rPr lang="en-US" altLang="ja-JP" sz="1400" dirty="0"/>
              <a:t>1</a:t>
            </a:r>
            <a:r>
              <a:rPr lang="ja-JP" altLang="en-US" sz="1400" dirty="0" smtClean="0"/>
              <a:t>つしかない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ja-JP" altLang="en-US" sz="1400" dirty="0" smtClean="0"/>
              <a:t>質量</a:t>
            </a:r>
            <a:r>
              <a:rPr lang="en-US" altLang="ja-JP" sz="1400" dirty="0" smtClean="0"/>
              <a:t>: 4.6M</a:t>
            </a:r>
            <a:r>
              <a:rPr lang="ja-JP" altLang="en-US" sz="1400" dirty="0"/>
              <a:t>◎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ja-JP" altLang="en-US" sz="1400" dirty="0" smtClean="0"/>
              <a:t>　　　  これ</a:t>
            </a:r>
            <a:r>
              <a:rPr lang="ja-JP" altLang="en-US" sz="1400" dirty="0"/>
              <a:t>は総質量</a:t>
            </a:r>
            <a:r>
              <a:rPr lang="en-US" altLang="ja-JP" sz="1400" dirty="0" smtClean="0"/>
              <a:t>5.2M</a:t>
            </a:r>
            <a:r>
              <a:rPr lang="ja-JP" altLang="en-US" sz="1400" dirty="0" smtClean="0"/>
              <a:t>◎の</a:t>
            </a:r>
            <a:r>
              <a:rPr lang="en-US" altLang="ja-JP" sz="1400" dirty="0"/>
              <a:t>88</a:t>
            </a:r>
            <a:r>
              <a:rPr lang="ja-JP" altLang="en-US" sz="1400" dirty="0" smtClean="0"/>
              <a:t>％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76922" y="704195"/>
            <a:ext cx="3383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フィラメント構造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ja-JP" altLang="en-US" sz="1400" dirty="0" smtClean="0"/>
              <a:t>領</a:t>
            </a:r>
            <a:r>
              <a:rPr lang="ja-JP" altLang="en-US" sz="1400" dirty="0"/>
              <a:t>域内のコアは、</a:t>
            </a:r>
            <a:r>
              <a:rPr lang="en-US" altLang="ja-JP" sz="1400" dirty="0"/>
              <a:t>〜1.1 </a:t>
            </a:r>
            <a:r>
              <a:rPr lang="en-US" altLang="ja-JP" sz="1400" dirty="0" smtClean="0"/>
              <a:t>pc</a:t>
            </a:r>
            <a:r>
              <a:rPr lang="ja-JP" altLang="en-US" sz="1400" dirty="0" smtClean="0"/>
              <a:t>のほぼ等間隔でまっすぐ</a:t>
            </a:r>
            <a:r>
              <a:rPr lang="ja-JP" altLang="en-US" sz="1400" dirty="0"/>
              <a:t>に</a:t>
            </a:r>
            <a:r>
              <a:rPr lang="ja-JP" altLang="en-US" sz="1400" dirty="0" smtClean="0"/>
              <a:t>並んでい</a:t>
            </a:r>
            <a:r>
              <a:rPr lang="ja-JP" altLang="en-US" sz="1400" dirty="0"/>
              <a:t>る</a:t>
            </a:r>
            <a:endParaRPr lang="en-US" altLang="ja-JP" sz="14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1574800" y="1373300"/>
            <a:ext cx="6872515" cy="4434115"/>
            <a:chOff x="1240971" y="1335314"/>
            <a:chExt cx="6872515" cy="4434115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" t="2803" r="1520" b="10879"/>
            <a:stretch/>
          </p:blipFill>
          <p:spPr>
            <a:xfrm>
              <a:off x="1240971" y="1335314"/>
              <a:ext cx="6872515" cy="4434115"/>
            </a:xfrm>
            <a:prstGeom prst="rect">
              <a:avLst/>
            </a:prstGeom>
            <a:effectLst/>
          </p:spPr>
        </p:pic>
        <p:sp>
          <p:nvSpPr>
            <p:cNvPr id="9" name="円/楕円 8"/>
            <p:cNvSpPr/>
            <p:nvPr/>
          </p:nvSpPr>
          <p:spPr>
            <a:xfrm>
              <a:off x="6290185" y="2663447"/>
              <a:ext cx="1238865" cy="118724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769509" y="4844087"/>
              <a:ext cx="479323" cy="37608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ローチャート: 端子 12"/>
            <p:cNvSpPr/>
            <p:nvPr/>
          </p:nvSpPr>
          <p:spPr>
            <a:xfrm>
              <a:off x="4837471" y="2927555"/>
              <a:ext cx="1533832" cy="597310"/>
            </a:xfrm>
            <a:prstGeom prst="flowChartTerminator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967316" y="2109020"/>
              <a:ext cx="383458" cy="42770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0" y="5075389"/>
            <a:ext cx="33203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すべて</a:t>
            </a:r>
            <a:r>
              <a:rPr lang="ja-JP" altLang="en-US" sz="1400" dirty="0"/>
              <a:t>のコアの中で</a:t>
            </a:r>
            <a:r>
              <a:rPr lang="ja-JP" altLang="en-US" sz="1400" dirty="0" smtClean="0"/>
              <a:t>最大</a:t>
            </a:r>
            <a:endParaRPr lang="en-US" altLang="ja-JP" sz="1400" dirty="0"/>
          </a:p>
          <a:p>
            <a:r>
              <a:rPr lang="ja-JP" altLang="en-US" sz="1400" dirty="0" smtClean="0"/>
              <a:t>密度</a:t>
            </a:r>
            <a:r>
              <a:rPr lang="ja-JP" altLang="en-US" sz="1400" dirty="0"/>
              <a:t>は他のコアの</a:t>
            </a:r>
            <a:r>
              <a:rPr lang="ja-JP" altLang="en-US" sz="1400" dirty="0" smtClean="0"/>
              <a:t>密度に</a:t>
            </a:r>
            <a:r>
              <a:rPr lang="ja-JP" altLang="en-US" sz="1400" dirty="0"/>
              <a:t>比べてそれほど</a:t>
            </a:r>
            <a:r>
              <a:rPr lang="ja-JP" altLang="en-US" sz="1400" dirty="0" smtClean="0"/>
              <a:t>大きくは</a:t>
            </a:r>
            <a:r>
              <a:rPr lang="ja-JP" altLang="en-US" sz="1400" dirty="0"/>
              <a:t>ない</a:t>
            </a:r>
            <a:r>
              <a:rPr lang="ja-JP" altLang="en-US" sz="1400" dirty="0" smtClean="0"/>
              <a:t>。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ja-JP" altLang="en-US" sz="1400" dirty="0" smtClean="0"/>
              <a:t>　　シート状</a:t>
            </a:r>
            <a:r>
              <a:rPr lang="ja-JP" altLang="en-US" sz="1400" dirty="0"/>
              <a:t>の構造を</a:t>
            </a:r>
            <a:r>
              <a:rPr lang="ja-JP" altLang="en-US" sz="1400" dirty="0" smtClean="0"/>
              <a:t>有する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en-US" altLang="ja-JP" sz="1400" dirty="0" smtClean="0"/>
              <a:t>$ </a:t>
            </a:r>
            <a:r>
              <a:rPr lang="en-US" altLang="ja-JP" sz="1400" dirty="0"/>
              <a:t>4.2.4</a:t>
            </a:r>
            <a:r>
              <a:rPr lang="ja-JP" altLang="en-US" sz="1400" dirty="0"/>
              <a:t>で論じる物性間の相関からの逸脱は、この推論を支持</a:t>
            </a:r>
            <a:r>
              <a:rPr lang="ja-JP" altLang="en-US" sz="1400" dirty="0" smtClean="0"/>
              <a:t>する</a:t>
            </a:r>
            <a:endParaRPr lang="ja-JP" altLang="en-US" sz="1400" dirty="0"/>
          </a:p>
        </p:txBody>
      </p:sp>
      <p:sp>
        <p:nvSpPr>
          <p:cNvPr id="20" name="右矢印 19"/>
          <p:cNvSpPr/>
          <p:nvPr/>
        </p:nvSpPr>
        <p:spPr>
          <a:xfrm>
            <a:off x="84120" y="5803887"/>
            <a:ext cx="210457" cy="14344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4359275" y="1401810"/>
            <a:ext cx="1251998" cy="156373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5" idx="3"/>
          </p:cNvCxnSpPr>
          <p:nvPr/>
        </p:nvCxnSpPr>
        <p:spPr>
          <a:xfrm flipH="1">
            <a:off x="2136685" y="2512074"/>
            <a:ext cx="2220616" cy="2669526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7431314" y="1401810"/>
            <a:ext cx="232229" cy="1299623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10" idx="3"/>
          </p:cNvCxnSpPr>
          <p:nvPr/>
        </p:nvCxnSpPr>
        <p:spPr>
          <a:xfrm flipH="1">
            <a:off x="6807596" y="5203081"/>
            <a:ext cx="365937" cy="645383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210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2250" y="227240"/>
            <a:ext cx="8718550" cy="832303"/>
          </a:xfrm>
        </p:spPr>
        <p:txBody>
          <a:bodyPr/>
          <a:lstStyle/>
          <a:p>
            <a:r>
              <a:rPr lang="en-US" altLang="ja-JP" dirty="0" smtClean="0"/>
              <a:t>4.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Discussion  </a:t>
            </a:r>
            <a:r>
              <a:rPr lang="en-US" altLang="ja-JP" dirty="0"/>
              <a:t>4</a:t>
            </a:r>
            <a:r>
              <a:rPr kumimoji="1" lang="en-US" altLang="ja-JP" dirty="0" smtClean="0"/>
              <a:t>.1.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250" y="4564742"/>
            <a:ext cx="8718550" cy="20102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2000" dirty="0" smtClean="0"/>
              <a:t>C</a:t>
            </a:r>
            <a:r>
              <a:rPr lang="en-US" altLang="ja-JP" sz="2000" baseline="30000" dirty="0" smtClean="0"/>
              <a:t>18</a:t>
            </a:r>
            <a:r>
              <a:rPr lang="en-US" altLang="ja-JP" sz="2000" dirty="0" smtClean="0"/>
              <a:t>0</a:t>
            </a:r>
            <a:r>
              <a:rPr lang="ja-JP" altLang="en-US" sz="2000" dirty="0"/>
              <a:t>の</a:t>
            </a:r>
            <a:r>
              <a:rPr lang="ja-JP" altLang="en-US" sz="2000" dirty="0" smtClean="0"/>
              <a:t>光学的</a:t>
            </a:r>
            <a:r>
              <a:rPr lang="ja-JP" altLang="en-US" sz="2000" dirty="0"/>
              <a:t>厚</a:t>
            </a:r>
            <a:r>
              <a:rPr lang="ja-JP" altLang="en-US" sz="2000" dirty="0" smtClean="0"/>
              <a:t>み</a:t>
            </a:r>
            <a:r>
              <a:rPr lang="ja-JP" altLang="en-US" sz="2000" dirty="0" smtClean="0"/>
              <a:t>と</a:t>
            </a:r>
            <a:r>
              <a:rPr lang="en-US" altLang="ja-JP" sz="2000" baseline="30000" dirty="0"/>
              <a:t>13</a:t>
            </a:r>
            <a:r>
              <a:rPr lang="en-US" altLang="ja-JP" sz="2000" dirty="0"/>
              <a:t>CO</a:t>
            </a:r>
            <a:r>
              <a:rPr lang="ja-JP" altLang="en-US" sz="2000" dirty="0"/>
              <a:t>の</a:t>
            </a:r>
            <a:r>
              <a:rPr lang="ja-JP" altLang="en-US" sz="2000" dirty="0" smtClean="0"/>
              <a:t>光学的</a:t>
            </a:r>
            <a:r>
              <a:rPr lang="ja-JP" altLang="en-US" sz="2000" dirty="0"/>
              <a:t>厚</a:t>
            </a:r>
            <a:r>
              <a:rPr lang="ja-JP" altLang="en-US" sz="2000" dirty="0" smtClean="0"/>
              <a:t>み</a:t>
            </a:r>
            <a:r>
              <a:rPr lang="ja-JP" altLang="en-US" sz="2000" dirty="0" smtClean="0"/>
              <a:t>の</a:t>
            </a:r>
            <a:r>
              <a:rPr lang="ja-JP" altLang="en-US" sz="2000" dirty="0">
                <a:solidFill>
                  <a:schemeClr val="accent5"/>
                </a:solidFill>
              </a:rPr>
              <a:t>平均比は</a:t>
            </a:r>
            <a:r>
              <a:rPr lang="en-US" altLang="ja-JP" sz="2000" b="1" u="sng" dirty="0">
                <a:solidFill>
                  <a:schemeClr val="accent5"/>
                </a:solidFill>
              </a:rPr>
              <a:t>0.35</a:t>
            </a:r>
            <a:r>
              <a:rPr lang="ja-JP" altLang="en-US" sz="2000" dirty="0"/>
              <a:t>と推定</a:t>
            </a:r>
            <a:r>
              <a:rPr lang="ja-JP" altLang="en-US" sz="2000" dirty="0" smtClean="0"/>
              <a:t>される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 smtClean="0"/>
              <a:t>C</a:t>
            </a:r>
            <a:r>
              <a:rPr lang="en-US" altLang="ja-JP" sz="2000" baseline="30000" dirty="0" smtClean="0"/>
              <a:t>18</a:t>
            </a:r>
            <a:r>
              <a:rPr lang="en-US" altLang="ja-JP" sz="2000" dirty="0" smtClean="0"/>
              <a:t>0</a:t>
            </a:r>
            <a:r>
              <a:rPr lang="ja-JP" altLang="en-US" sz="2000" dirty="0"/>
              <a:t>スペクトル</a:t>
            </a:r>
            <a:r>
              <a:rPr lang="ja-JP" altLang="en-US" sz="2000" dirty="0" smtClean="0"/>
              <a:t>は</a:t>
            </a:r>
            <a:r>
              <a:rPr lang="ja-JP" altLang="en-US" sz="2000" dirty="0" smtClean="0"/>
              <a:t>・・</a:t>
            </a:r>
            <a:r>
              <a:rPr lang="ja-JP" altLang="en-US" sz="2000" dirty="0"/>
              <a:t>・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u="sng" dirty="0" smtClean="0">
                <a:solidFill>
                  <a:srgbClr val="C00000"/>
                </a:solidFill>
              </a:rPr>
              <a:t>観測</a:t>
            </a:r>
            <a:r>
              <a:rPr lang="ja-JP" altLang="en-US" sz="2000" u="sng" dirty="0">
                <a:solidFill>
                  <a:srgbClr val="C00000"/>
                </a:solidFill>
              </a:rPr>
              <a:t>されたほとんどすべての領域において光学的に薄く</a:t>
            </a:r>
            <a:r>
              <a:rPr lang="ja-JP" altLang="en-US" sz="2000" u="sng" dirty="0" smtClean="0">
                <a:solidFill>
                  <a:srgbClr val="C00000"/>
                </a:solidFill>
              </a:rPr>
              <a:t>、</a:t>
            </a:r>
            <a:endParaRPr lang="en-US" altLang="ja-JP" sz="2000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000" u="sng" dirty="0" smtClean="0">
                <a:solidFill>
                  <a:srgbClr val="C00000"/>
                </a:solidFill>
              </a:rPr>
              <a:t>約</a:t>
            </a:r>
            <a:r>
              <a:rPr lang="en-US" altLang="ja-JP" sz="2000" u="sng" dirty="0">
                <a:solidFill>
                  <a:srgbClr val="C00000"/>
                </a:solidFill>
              </a:rPr>
              <a:t>0.1 pc</a:t>
            </a:r>
            <a:r>
              <a:rPr lang="ja-JP" altLang="en-US" sz="2000" u="sng" dirty="0" err="1">
                <a:solidFill>
                  <a:srgbClr val="C00000"/>
                </a:solidFill>
              </a:rPr>
              <a:t>までの</a:t>
            </a:r>
            <a:r>
              <a:rPr lang="ja-JP" altLang="en-US" sz="2000" u="sng" dirty="0">
                <a:solidFill>
                  <a:srgbClr val="C00000"/>
                </a:solidFill>
              </a:rPr>
              <a:t>スケールで</a:t>
            </a:r>
            <a:r>
              <a:rPr lang="en-US" altLang="ja-JP" sz="2000" u="sng" baseline="30000" dirty="0">
                <a:solidFill>
                  <a:srgbClr val="C00000"/>
                </a:solidFill>
              </a:rPr>
              <a:t>13</a:t>
            </a:r>
            <a:r>
              <a:rPr lang="en-US" altLang="ja-JP" sz="2000" u="sng" dirty="0">
                <a:solidFill>
                  <a:srgbClr val="C00000"/>
                </a:solidFill>
              </a:rPr>
              <a:t> CO</a:t>
            </a:r>
            <a:r>
              <a:rPr lang="ja-JP" altLang="en-US" sz="2000" u="sng" dirty="0">
                <a:solidFill>
                  <a:srgbClr val="C00000"/>
                </a:solidFill>
              </a:rPr>
              <a:t>よりも高密度領域をより正確に追跡すると考えられる</a:t>
            </a:r>
            <a:r>
              <a:rPr lang="ja-JP" altLang="en-US" sz="2000" u="sng" dirty="0" smtClean="0">
                <a:solidFill>
                  <a:srgbClr val="C00000"/>
                </a:solidFill>
              </a:rPr>
              <a:t>。</a:t>
            </a:r>
            <a:endParaRPr kumimoji="1" lang="ja-JP" altLang="en-US" sz="2000" u="sng" dirty="0">
              <a:solidFill>
                <a:srgbClr val="C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51"/>
          <a:stretch/>
        </p:blipFill>
        <p:spPr>
          <a:xfrm>
            <a:off x="1381343" y="2066433"/>
            <a:ext cx="3258005" cy="21365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44751" b="10444"/>
          <a:stretch/>
        </p:blipFill>
        <p:spPr>
          <a:xfrm>
            <a:off x="4639348" y="2004040"/>
            <a:ext cx="3261643" cy="21989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22250" y="1051998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光学的厚み</a:t>
            </a:r>
            <a:r>
              <a:rPr lang="ja-JP" altLang="en-US" sz="2400" dirty="0" smtClean="0"/>
              <a:t>の周波数分布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8801" y="1732852"/>
            <a:ext cx="61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13</a:t>
            </a:r>
            <a:r>
              <a:rPr kumimoji="1" lang="en-US" altLang="ja-JP" dirty="0" smtClean="0"/>
              <a:t>CO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90458" y="173285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r>
              <a:rPr kumimoji="1" lang="en-US" altLang="ja-JP" baseline="30000" dirty="0" smtClean="0"/>
              <a:t>18</a:t>
            </a:r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240276" y="1729080"/>
            <a:ext cx="711199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828801" y="1732852"/>
            <a:ext cx="762000" cy="36933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3269943" y="4952217"/>
            <a:ext cx="1045029" cy="38462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58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1371599"/>
            <a:ext cx="7361083" cy="42841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2250" y="5655775"/>
            <a:ext cx="8536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図</a:t>
            </a:r>
            <a:r>
              <a:rPr lang="en-US" altLang="ja-JP" dirty="0"/>
              <a:t>6.</a:t>
            </a:r>
            <a:r>
              <a:rPr lang="ja-JP" altLang="en-US" dirty="0"/>
              <a:t>コアの質量スペクトル。 ここで、</a:t>
            </a:r>
            <a:r>
              <a:rPr lang="en-US" altLang="ja-JP" dirty="0" err="1"/>
              <a:t>dN</a:t>
            </a:r>
            <a:r>
              <a:rPr lang="en-US" altLang="ja-JP" dirty="0"/>
              <a:t> / </a:t>
            </a:r>
            <a:r>
              <a:rPr lang="en-US" altLang="ja-JP" dirty="0" err="1"/>
              <a:t>dM</a:t>
            </a:r>
            <a:r>
              <a:rPr lang="ja-JP" altLang="en-US" dirty="0" smtClean="0"/>
              <a:t>は太陽質量間隔当たり</a:t>
            </a:r>
            <a:r>
              <a:rPr lang="ja-JP" altLang="en-US" dirty="0"/>
              <a:t>のコアの数である。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誤差</a:t>
            </a:r>
            <a:r>
              <a:rPr lang="ja-JP" altLang="en-US" dirty="0"/>
              <a:t>バーは、</a:t>
            </a:r>
            <a:r>
              <a:rPr lang="en-US" altLang="ja-JP" dirty="0"/>
              <a:t>N</a:t>
            </a:r>
            <a:r>
              <a:rPr lang="ja-JP" altLang="en-US" dirty="0"/>
              <a:t>カウントの不確実性のみを</a:t>
            </a:r>
            <a:r>
              <a:rPr lang="ja-JP" altLang="en-US" dirty="0" smtClean="0"/>
              <a:t>示す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39342" y="629140"/>
            <a:ext cx="544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 smtClean="0">
                <a:solidFill>
                  <a:srgbClr val="C00000"/>
                </a:solidFill>
              </a:rPr>
              <a:t>コア</a:t>
            </a:r>
            <a:r>
              <a:rPr lang="ja-JP" altLang="en-US" b="1" u="sng" dirty="0">
                <a:solidFill>
                  <a:srgbClr val="C00000"/>
                </a:solidFill>
              </a:rPr>
              <a:t>の数密度は、すべての質量範囲に</a:t>
            </a:r>
            <a:r>
              <a:rPr lang="ja-JP" altLang="en-US" b="1" u="sng" dirty="0" smtClean="0">
                <a:solidFill>
                  <a:srgbClr val="C00000"/>
                </a:solidFill>
              </a:rPr>
              <a:t>ついて</a:t>
            </a:r>
            <a:endParaRPr lang="en-US" altLang="ja-JP" b="1" u="sng" dirty="0" smtClean="0">
              <a:solidFill>
                <a:srgbClr val="C00000"/>
              </a:solidFill>
            </a:endParaRPr>
          </a:p>
          <a:p>
            <a:r>
              <a:rPr lang="ja-JP" altLang="en-US" b="1" u="sng" dirty="0" smtClean="0">
                <a:solidFill>
                  <a:srgbClr val="C00000"/>
                </a:solidFill>
              </a:rPr>
              <a:t>質量</a:t>
            </a:r>
            <a:r>
              <a:rPr lang="ja-JP" altLang="en-US" b="1" u="sng" dirty="0">
                <a:solidFill>
                  <a:srgbClr val="C00000"/>
                </a:solidFill>
              </a:rPr>
              <a:t>とともに減少する。</a:t>
            </a:r>
            <a:endParaRPr kumimoji="1" lang="ja-JP" altLang="en-US" b="1" u="sng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86764" y="1307514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(dN / dM) ∝ M-0.9</a:t>
            </a:r>
            <a:endParaRPr lang="en-US" altLang="ja-JP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0011" y="91102"/>
            <a:ext cx="8718550" cy="832303"/>
          </a:xfrm>
        </p:spPr>
        <p:txBody>
          <a:bodyPr/>
          <a:lstStyle/>
          <a:p>
            <a:r>
              <a:rPr lang="en-US" altLang="ja-JP" dirty="0" smtClean="0"/>
              <a:t>4.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Discussion  </a:t>
            </a:r>
            <a:r>
              <a:rPr lang="en-US" altLang="ja-JP" dirty="0" smtClean="0"/>
              <a:t>4</a:t>
            </a:r>
            <a:r>
              <a:rPr kumimoji="1" lang="en-US" altLang="ja-JP" dirty="0" smtClean="0"/>
              <a:t>.2.1 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3486764" y="1275471"/>
            <a:ext cx="2108493" cy="4013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28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622" y="11144"/>
            <a:ext cx="8718550" cy="832303"/>
          </a:xfrm>
        </p:spPr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250" y="1059543"/>
            <a:ext cx="8718550" cy="55154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【</a:t>
            </a:r>
            <a:r>
              <a:rPr lang="ja-JP" altLang="en-US" dirty="0" smtClean="0"/>
              <a:t>観測</a:t>
            </a:r>
            <a:r>
              <a:rPr lang="en-US" altLang="ja-JP" dirty="0" smtClean="0"/>
              <a:t>】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望遠鏡</a:t>
            </a:r>
            <a:r>
              <a:rPr lang="en-US" altLang="ja-JP" dirty="0" smtClean="0"/>
              <a:t>: </a:t>
            </a:r>
            <a:r>
              <a:rPr lang="ja-JP" altLang="en-US" dirty="0" smtClean="0"/>
              <a:t>名古屋</a:t>
            </a:r>
            <a:r>
              <a:rPr lang="ja-JP" altLang="en-US" dirty="0"/>
              <a:t>大学の</a:t>
            </a:r>
            <a:r>
              <a:rPr lang="en-US" altLang="ja-JP" dirty="0"/>
              <a:t>4m</a:t>
            </a:r>
            <a:r>
              <a:rPr lang="ja-JP" altLang="en-US" dirty="0"/>
              <a:t>ミリ波</a:t>
            </a:r>
            <a:r>
              <a:rPr lang="ja-JP" altLang="en-US" dirty="0" smtClean="0"/>
              <a:t>望遠鏡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観測輝線</a:t>
            </a:r>
            <a:r>
              <a:rPr lang="en-US" altLang="ja-JP" dirty="0" smtClean="0"/>
              <a:t>: C</a:t>
            </a:r>
            <a:r>
              <a:rPr lang="en-US" altLang="ja-JP" baseline="30000" dirty="0" smtClean="0"/>
              <a:t>18</a:t>
            </a:r>
            <a:r>
              <a:rPr lang="en-US" altLang="ja-JP" dirty="0" smtClean="0"/>
              <a:t>O (J=1-0)</a:t>
            </a:r>
          </a:p>
          <a:p>
            <a:pPr marL="0" indent="0">
              <a:buNone/>
            </a:pPr>
            <a:r>
              <a:rPr lang="ja-JP" altLang="en-US" dirty="0" smtClean="0"/>
              <a:t>分解能</a:t>
            </a:r>
            <a:r>
              <a:rPr lang="en-US" altLang="ja-JP" dirty="0" smtClean="0"/>
              <a:t>: 0.1pc</a:t>
            </a:r>
          </a:p>
          <a:p>
            <a:pPr marL="457200" lvl="1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【C</a:t>
            </a:r>
            <a:r>
              <a:rPr lang="en-US" altLang="ja-JP" baseline="30000" dirty="0" smtClean="0"/>
              <a:t>18</a:t>
            </a:r>
            <a:r>
              <a:rPr lang="en-US" altLang="ja-JP" dirty="0" smtClean="0"/>
              <a:t>O】</a:t>
            </a:r>
          </a:p>
          <a:p>
            <a:pPr marL="0" indent="0">
              <a:buNone/>
            </a:pPr>
            <a:r>
              <a:rPr lang="ja-JP" altLang="en-US" dirty="0" smtClean="0"/>
              <a:t>質量</a:t>
            </a:r>
            <a:r>
              <a:rPr lang="ja-JP" altLang="en-US" dirty="0"/>
              <a:t>は</a:t>
            </a:r>
            <a:r>
              <a:rPr lang="en-US" altLang="ja-JP" dirty="0" smtClean="0"/>
              <a:t>2900M</a:t>
            </a:r>
            <a:r>
              <a:rPr lang="ja-JP" altLang="en-US" baseline="-25000" dirty="0" smtClean="0"/>
              <a:t>◎</a:t>
            </a:r>
            <a:r>
              <a:rPr lang="en-US" altLang="ja-JP" dirty="0" smtClean="0"/>
              <a:t>(</a:t>
            </a:r>
            <a:r>
              <a:rPr lang="en-US" altLang="ja-JP" baseline="30000" dirty="0" smtClean="0"/>
              <a:t>13</a:t>
            </a:r>
            <a:r>
              <a:rPr lang="en-US" altLang="ja-JP" dirty="0" smtClean="0"/>
              <a:t>CO</a:t>
            </a:r>
            <a:r>
              <a:rPr lang="ja-JP" altLang="en-US" dirty="0"/>
              <a:t>雲の質量の</a:t>
            </a:r>
            <a:r>
              <a:rPr lang="en-US" altLang="ja-JP" dirty="0"/>
              <a:t>43</a:t>
            </a:r>
            <a:r>
              <a:rPr lang="ja-JP" altLang="en-US" dirty="0" smtClean="0"/>
              <a:t>％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r>
              <a:rPr lang="ja-JP" altLang="en-US" dirty="0" smtClean="0"/>
              <a:t>スペクトル</a:t>
            </a:r>
            <a:r>
              <a:rPr lang="ja-JP" altLang="en-US" dirty="0"/>
              <a:t>の約</a:t>
            </a:r>
            <a:r>
              <a:rPr lang="en-US" altLang="ja-JP" dirty="0"/>
              <a:t>97</a:t>
            </a:r>
            <a:r>
              <a:rPr lang="ja-JP" altLang="en-US" dirty="0"/>
              <a:t>％は</a:t>
            </a:r>
            <a:r>
              <a:rPr lang="ja-JP" altLang="en-US" dirty="0" smtClean="0"/>
              <a:t>光学</a:t>
            </a:r>
            <a:r>
              <a:rPr lang="ja-JP" altLang="en-US" dirty="0"/>
              <a:t>厚</a:t>
            </a:r>
            <a:r>
              <a:rPr lang="ja-JP" altLang="en-US" dirty="0" smtClean="0"/>
              <a:t>み</a:t>
            </a:r>
            <a:r>
              <a:rPr lang="ja-JP" altLang="en-US" dirty="0" smtClean="0"/>
              <a:t>が</a:t>
            </a:r>
            <a:r>
              <a:rPr lang="en-US" altLang="ja-JP" dirty="0"/>
              <a:t>0.5</a:t>
            </a:r>
            <a:r>
              <a:rPr lang="ja-JP" altLang="en-US" dirty="0"/>
              <a:t>より</a:t>
            </a:r>
            <a:r>
              <a:rPr lang="ja-JP" altLang="en-US" dirty="0" smtClean="0"/>
              <a:t>小さい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emission</a:t>
            </a:r>
            <a:r>
              <a:rPr lang="ja-JP" altLang="en-US" dirty="0" smtClean="0"/>
              <a:t>はほとんどの領域で光学的に薄い。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基本</a:t>
            </a:r>
            <a:r>
              <a:rPr lang="ja-JP" altLang="en-US" dirty="0"/>
              <a:t>構造は塊状</a:t>
            </a:r>
            <a:r>
              <a:rPr lang="ja-JP" altLang="en-US" dirty="0" smtClean="0"/>
              <a:t>である</a:t>
            </a:r>
            <a:endParaRPr lang="en-US" altLang="ja-JP" dirty="0" smtClean="0"/>
          </a:p>
          <a:p>
            <a:pPr lvl="1">
              <a:buFont typeface="Calibri" panose="020F0502020204030204" pitchFamily="34" charset="0"/>
              <a:buChar char="—"/>
            </a:pPr>
            <a:r>
              <a:rPr lang="ja-JP" altLang="en-US" dirty="0" smtClean="0">
                <a:solidFill>
                  <a:srgbClr val="C00000"/>
                </a:solidFill>
              </a:rPr>
              <a:t>質量</a:t>
            </a:r>
            <a:r>
              <a:rPr lang="ja-JP" altLang="en-US" dirty="0">
                <a:solidFill>
                  <a:srgbClr val="C00000"/>
                </a:solidFill>
              </a:rPr>
              <a:t>が</a:t>
            </a:r>
            <a:r>
              <a:rPr lang="en-US" altLang="ja-JP" dirty="0" smtClean="0">
                <a:solidFill>
                  <a:srgbClr val="C00000"/>
                </a:solidFill>
              </a:rPr>
              <a:t>1〜80M</a:t>
            </a:r>
            <a:r>
              <a:rPr lang="ja-JP" altLang="en-US" baseline="-25000" dirty="0">
                <a:solidFill>
                  <a:srgbClr val="C00000"/>
                </a:solidFill>
              </a:rPr>
              <a:t>◎</a:t>
            </a:r>
            <a:r>
              <a:rPr lang="ja-JP" altLang="en-US" dirty="0" smtClean="0">
                <a:solidFill>
                  <a:srgbClr val="C00000"/>
                </a:solidFill>
              </a:rPr>
              <a:t>の</a:t>
            </a:r>
            <a:r>
              <a:rPr lang="en-US" altLang="ja-JP" dirty="0">
                <a:solidFill>
                  <a:srgbClr val="C00000"/>
                </a:solidFill>
              </a:rPr>
              <a:t>N</a:t>
            </a:r>
            <a:r>
              <a:rPr lang="ja-JP" altLang="en-US" dirty="0" smtClean="0">
                <a:solidFill>
                  <a:srgbClr val="C00000"/>
                </a:solidFill>
              </a:rPr>
              <a:t>（</a:t>
            </a:r>
            <a:r>
              <a:rPr lang="en-US" altLang="ja-JP" dirty="0">
                <a:solidFill>
                  <a:srgbClr val="C00000"/>
                </a:solidFill>
              </a:rPr>
              <a:t>H2</a:t>
            </a:r>
            <a:r>
              <a:rPr lang="ja-JP" altLang="en-US" dirty="0" smtClean="0">
                <a:solidFill>
                  <a:srgbClr val="C00000"/>
                </a:solidFill>
              </a:rPr>
              <a:t>）</a:t>
            </a:r>
            <a:r>
              <a:rPr lang="en-US" altLang="ja-JP" dirty="0" smtClean="0">
                <a:solidFill>
                  <a:srgbClr val="C00000"/>
                </a:solidFill>
              </a:rPr>
              <a:t>~10</a:t>
            </a:r>
            <a:r>
              <a:rPr lang="en-US" altLang="ja-JP" baseline="30000" dirty="0" smtClean="0">
                <a:solidFill>
                  <a:srgbClr val="C00000"/>
                </a:solidFill>
              </a:rPr>
              <a:t>4 /</a:t>
            </a:r>
            <a:r>
              <a:rPr lang="en-US" altLang="ja-JP" dirty="0" smtClean="0">
                <a:solidFill>
                  <a:srgbClr val="C00000"/>
                </a:solidFill>
              </a:rPr>
              <a:t>cm</a:t>
            </a:r>
            <a:r>
              <a:rPr lang="en-US" altLang="ja-JP" baseline="30000" dirty="0" smtClean="0">
                <a:solidFill>
                  <a:srgbClr val="C00000"/>
                </a:solidFill>
              </a:rPr>
              <a:t>-3</a:t>
            </a:r>
            <a:r>
              <a:rPr lang="ja-JP" altLang="en-US" dirty="0" smtClean="0">
                <a:solidFill>
                  <a:srgbClr val="C00000"/>
                </a:solidFill>
              </a:rPr>
              <a:t>の</a:t>
            </a:r>
            <a:r>
              <a:rPr lang="en-US" altLang="ja-JP" dirty="0">
                <a:solidFill>
                  <a:srgbClr val="C00000"/>
                </a:solidFill>
              </a:rPr>
              <a:t>40</a:t>
            </a:r>
            <a:r>
              <a:rPr lang="ja-JP" altLang="en-US" dirty="0">
                <a:solidFill>
                  <a:srgbClr val="C00000"/>
                </a:solidFill>
              </a:rPr>
              <a:t>の緻密なコアを同定した。 </a:t>
            </a:r>
            <a:endParaRPr lang="en-US" altLang="ja-JP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 smtClean="0"/>
              <a:t>C</a:t>
            </a:r>
            <a:r>
              <a:rPr lang="en-US" altLang="ja-JP" baseline="30000" dirty="0" smtClean="0"/>
              <a:t>18</a:t>
            </a:r>
            <a:r>
              <a:rPr lang="en-US" altLang="ja-JP" dirty="0" smtClean="0"/>
              <a:t>0</a:t>
            </a:r>
            <a:r>
              <a:rPr lang="ja-JP" altLang="en-US" dirty="0"/>
              <a:t>コアの平均物理</a:t>
            </a:r>
            <a:r>
              <a:rPr lang="ja-JP" altLang="en-US" dirty="0" smtClean="0"/>
              <a:t>パラメータ</a:t>
            </a:r>
            <a:endParaRPr lang="en-US" altLang="ja-JP" dirty="0"/>
          </a:p>
          <a:p>
            <a:pPr lvl="1">
              <a:buFont typeface="Calibri" panose="020F0502020204030204" pitchFamily="34" charset="0"/>
              <a:buChar char="—"/>
            </a:pPr>
            <a:r>
              <a:rPr lang="ja-JP" altLang="en-US" dirty="0" smtClean="0">
                <a:solidFill>
                  <a:srgbClr val="C00000"/>
                </a:solidFill>
              </a:rPr>
              <a:t>半径</a:t>
            </a:r>
            <a:r>
              <a:rPr lang="en-US" altLang="ja-JP" dirty="0">
                <a:solidFill>
                  <a:srgbClr val="C00000"/>
                </a:solidFill>
              </a:rPr>
              <a:t>0.23 pc</a:t>
            </a:r>
            <a:r>
              <a:rPr lang="ja-JP" altLang="en-US" dirty="0" err="1">
                <a:solidFill>
                  <a:srgbClr val="C00000"/>
                </a:solidFill>
              </a:rPr>
              <a:t>、</a:t>
            </a:r>
            <a:r>
              <a:rPr lang="ja-JP" altLang="en-US" dirty="0">
                <a:solidFill>
                  <a:srgbClr val="C00000"/>
                </a:solidFill>
              </a:rPr>
              <a:t>線幅</a:t>
            </a:r>
            <a:r>
              <a:rPr lang="en-US" altLang="ja-JP" dirty="0">
                <a:solidFill>
                  <a:srgbClr val="C00000"/>
                </a:solidFill>
              </a:rPr>
              <a:t>0.49 km </a:t>
            </a:r>
            <a:r>
              <a:rPr lang="en-US" altLang="ja-JP" dirty="0" smtClean="0">
                <a:solidFill>
                  <a:srgbClr val="C00000"/>
                </a:solidFill>
              </a:rPr>
              <a:t>s</a:t>
            </a:r>
            <a:r>
              <a:rPr lang="en-US" altLang="ja-JP" baseline="30000" dirty="0" smtClean="0">
                <a:solidFill>
                  <a:srgbClr val="C00000"/>
                </a:solidFill>
              </a:rPr>
              <a:t>-1</a:t>
            </a:r>
            <a:r>
              <a:rPr lang="ja-JP" altLang="en-US" dirty="0" err="1" smtClean="0">
                <a:solidFill>
                  <a:srgbClr val="C00000"/>
                </a:solidFill>
              </a:rPr>
              <a:t>、</a:t>
            </a:r>
            <a:r>
              <a:rPr lang="ja-JP" altLang="en-US" dirty="0">
                <a:solidFill>
                  <a:srgbClr val="C00000"/>
                </a:solidFill>
              </a:rPr>
              <a:t>柱</a:t>
            </a:r>
            <a:r>
              <a:rPr lang="ja-JP" altLang="en-US" dirty="0" smtClean="0">
                <a:solidFill>
                  <a:srgbClr val="C00000"/>
                </a:solidFill>
              </a:rPr>
              <a:t>密度</a:t>
            </a:r>
            <a:r>
              <a:rPr lang="en-US" altLang="ja-JP" dirty="0">
                <a:solidFill>
                  <a:srgbClr val="C00000"/>
                </a:solidFill>
              </a:rPr>
              <a:t>6.9 x 10</a:t>
            </a:r>
            <a:r>
              <a:rPr lang="en-US" altLang="ja-JP" baseline="30000" dirty="0">
                <a:solidFill>
                  <a:srgbClr val="C00000"/>
                </a:solidFill>
              </a:rPr>
              <a:t>21</a:t>
            </a:r>
            <a:r>
              <a:rPr lang="en-US" altLang="ja-JP" dirty="0">
                <a:solidFill>
                  <a:srgbClr val="C00000"/>
                </a:solidFill>
              </a:rPr>
              <a:t> cm</a:t>
            </a:r>
            <a:r>
              <a:rPr lang="en-US" altLang="ja-JP" baseline="30000" dirty="0">
                <a:solidFill>
                  <a:srgbClr val="C00000"/>
                </a:solidFill>
              </a:rPr>
              <a:t>-1</a:t>
            </a:r>
            <a:r>
              <a:rPr lang="ja-JP" altLang="en-US" dirty="0" err="1">
                <a:solidFill>
                  <a:srgbClr val="C00000"/>
                </a:solidFill>
              </a:rPr>
              <a:t>、</a:t>
            </a:r>
            <a:r>
              <a:rPr lang="ja-JP" altLang="en-US" dirty="0">
                <a:solidFill>
                  <a:srgbClr val="C00000"/>
                </a:solidFill>
              </a:rPr>
              <a:t>質量</a:t>
            </a:r>
            <a:r>
              <a:rPr lang="en-US" altLang="ja-JP" dirty="0">
                <a:solidFill>
                  <a:srgbClr val="C00000"/>
                </a:solidFill>
              </a:rPr>
              <a:t>23 </a:t>
            </a:r>
            <a:r>
              <a:rPr lang="en-US" altLang="ja-JP" dirty="0" smtClean="0">
                <a:solidFill>
                  <a:srgbClr val="C00000"/>
                </a:solidFill>
              </a:rPr>
              <a:t>M</a:t>
            </a:r>
            <a:r>
              <a:rPr lang="ja-JP" altLang="en-US" baseline="-25000" dirty="0" smtClean="0">
                <a:solidFill>
                  <a:srgbClr val="C00000"/>
                </a:solidFill>
              </a:rPr>
              <a:t>◎</a:t>
            </a:r>
            <a:endParaRPr lang="en-US" altLang="ja-JP" baseline="-25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質量</a:t>
            </a:r>
            <a:r>
              <a:rPr lang="ja-JP" altLang="en-US" dirty="0"/>
              <a:t>スペクトル</a:t>
            </a:r>
            <a:r>
              <a:rPr lang="en-US" altLang="ja-JP" dirty="0" err="1"/>
              <a:t>dN</a:t>
            </a:r>
            <a:r>
              <a:rPr lang="en-US" altLang="ja-JP" dirty="0"/>
              <a:t> / </a:t>
            </a:r>
            <a:r>
              <a:rPr lang="en-US" altLang="ja-JP" dirty="0" err="1" smtClean="0"/>
              <a:t>dM</a:t>
            </a:r>
            <a:r>
              <a:rPr lang="ja-JP" altLang="en-US" dirty="0"/>
              <a:t>対</a:t>
            </a:r>
            <a:r>
              <a:rPr lang="en-US" altLang="ja-JP" dirty="0" smtClean="0"/>
              <a:t>M</a:t>
            </a:r>
            <a:r>
              <a:rPr lang="ja-JP" altLang="en-US" dirty="0"/>
              <a:t>は、 </a:t>
            </a:r>
            <a:r>
              <a:rPr lang="en-US" altLang="ja-JP" dirty="0"/>
              <a:t>-</a:t>
            </a:r>
            <a:r>
              <a:rPr lang="en-US" altLang="ja-JP" dirty="0" smtClean="0"/>
              <a:t>0.9±0.2</a:t>
            </a:r>
            <a:r>
              <a:rPr lang="ja-JP" altLang="en-US" dirty="0"/>
              <a:t>の指数を持つ指数法により近似され、これは以前の調査の指数よりもはるかに</a:t>
            </a:r>
            <a:r>
              <a:rPr lang="ja-JP" altLang="en-US" dirty="0" smtClean="0"/>
              <a:t>小さい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コア</a:t>
            </a:r>
            <a:r>
              <a:rPr lang="ja-JP" altLang="en-US" dirty="0"/>
              <a:t>の物理量の間の相関の</a:t>
            </a:r>
            <a:r>
              <a:rPr lang="ja-JP" altLang="en-US" dirty="0" smtClean="0"/>
              <a:t>分析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74378" y="643392"/>
            <a:ext cx="7066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>
                <a:solidFill>
                  <a:srgbClr val="0070C0"/>
                </a:solidFill>
              </a:rPr>
              <a:t>Taurus Complex</a:t>
            </a:r>
            <a:r>
              <a:rPr lang="ja-JP" altLang="en-US" sz="2000" b="1" u="sng" dirty="0">
                <a:solidFill>
                  <a:srgbClr val="0070C0"/>
                </a:solidFill>
              </a:rPr>
              <a:t>における高密度コアの物理的性質の</a:t>
            </a:r>
            <a:r>
              <a:rPr lang="ja-JP" altLang="en-US" sz="2000" b="1" u="sng" dirty="0" smtClean="0">
                <a:solidFill>
                  <a:srgbClr val="0070C0"/>
                </a:solidFill>
              </a:rPr>
              <a:t>観測的研究</a:t>
            </a:r>
            <a:endParaRPr lang="en-US" altLang="ja-JP" sz="2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13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2250" y="227240"/>
            <a:ext cx="8718550" cy="832303"/>
          </a:xfrm>
        </p:spPr>
        <p:txBody>
          <a:bodyPr/>
          <a:lstStyle/>
          <a:p>
            <a:r>
              <a:rPr lang="en-US" altLang="ja-JP" dirty="0" smtClean="0"/>
              <a:t>4.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Discussion  </a:t>
            </a:r>
            <a:r>
              <a:rPr lang="en-US" altLang="ja-JP" dirty="0" smtClean="0"/>
              <a:t>4</a:t>
            </a:r>
            <a:r>
              <a:rPr kumimoji="1" lang="en-US" altLang="ja-JP" dirty="0" smtClean="0"/>
              <a:t>.2.1. 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250" y="1371599"/>
            <a:ext cx="8718550" cy="5203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sz="2600" dirty="0" smtClean="0"/>
          </a:p>
          <a:p>
            <a:pPr marL="0" indent="0">
              <a:buNone/>
            </a:pPr>
            <a:r>
              <a:rPr lang="en-US" altLang="ja-JP" sz="2200" dirty="0" smtClean="0"/>
              <a:t>Blitz</a:t>
            </a:r>
            <a:r>
              <a:rPr lang="ja-JP" altLang="en-US" sz="2200" dirty="0"/>
              <a:t>（</a:t>
            </a:r>
            <a:r>
              <a:rPr lang="en-US" altLang="ja-JP" sz="2200" dirty="0"/>
              <a:t>1991</a:t>
            </a:r>
            <a:r>
              <a:rPr lang="ja-JP" altLang="en-US" sz="2200" dirty="0"/>
              <a:t>）</a:t>
            </a:r>
            <a:r>
              <a:rPr lang="ja-JP" altLang="en-US" sz="2200" dirty="0" smtClean="0"/>
              <a:t>は</a:t>
            </a:r>
            <a:r>
              <a:rPr lang="ja-JP" altLang="en-US" sz="2200" dirty="0"/>
              <a:t>、</a:t>
            </a:r>
            <a:r>
              <a:rPr lang="en-US" altLang="ja-JP" sz="2200" dirty="0" smtClean="0"/>
              <a:t>GMC</a:t>
            </a:r>
            <a:r>
              <a:rPr lang="ja-JP" altLang="en-US" sz="2200" dirty="0" smtClean="0"/>
              <a:t>内</a:t>
            </a:r>
            <a:r>
              <a:rPr lang="ja-JP" altLang="en-US" sz="2200" dirty="0"/>
              <a:t>の雲塊の普遍的</a:t>
            </a:r>
            <a:r>
              <a:rPr lang="ja-JP" altLang="en-US" sz="2200" dirty="0" smtClean="0"/>
              <a:t>な質量スペクトルは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en-US" altLang="ja-JP" sz="2200" dirty="0"/>
              <a:t>	</a:t>
            </a:r>
            <a:r>
              <a:rPr lang="en-US" altLang="ja-JP" sz="2200" b="1" u="sng" dirty="0" smtClean="0"/>
              <a:t>γ= </a:t>
            </a:r>
            <a:r>
              <a:rPr lang="en-US" altLang="ja-JP" sz="2200" b="1" u="sng" dirty="0" smtClean="0"/>
              <a:t>-1.6</a:t>
            </a:r>
            <a:r>
              <a:rPr lang="ja-JP" altLang="en-US" sz="2200" dirty="0" smtClean="0"/>
              <a:t>で、不確かさ</a:t>
            </a:r>
            <a:r>
              <a:rPr lang="ja-JP" altLang="en-US" sz="2200" dirty="0"/>
              <a:t>が</a:t>
            </a:r>
            <a:r>
              <a:rPr lang="en-US" altLang="ja-JP" sz="2200" dirty="0"/>
              <a:t>10</a:t>
            </a:r>
            <a:r>
              <a:rPr lang="ja-JP" altLang="en-US" sz="2200" dirty="0"/>
              <a:t>％であることを示唆した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　現在の</a:t>
            </a:r>
            <a:r>
              <a:rPr lang="en-US" altLang="ja-JP" sz="2200" b="1" u="sng" dirty="0" smtClean="0"/>
              <a:t>γ= </a:t>
            </a:r>
            <a:r>
              <a:rPr lang="en-US" altLang="ja-JP" sz="2200" b="1" u="sng" dirty="0" smtClean="0"/>
              <a:t>-0.8</a:t>
            </a:r>
            <a:r>
              <a:rPr lang="ja-JP" altLang="en-US" sz="2200" dirty="0"/>
              <a:t>で</a:t>
            </a:r>
            <a:r>
              <a:rPr lang="ja-JP" altLang="en-US" sz="2200" dirty="0" smtClean="0"/>
              <a:t>、質量</a:t>
            </a:r>
            <a:r>
              <a:rPr lang="ja-JP" altLang="en-US" sz="2200" dirty="0"/>
              <a:t>スペクトルは</a:t>
            </a:r>
            <a:r>
              <a:rPr lang="ja-JP" altLang="en-US" sz="2200" u="sng" dirty="0">
                <a:solidFill>
                  <a:schemeClr val="accent5"/>
                </a:solidFill>
              </a:rPr>
              <a:t>以前のものよりはるかに平坦</a:t>
            </a:r>
            <a:r>
              <a:rPr lang="ja-JP" altLang="en-US" sz="2200" dirty="0"/>
              <a:t>である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endParaRPr kumimoji="1" lang="en-US" altLang="ja-JP" sz="2200" dirty="0"/>
          </a:p>
          <a:p>
            <a:pPr marL="0" indent="0">
              <a:buNone/>
            </a:pPr>
            <a:endParaRPr lang="en-US" altLang="ja-JP" sz="2200" dirty="0" smtClean="0"/>
          </a:p>
          <a:p>
            <a:r>
              <a:rPr lang="ja-JP" altLang="en-US" sz="2200" dirty="0" smtClean="0"/>
              <a:t>スペクトル</a:t>
            </a:r>
            <a:r>
              <a:rPr lang="ja-JP" altLang="en-US" sz="2200" dirty="0"/>
              <a:t>の勾配は、より大きい質量範囲に対して急であるように見える</a:t>
            </a:r>
            <a:r>
              <a:rPr lang="ja-JP" altLang="en-US" sz="2200" dirty="0" smtClean="0"/>
              <a:t>。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ja-JP" altLang="en-US" sz="2200" dirty="0" smtClean="0"/>
              <a:t>この</a:t>
            </a:r>
            <a:r>
              <a:rPr lang="ja-JP" altLang="en-US" sz="2200" dirty="0"/>
              <a:t>結果は質量スペクトルはどこでも普遍的である場合、</a:t>
            </a:r>
            <a:r>
              <a:rPr lang="ja-JP" altLang="en-US" sz="2200" dirty="0">
                <a:solidFill>
                  <a:srgbClr val="C00000"/>
                </a:solidFill>
              </a:rPr>
              <a:t>スペクトル</a:t>
            </a:r>
            <a:r>
              <a:rPr lang="ja-JP" altLang="en-US" sz="2200" dirty="0" smtClean="0">
                <a:solidFill>
                  <a:srgbClr val="C00000"/>
                </a:solidFill>
              </a:rPr>
              <a:t>の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ja-JP" altLang="en-US" sz="2200" dirty="0" smtClean="0">
                <a:solidFill>
                  <a:srgbClr val="C00000"/>
                </a:solidFill>
              </a:rPr>
              <a:t>インデックス</a:t>
            </a:r>
            <a:r>
              <a:rPr lang="ja-JP" altLang="en-US" sz="2200" dirty="0">
                <a:solidFill>
                  <a:srgbClr val="C00000"/>
                </a:solidFill>
              </a:rPr>
              <a:t>は</a:t>
            </a:r>
            <a:r>
              <a:rPr lang="ja-JP" altLang="en-US" sz="2200" dirty="0" smtClean="0">
                <a:solidFill>
                  <a:srgbClr val="C00000"/>
                </a:solidFill>
              </a:rPr>
              <a:t>質量である</a:t>
            </a:r>
            <a:r>
              <a:rPr lang="ja-JP" altLang="en-US" sz="2200" dirty="0" smtClean="0"/>
              <a:t>ことを示す</a:t>
            </a:r>
            <a:endParaRPr lang="ja-JP" altLang="en-US" sz="2200" dirty="0"/>
          </a:p>
          <a:p>
            <a:r>
              <a:rPr lang="ja-JP" altLang="en-US" sz="2200" dirty="0"/>
              <a:t>別の解釈は</a:t>
            </a:r>
            <a:r>
              <a:rPr lang="ja-JP" altLang="en-US" sz="2200" dirty="0" smtClean="0"/>
              <a:t>、</a:t>
            </a:r>
            <a:r>
              <a:rPr lang="en-US" altLang="ja-JP" sz="2200" dirty="0" smtClean="0"/>
              <a:t>Taurus</a:t>
            </a:r>
            <a:r>
              <a:rPr lang="ja-JP" altLang="en-US" sz="2200" dirty="0" smtClean="0"/>
              <a:t>分子雲</a:t>
            </a:r>
            <a:r>
              <a:rPr lang="ja-JP" altLang="en-US" sz="2200" dirty="0"/>
              <a:t>は他の地域とは異なる質量スペクトルを持ち</a:t>
            </a:r>
            <a:r>
              <a:rPr lang="ja-JP" altLang="en-US" sz="2200" dirty="0" smtClean="0"/>
              <a:t>、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ja-JP" altLang="en-US" sz="2200" dirty="0" smtClean="0"/>
              <a:t>この指標</a:t>
            </a:r>
            <a:r>
              <a:rPr lang="ja-JP" altLang="en-US" sz="2200" dirty="0"/>
              <a:t>の小</a:t>
            </a:r>
            <a:r>
              <a:rPr lang="ja-JP" altLang="en-US" sz="2200" dirty="0" smtClean="0"/>
              <a:t>さは</a:t>
            </a:r>
            <a:r>
              <a:rPr lang="en-US" altLang="ja-JP" sz="2200" dirty="0" smtClean="0">
                <a:solidFill>
                  <a:srgbClr val="C00000"/>
                </a:solidFill>
              </a:rPr>
              <a:t>Taurus</a:t>
            </a:r>
            <a:r>
              <a:rPr lang="ja-JP" altLang="en-US" sz="2200" dirty="0" smtClean="0">
                <a:solidFill>
                  <a:srgbClr val="C00000"/>
                </a:solidFill>
              </a:rPr>
              <a:t>領域</a:t>
            </a:r>
            <a:r>
              <a:rPr lang="ja-JP" altLang="en-US" sz="2200" dirty="0">
                <a:solidFill>
                  <a:srgbClr val="C00000"/>
                </a:solidFill>
              </a:rPr>
              <a:t>に固有</a:t>
            </a:r>
            <a:r>
              <a:rPr lang="ja-JP" altLang="en-US" sz="2200" dirty="0"/>
              <a:t>であるかもしれないという</a:t>
            </a:r>
            <a:r>
              <a:rPr lang="ja-JP" altLang="en-US" sz="2200" dirty="0" smtClean="0"/>
              <a:t>こと</a:t>
            </a:r>
            <a:endParaRPr lang="en-US" altLang="ja-JP" sz="2200" dirty="0"/>
          </a:p>
          <a:p>
            <a:pPr marL="0" indent="0">
              <a:buNone/>
            </a:pP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質量</a:t>
            </a:r>
            <a:r>
              <a:rPr lang="ja-JP" altLang="en-US" sz="2200" dirty="0"/>
              <a:t>スペクトルの普遍性を確認するためには</a:t>
            </a:r>
            <a:r>
              <a:rPr lang="ja-JP" altLang="en-US" sz="2200" dirty="0" smtClean="0"/>
              <a:t>、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広い</a:t>
            </a:r>
            <a:r>
              <a:rPr lang="ja-JP" altLang="en-US" sz="2200" dirty="0"/>
              <a:t>質量範囲の他の領域についての偏りのない調査を行うことが</a:t>
            </a:r>
            <a:r>
              <a:rPr lang="ja-JP" altLang="en-US" sz="2200" dirty="0" smtClean="0"/>
              <a:t>重要</a:t>
            </a:r>
            <a:endParaRPr lang="ja-JP" altLang="en-US" sz="2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54361" y="3052293"/>
            <a:ext cx="429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小さな指数に関するいくつかの可能な解釈</a:t>
            </a:r>
          </a:p>
        </p:txBody>
      </p:sp>
      <p:sp>
        <p:nvSpPr>
          <p:cNvPr id="5" name="下矢印 4"/>
          <p:cNvSpPr/>
          <p:nvPr/>
        </p:nvSpPr>
        <p:spPr>
          <a:xfrm>
            <a:off x="3089787" y="2986548"/>
            <a:ext cx="464574" cy="43507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22250" y="5338915"/>
            <a:ext cx="7741879" cy="103976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4403" t="-516" r="1102" b="20234"/>
          <a:stretch/>
        </p:blipFill>
        <p:spPr>
          <a:xfrm>
            <a:off x="5501617" y="0"/>
            <a:ext cx="3642383" cy="18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2250" y="227240"/>
            <a:ext cx="8718550" cy="832303"/>
          </a:xfrm>
        </p:spPr>
        <p:txBody>
          <a:bodyPr/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 Discussion  </a:t>
            </a:r>
            <a:r>
              <a:rPr lang="en-US" altLang="ja-JP" dirty="0" smtClean="0"/>
              <a:t>4</a:t>
            </a:r>
            <a:r>
              <a:rPr kumimoji="1" lang="en-US" altLang="ja-JP" dirty="0" smtClean="0"/>
              <a:t>.2.2. 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136" y="1059543"/>
            <a:ext cx="8718550" cy="5203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/>
              <a:t>コアの</a:t>
            </a:r>
            <a:r>
              <a:rPr lang="ja-JP" altLang="en-US" sz="2000" dirty="0" smtClean="0"/>
              <a:t>質量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・・・</a:t>
            </a:r>
            <a:r>
              <a:rPr lang="ja-JP" altLang="en-US" sz="2000" dirty="0" smtClean="0"/>
              <a:t>列密度に半径の</a:t>
            </a:r>
            <a:r>
              <a:rPr lang="en-US" altLang="ja-JP" sz="2000" dirty="0" smtClean="0"/>
              <a:t>2</a:t>
            </a:r>
            <a:r>
              <a:rPr lang="ja-JP" altLang="en-US" sz="2000" dirty="0" smtClean="0"/>
              <a:t>乗を掛けた値にほぼ比例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r>
              <a:rPr lang="ja-JP" altLang="en-US" sz="2000" b="1" u="sng" dirty="0" smtClean="0"/>
              <a:t>直線</a:t>
            </a:r>
            <a:r>
              <a:rPr lang="ja-JP" altLang="en-US" sz="2000" b="1" u="sng" dirty="0"/>
              <a:t>は一定の列密度の</a:t>
            </a:r>
            <a:r>
              <a:rPr lang="ja-JP" altLang="en-US" sz="2000" b="1" u="sng" dirty="0" smtClean="0"/>
              <a:t>線</a:t>
            </a:r>
            <a:endParaRPr lang="en-US" altLang="ja-JP" sz="2000" b="1" u="sng" dirty="0" smtClean="0"/>
          </a:p>
          <a:p>
            <a:r>
              <a:rPr lang="ja-JP" altLang="en-US" sz="2000" b="1" u="sng" dirty="0" smtClean="0"/>
              <a:t>サイズ</a:t>
            </a:r>
            <a:r>
              <a:rPr lang="ja-JP" altLang="en-US" sz="2000" b="1" u="sng" dirty="0"/>
              <a:t>と質量との間には明確な正の関係が</a:t>
            </a:r>
            <a:r>
              <a:rPr lang="ja-JP" altLang="en-US" sz="2000" b="1" u="sng" dirty="0" smtClean="0"/>
              <a:t>ある</a:t>
            </a:r>
            <a:endParaRPr lang="en-US" altLang="ja-JP" sz="2000" b="1" u="sng" dirty="0" smtClean="0"/>
          </a:p>
          <a:p>
            <a:r>
              <a:rPr lang="ja-JP" altLang="en-US" sz="2000" b="1" u="sng" dirty="0" smtClean="0"/>
              <a:t>より</a:t>
            </a:r>
            <a:r>
              <a:rPr lang="ja-JP" altLang="en-US" sz="2000" b="1" u="sng" dirty="0"/>
              <a:t>大きなサイズの</a:t>
            </a:r>
            <a:r>
              <a:rPr lang="ja-JP" altLang="en-US" sz="2000" b="1" u="sng" dirty="0" smtClean="0"/>
              <a:t>コアは</a:t>
            </a:r>
            <a:r>
              <a:rPr lang="ja-JP" altLang="en-US" sz="2000" b="1" u="sng" dirty="0"/>
              <a:t>傾斜が急に</a:t>
            </a:r>
            <a:r>
              <a:rPr lang="ja-JP" altLang="en-US" sz="2000" b="1" u="sng" dirty="0" smtClean="0"/>
              <a:t>なる</a:t>
            </a:r>
            <a:endParaRPr lang="en-US" altLang="ja-JP" sz="2000" b="1" u="sng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低質量コア</a:t>
            </a:r>
            <a:r>
              <a:rPr lang="en-US" altLang="ja-JP" sz="2000" dirty="0" smtClean="0"/>
              <a:t>: </a:t>
            </a:r>
            <a:r>
              <a:rPr lang="ja-JP" altLang="en-US" sz="2000" dirty="0" smtClean="0"/>
              <a:t>柱</a:t>
            </a:r>
            <a:r>
              <a:rPr lang="ja-JP" altLang="en-US" sz="2000" dirty="0"/>
              <a:t>密度がほぼ一定で</a:t>
            </a:r>
            <a:r>
              <a:rPr lang="ja-JP" altLang="en-US" sz="2000" dirty="0" smtClean="0"/>
              <a:t>ある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高</a:t>
            </a:r>
            <a:r>
              <a:rPr lang="ja-JP" altLang="en-US" sz="2000" dirty="0" smtClean="0"/>
              <a:t>質量コア</a:t>
            </a:r>
            <a:r>
              <a:rPr lang="en-US" altLang="ja-JP" sz="2000" dirty="0" smtClean="0"/>
              <a:t>: </a:t>
            </a:r>
            <a:r>
              <a:rPr lang="ja-JP" altLang="en-US" sz="2000" dirty="0" smtClean="0"/>
              <a:t>質量</a:t>
            </a:r>
            <a:r>
              <a:rPr lang="ja-JP" altLang="en-US" sz="2000" dirty="0"/>
              <a:t>が柱密度に比例することを</a:t>
            </a:r>
            <a:r>
              <a:rPr lang="ja-JP" altLang="en-US" sz="2000" dirty="0" smtClean="0"/>
              <a:t>示す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この</a:t>
            </a:r>
            <a:r>
              <a:rPr lang="ja-JP" altLang="en-US" sz="2000" dirty="0"/>
              <a:t>結果</a:t>
            </a:r>
            <a:r>
              <a:rPr lang="ja-JP" altLang="en-US" sz="2000" dirty="0" smtClean="0"/>
              <a:t>は・・・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b="1" u="sng" dirty="0" smtClean="0">
                <a:solidFill>
                  <a:srgbClr val="C00000"/>
                </a:solidFill>
              </a:rPr>
              <a:t>高質量コア</a:t>
            </a:r>
            <a:r>
              <a:rPr lang="ja-JP" altLang="en-US" sz="2000" b="1" u="sng" dirty="0">
                <a:solidFill>
                  <a:srgbClr val="C00000"/>
                </a:solidFill>
              </a:rPr>
              <a:t>が大きなサイズ</a:t>
            </a:r>
            <a:r>
              <a:rPr lang="ja-JP" altLang="en-US" sz="2000" b="1" u="sng" dirty="0" smtClean="0">
                <a:solidFill>
                  <a:srgbClr val="C00000"/>
                </a:solidFill>
              </a:rPr>
              <a:t>と、大きな柱密度</a:t>
            </a:r>
            <a:r>
              <a:rPr lang="ja-JP" altLang="en-US" sz="2000" b="1" u="sng" dirty="0">
                <a:solidFill>
                  <a:srgbClr val="C00000"/>
                </a:solidFill>
              </a:rPr>
              <a:t>を持つ傾向があることを</a:t>
            </a:r>
            <a:r>
              <a:rPr lang="ja-JP" altLang="en-US" sz="2000" b="1" u="sng" dirty="0" smtClean="0">
                <a:solidFill>
                  <a:srgbClr val="C00000"/>
                </a:solidFill>
              </a:rPr>
              <a:t>示す</a:t>
            </a:r>
            <a:endParaRPr kumimoji="1" lang="ja-JP" altLang="en-US" sz="2000" b="1" u="sng" dirty="0">
              <a:solidFill>
                <a:srgbClr val="C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21" y="1059543"/>
            <a:ext cx="3581900" cy="380100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996668" y="636651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コアの半径と質量</a:t>
            </a:r>
            <a:r>
              <a:rPr lang="ja-JP" altLang="en-US" dirty="0"/>
              <a:t>と</a:t>
            </a:r>
            <a:r>
              <a:rPr lang="ja-JP" altLang="en-US" dirty="0" smtClean="0"/>
              <a:t>の相関 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900057" y="643391"/>
            <a:ext cx="2924629" cy="36259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232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2250" y="227240"/>
            <a:ext cx="8718550" cy="832303"/>
          </a:xfrm>
        </p:spPr>
        <p:txBody>
          <a:bodyPr/>
          <a:lstStyle/>
          <a:p>
            <a:r>
              <a:rPr lang="en-US" altLang="ja-JP" dirty="0" smtClean="0"/>
              <a:t>4. </a:t>
            </a:r>
            <a:r>
              <a:rPr lang="en-US" altLang="ja-JP" dirty="0"/>
              <a:t>Discussion  4.2.3. 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22250" y="1113504"/>
                <a:ext cx="8718550" cy="818536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 dirty="0" smtClean="0"/>
                  <a:t>質量</a:t>
                </a:r>
                <a:r>
                  <a:rPr lang="en-US" altLang="ja-JP" sz="1800" dirty="0"/>
                  <a:t>M</a:t>
                </a:r>
                <a:r>
                  <a:rPr lang="ja-JP" altLang="en-US" sz="1800" dirty="0"/>
                  <a:t>（</a:t>
                </a:r>
                <a:r>
                  <a:rPr lang="en-US" altLang="ja-JP" sz="1800" dirty="0" smtClean="0"/>
                  <a:t>M</a:t>
                </a:r>
                <a:r>
                  <a:rPr lang="ja-JP" altLang="en-US" sz="1800" baseline="-25000" dirty="0"/>
                  <a:t>◎</a:t>
                </a:r>
                <a:r>
                  <a:rPr lang="ja-JP" altLang="en-US" sz="1800" dirty="0" smtClean="0"/>
                  <a:t>）</a:t>
                </a:r>
                <a:r>
                  <a:rPr lang="ja-JP" altLang="en-US" sz="1800" dirty="0"/>
                  <a:t> </a:t>
                </a:r>
                <a:r>
                  <a:rPr lang="ja-JP" altLang="en-US" sz="1800" dirty="0" smtClean="0"/>
                  <a:t>半径</a:t>
                </a:r>
                <a:r>
                  <a:rPr lang="en-US" altLang="ja-JP" sz="1800" dirty="0"/>
                  <a:t>R</a:t>
                </a:r>
                <a:r>
                  <a:rPr lang="ja-JP" altLang="en-US" sz="1800" dirty="0"/>
                  <a:t>（</a:t>
                </a:r>
                <a:r>
                  <a:rPr lang="en-US" altLang="ja-JP" sz="1800" dirty="0"/>
                  <a:t>pc</a:t>
                </a:r>
                <a:r>
                  <a:rPr lang="ja-JP" altLang="en-US" sz="1800" dirty="0" smtClean="0"/>
                  <a:t>） 線幅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altLang="ja-JP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ja-JP" altLang="en-US" sz="1800" dirty="0" smtClean="0"/>
                  <a:t>の球面</a:t>
                </a:r>
                <a:r>
                  <a:rPr lang="ja-JP" altLang="en-US" sz="1800" dirty="0"/>
                  <a:t>均一密度</a:t>
                </a:r>
                <a:r>
                  <a:rPr lang="ja-JP" altLang="en-US" sz="1800" dirty="0" smtClean="0"/>
                  <a:t>雲</a:t>
                </a:r>
                <a:r>
                  <a:rPr lang="ja-JP" altLang="en-US" sz="1800" dirty="0" smtClean="0"/>
                  <a:t>の</a:t>
                </a:r>
                <a:r>
                  <a:rPr lang="ja-JP" altLang="en-US" sz="1800" dirty="0" smtClean="0">
                    <a:solidFill>
                      <a:srgbClr val="C00000"/>
                    </a:solidFill>
                  </a:rPr>
                  <a:t>ビリアル定理</a:t>
                </a:r>
                <a:r>
                  <a:rPr lang="ja-JP" altLang="en-US" sz="1800" dirty="0" smtClean="0"/>
                  <a:t>は</a:t>
                </a:r>
                <a:endParaRPr lang="ja-JP" altLang="en-US" sz="1800" dirty="0"/>
              </a:p>
              <a:p>
                <a:pPr marL="0" indent="0" algn="ctr">
                  <a:buNone/>
                </a:pPr>
                <a:r>
                  <a:rPr lang="en-US" altLang="ja-JP" sz="1800" dirty="0" smtClean="0"/>
                  <a:t>  </a:t>
                </a:r>
                <a:r>
                  <a:rPr lang="en-US" altLang="ja-JP" sz="1800" dirty="0" smtClean="0">
                    <a:solidFill>
                      <a:schemeClr val="tx1"/>
                    </a:solidFill>
                  </a:rPr>
                  <a:t>M </a:t>
                </a:r>
                <a:r>
                  <a:rPr lang="en-US" altLang="ja-JP" sz="1800" dirty="0">
                    <a:solidFill>
                      <a:schemeClr val="tx1"/>
                    </a:solidFill>
                  </a:rPr>
                  <a:t>= 210 R </a:t>
                </a:r>
                <a14:m>
                  <m:oMath xmlns:m="http://schemas.openxmlformats.org/officeDocument/2006/math">
                    <m:r>
                      <a:rPr lang="en-US" altLang="ja-JP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altLang="ja-JP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e>
                      <m:sup>
                        <m:r>
                          <a:rPr lang="en-US" altLang="ja-JP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180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250" y="1113504"/>
                <a:ext cx="8718550" cy="818536"/>
              </a:xfrm>
              <a:blipFill rotWithShape="0">
                <a:blip r:embed="rId2"/>
                <a:stretch>
                  <a:fillRect l="-419" t="-10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26" y="2004722"/>
            <a:ext cx="3553994" cy="249856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7591" r="13305" b="8038"/>
          <a:stretch/>
        </p:blipFill>
        <p:spPr>
          <a:xfrm>
            <a:off x="5124560" y="4522007"/>
            <a:ext cx="4019440" cy="21533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06347" y="1986001"/>
                <a:ext cx="537267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ja-JP" altLang="en-US" dirty="0"/>
                  <a:t>比</a:t>
                </a:r>
                <a:r>
                  <a:rPr lang="en-US" altLang="ja-JP" dirty="0"/>
                  <a:t>M /</a:t>
                </a:r>
                <a:r>
                  <a:rPr lang="ja-JP" altLang="en-US" dirty="0"/>
                  <a:t>（</a:t>
                </a:r>
                <a:r>
                  <a:rPr lang="en-US" altLang="ja-JP" dirty="0"/>
                  <a:t>210R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/>
                  <a:t>）</a:t>
                </a:r>
                <a:endParaRPr lang="en-US" altLang="ja-JP" dirty="0"/>
              </a:p>
              <a:p>
                <a:pPr lvl="1">
                  <a:buFont typeface="Calibri" panose="020F0502020204030204" pitchFamily="34" charset="0"/>
                  <a:buChar char="—"/>
                </a:pPr>
                <a:r>
                  <a:rPr lang="ja-JP" altLang="en-US" sz="1600" b="1" u="sng" dirty="0">
                    <a:solidFill>
                      <a:srgbClr val="C00000"/>
                    </a:solidFill>
                  </a:rPr>
                  <a:t>コア</a:t>
                </a:r>
                <a:r>
                  <a:rPr lang="ja-JP" altLang="en-US" sz="1600" b="1" u="sng" dirty="0">
                    <a:solidFill>
                      <a:srgbClr val="C00000"/>
                    </a:solidFill>
                  </a:rPr>
                  <a:t>が球形であり、ビリアル平衡状態にある場合</a:t>
                </a:r>
                <a:r>
                  <a:rPr lang="ja-JP" altLang="en-US" sz="1600" b="1" u="sng" dirty="0">
                    <a:solidFill>
                      <a:srgbClr val="C00000"/>
                    </a:solidFill>
                  </a:rPr>
                  <a:t>、</a:t>
                </a:r>
                <a:r>
                  <a:rPr lang="en-US" altLang="ja-JP" sz="1600" b="1" u="sng" dirty="0">
                    <a:solidFill>
                      <a:srgbClr val="C00000"/>
                    </a:solidFill>
                  </a:rPr>
                  <a:t/>
                </a:r>
                <a:br>
                  <a:rPr lang="en-US" altLang="ja-JP" sz="1600" b="1" u="sng" dirty="0">
                    <a:solidFill>
                      <a:srgbClr val="C00000"/>
                    </a:solidFill>
                  </a:rPr>
                </a:br>
                <a:r>
                  <a:rPr lang="ja-JP" altLang="en-US" sz="1600" b="1" u="sng" dirty="0" smtClean="0">
                    <a:solidFill>
                      <a:srgbClr val="C00000"/>
                    </a:solidFill>
                  </a:rPr>
                  <a:t>　 比</a:t>
                </a:r>
                <a:r>
                  <a:rPr lang="ja-JP" altLang="en-US" sz="1600" b="1" u="sng" dirty="0">
                    <a:solidFill>
                      <a:srgbClr val="C00000"/>
                    </a:solidFill>
                  </a:rPr>
                  <a:t>は質量が一定で、ほぼ</a:t>
                </a:r>
                <a:r>
                  <a:rPr lang="en-US" altLang="ja-JP" sz="1600" b="1" u="sng" dirty="0">
                    <a:solidFill>
                      <a:srgbClr val="C00000"/>
                    </a:solidFill>
                  </a:rPr>
                  <a:t>1</a:t>
                </a:r>
                <a:r>
                  <a:rPr lang="ja-JP" altLang="en-US" sz="1600" b="1" u="sng" dirty="0">
                    <a:solidFill>
                      <a:srgbClr val="C00000"/>
                    </a:solidFill>
                  </a:rPr>
                  <a:t>に等しくなければならない</a:t>
                </a:r>
                <a:r>
                  <a:rPr lang="ja-JP" altLang="en-US" sz="1600" dirty="0" smtClean="0"/>
                  <a:t>。</a:t>
                </a:r>
                <a:endParaRPr lang="en-US" altLang="ja-JP" sz="1600" dirty="0" smtClean="0"/>
              </a:p>
              <a:p>
                <a:pPr lvl="1"/>
                <a:endParaRPr lang="en-US" altLang="ja-JP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ja-JP" altLang="en-US" dirty="0" smtClean="0"/>
                  <a:t>コア</a:t>
                </a:r>
                <a:r>
                  <a:rPr lang="en-US" altLang="ja-JP" dirty="0"/>
                  <a:t>27</a:t>
                </a:r>
                <a:r>
                  <a:rPr lang="ja-JP" altLang="en-US" dirty="0"/>
                  <a:t>の比は他のコアの比よりも明らかに大きく</a:t>
                </a:r>
                <a:r>
                  <a:rPr lang="ja-JP" altLang="en-US" dirty="0"/>
                  <a:t>、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r>
                  <a:rPr lang="ja-JP" altLang="en-US" dirty="0"/>
                  <a:t>これ</a:t>
                </a:r>
                <a:r>
                  <a:rPr lang="ja-JP" altLang="en-US" dirty="0"/>
                  <a:t>はコアの形状と一致する。 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r>
                  <a:rPr lang="ja-JP" altLang="en-US" sz="1200" dirty="0"/>
                  <a:t>コア</a:t>
                </a:r>
                <a:r>
                  <a:rPr lang="en-US" altLang="ja-JP" sz="1200" dirty="0"/>
                  <a:t>27</a:t>
                </a:r>
                <a:r>
                  <a:rPr lang="ja-JP" altLang="en-US" sz="1200" dirty="0"/>
                  <a:t>以外のデータに</a:t>
                </a:r>
                <a:r>
                  <a:rPr lang="ja-JP" altLang="en-US" sz="1200" dirty="0"/>
                  <a:t>対するフィッティングは</a:t>
                </a:r>
                <a:r>
                  <a:rPr lang="en-US" altLang="ja-JP" sz="1200" dirty="0"/>
                  <a:t/>
                </a:r>
                <a:br>
                  <a:rPr lang="en-US" altLang="ja-JP" sz="1200" dirty="0"/>
                </a:br>
                <a:r>
                  <a:rPr lang="ja-JP" altLang="en-US" sz="1200" dirty="0"/>
                  <a:t>方程式</a:t>
                </a:r>
                <a:r>
                  <a:rPr lang="en-US" altLang="ja-JP" sz="1200" dirty="0"/>
                  <a:t>log [M /</a:t>
                </a:r>
                <a:r>
                  <a:rPr lang="ja-JP" altLang="en-US" sz="1200" dirty="0"/>
                  <a:t>（</a:t>
                </a:r>
                <a:r>
                  <a:rPr lang="en-US" altLang="ja-JP" sz="1200" dirty="0"/>
                  <a:t>210RAvēds</a:t>
                </a:r>
                <a:r>
                  <a:rPr lang="ja-JP" altLang="en-US" sz="1200" dirty="0"/>
                  <a:t>）</a:t>
                </a:r>
                <a:r>
                  <a:rPr lang="en-US" altLang="ja-JP" sz="1200" dirty="0"/>
                  <a:t>] =</a:t>
                </a:r>
                <a:r>
                  <a:rPr lang="ja-JP" altLang="en-US" sz="1200" dirty="0"/>
                  <a:t>（</a:t>
                </a:r>
                <a:r>
                  <a:rPr lang="en-US" altLang="ja-JP" sz="1200" dirty="0"/>
                  <a:t>0.1 + 0.1</a:t>
                </a:r>
                <a:r>
                  <a:rPr lang="ja-JP" altLang="en-US" sz="1200" dirty="0"/>
                  <a:t>）</a:t>
                </a:r>
                <a:r>
                  <a:rPr lang="en-US" altLang="ja-JP" sz="1200" dirty="0" err="1"/>
                  <a:t>logM</a:t>
                </a:r>
                <a:r>
                  <a:rPr lang="en-US" altLang="ja-JP" sz="1200" dirty="0"/>
                  <a:t> +</a:t>
                </a:r>
                <a:r>
                  <a:rPr lang="ja-JP" altLang="en-US" sz="1200" dirty="0"/>
                  <a:t>（</a:t>
                </a:r>
                <a:r>
                  <a:rPr lang="en-US" altLang="ja-JP" sz="1200" dirty="0"/>
                  <a:t>0.1 + 0.2</a:t>
                </a:r>
                <a:r>
                  <a:rPr lang="ja-JP" altLang="en-US" sz="1200" dirty="0"/>
                  <a:t>）を与える。</a:t>
                </a:r>
              </a:p>
              <a:p>
                <a:endParaRPr lang="en-US" altLang="ja-JP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 smtClean="0"/>
                  <a:t>log </a:t>
                </a:r>
                <a:r>
                  <a:rPr lang="en-US" altLang="ja-JP" dirty="0"/>
                  <a:t>[M /</a:t>
                </a:r>
                <a:r>
                  <a:rPr lang="ja-JP" altLang="en-US" dirty="0"/>
                  <a:t>（</a:t>
                </a:r>
                <a:r>
                  <a:rPr lang="en-US" altLang="ja-JP" dirty="0"/>
                  <a:t>210R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/>
                  <a:t>）</a:t>
                </a:r>
                <a:r>
                  <a:rPr lang="en-US" altLang="ja-JP" dirty="0"/>
                  <a:t>]</a:t>
                </a:r>
                <a:r>
                  <a:rPr lang="ja-JP" altLang="en-US" dirty="0"/>
                  <a:t>の</a:t>
                </a:r>
                <a:r>
                  <a:rPr lang="ja-JP" altLang="en-US" b="1" u="sng" dirty="0">
                    <a:solidFill>
                      <a:schemeClr val="accent5"/>
                    </a:solidFill>
                  </a:rPr>
                  <a:t>標準偏差は</a:t>
                </a:r>
                <a:r>
                  <a:rPr lang="en-US" altLang="ja-JP" b="1" u="sng" dirty="0" smtClean="0">
                    <a:solidFill>
                      <a:schemeClr val="accent5"/>
                    </a:solidFill>
                  </a:rPr>
                  <a:t>0.2</a:t>
                </a:r>
                <a:r>
                  <a:rPr lang="en-US" altLang="ja-JP" b="1" u="sng" dirty="0">
                    <a:solidFill>
                      <a:schemeClr val="accent5"/>
                    </a:solidFill>
                  </a:rPr>
                  <a:t/>
                </a:r>
                <a:br>
                  <a:rPr lang="en-US" altLang="ja-JP" b="1" u="sng" dirty="0">
                    <a:solidFill>
                      <a:schemeClr val="accent5"/>
                    </a:solidFill>
                  </a:rPr>
                </a:br>
                <a:r>
                  <a:rPr lang="ja-JP" altLang="en-US" dirty="0" smtClean="0"/>
                  <a:t>したがって</a:t>
                </a:r>
                <a:r>
                  <a:rPr lang="ja-JP" altLang="en-US" dirty="0"/>
                  <a:t>、観察されたコアの大部分</a:t>
                </a:r>
                <a:r>
                  <a:rPr lang="ja-JP" altLang="en-US" dirty="0" smtClean="0"/>
                  <a:t>は</a:t>
                </a:r>
                <a:endParaRPr lang="en-US" altLang="ja-JP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r>
                  <a:rPr lang="en-US" altLang="ja-JP" dirty="0" smtClean="0"/>
                  <a:t/>
                </a:r>
                <a:br>
                  <a:rPr lang="en-US" altLang="ja-JP" dirty="0" smtClean="0"/>
                </a:br>
                <a:r>
                  <a:rPr lang="ja-JP" altLang="en-US" b="1" u="sng" dirty="0" smtClean="0"/>
                  <a:t>おおよそ</a:t>
                </a:r>
                <a:r>
                  <a:rPr lang="ja-JP" altLang="en-US" b="1" u="sng" dirty="0"/>
                  <a:t>重力結合しており、少なくともほぼ平衡状態であると結論付けることができる</a:t>
                </a:r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7" y="1986001"/>
                <a:ext cx="5372679" cy="3970318"/>
              </a:xfrm>
              <a:prstGeom prst="rect">
                <a:avLst/>
              </a:prstGeom>
              <a:blipFill rotWithShape="0">
                <a:blip r:embed="rId5"/>
                <a:stretch>
                  <a:fillRect l="-907" t="-1382" r="-1361" b="-1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222250" y="994726"/>
            <a:ext cx="7410040" cy="9299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2344994" y="4918587"/>
            <a:ext cx="390832" cy="39820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450826" y="2536723"/>
            <a:ext cx="489974" cy="4645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6843486" y="5000171"/>
            <a:ext cx="412537" cy="3166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71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718550" cy="832303"/>
          </a:xfrm>
        </p:spPr>
        <p:txBody>
          <a:bodyPr/>
          <a:lstStyle/>
          <a:p>
            <a:r>
              <a:rPr kumimoji="1" lang="en-US" altLang="ja-JP" dirty="0" smtClean="0"/>
              <a:t>5. Conclusions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314" y="921657"/>
            <a:ext cx="9078686" cy="568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900" dirty="0"/>
              <a:t>0.1 pc</a:t>
            </a:r>
            <a:r>
              <a:rPr lang="ja-JP" altLang="en-US" sz="1900" dirty="0" smtClean="0"/>
              <a:t>のスケールで初めて</a:t>
            </a:r>
            <a:r>
              <a:rPr lang="en-US" altLang="ja-JP" sz="1900" dirty="0" smtClean="0"/>
              <a:t>Taurus</a:t>
            </a:r>
            <a:r>
              <a:rPr lang="ja-JP" altLang="en-US" sz="1900" dirty="0" smtClean="0"/>
              <a:t>分子雲の</a:t>
            </a:r>
            <a:r>
              <a:rPr lang="en-US" altLang="ja-JP" sz="1900" dirty="0" smtClean="0"/>
              <a:t>C</a:t>
            </a:r>
            <a:r>
              <a:rPr lang="en-US" altLang="ja-JP" sz="1900" baseline="30000" dirty="0" smtClean="0"/>
              <a:t>18</a:t>
            </a:r>
            <a:r>
              <a:rPr lang="en-US" altLang="ja-JP" sz="1900" dirty="0" smtClean="0"/>
              <a:t>0</a:t>
            </a:r>
            <a:r>
              <a:rPr lang="ja-JP" altLang="en-US" sz="1900" dirty="0"/>
              <a:t>（</a:t>
            </a:r>
            <a:r>
              <a:rPr lang="en-US" altLang="ja-JP" sz="1900" dirty="0"/>
              <a:t>J = 1-0</a:t>
            </a:r>
            <a:r>
              <a:rPr lang="ja-JP" altLang="en-US" sz="1900" dirty="0" smtClean="0"/>
              <a:t>）輝線観測を行い</a:t>
            </a:r>
            <a:r>
              <a:rPr lang="en-US" altLang="ja-JP" sz="1900" dirty="0" smtClean="0"/>
              <a:t/>
            </a:r>
            <a:br>
              <a:rPr lang="en-US" altLang="ja-JP" sz="1900" dirty="0" smtClean="0"/>
            </a:br>
            <a:r>
              <a:rPr lang="en-US" altLang="ja-JP" sz="1900" dirty="0" smtClean="0"/>
              <a:t>Taurus</a:t>
            </a:r>
            <a:r>
              <a:rPr lang="ja-JP" altLang="en-US" sz="1900" dirty="0" smtClean="0"/>
              <a:t>の</a:t>
            </a:r>
            <a:r>
              <a:rPr lang="ja-JP" altLang="en-US" sz="1900" dirty="0"/>
              <a:t>全体構造を明らか</a:t>
            </a:r>
            <a:r>
              <a:rPr lang="ja-JP" altLang="en-US" sz="1900" dirty="0" smtClean="0"/>
              <a:t>にした</a:t>
            </a:r>
            <a:endParaRPr lang="en-US" altLang="ja-JP" sz="1900" dirty="0" smtClean="0"/>
          </a:p>
          <a:p>
            <a:pPr marL="0" indent="0">
              <a:buNone/>
            </a:pPr>
            <a:endParaRPr lang="en-US" altLang="ja-JP" sz="1900" dirty="0" smtClean="0"/>
          </a:p>
          <a:p>
            <a:r>
              <a:rPr lang="en-US" altLang="ja-JP" sz="1900" dirty="0" smtClean="0"/>
              <a:t>C</a:t>
            </a:r>
            <a:r>
              <a:rPr lang="en-US" altLang="ja-JP" sz="1900" baseline="30000" dirty="0" smtClean="0"/>
              <a:t>18</a:t>
            </a:r>
            <a:r>
              <a:rPr lang="en-US" altLang="ja-JP" sz="1900" dirty="0" smtClean="0"/>
              <a:t>0</a:t>
            </a:r>
            <a:r>
              <a:rPr lang="ja-JP" altLang="en-US" sz="1900" dirty="0"/>
              <a:t>雲の全質量は</a:t>
            </a:r>
            <a:r>
              <a:rPr lang="en-US" altLang="ja-JP" sz="1900" b="1" u="sng" dirty="0" smtClean="0"/>
              <a:t>2900M</a:t>
            </a:r>
            <a:r>
              <a:rPr lang="ja-JP" altLang="en-US" sz="1900" b="1" u="sng" baseline="-25000" dirty="0" smtClean="0"/>
              <a:t>◎</a:t>
            </a:r>
            <a:r>
              <a:rPr lang="ja-JP" altLang="en-US" sz="1900" dirty="0" smtClean="0"/>
              <a:t>で</a:t>
            </a:r>
            <a:r>
              <a:rPr lang="ja-JP" altLang="en-US" sz="1900" dirty="0"/>
              <a:t>あると推定され</a:t>
            </a:r>
            <a:r>
              <a:rPr lang="ja-JP" altLang="en-US" sz="1900" dirty="0" smtClean="0"/>
              <a:t>、</a:t>
            </a:r>
            <a:r>
              <a:rPr lang="en-US" altLang="ja-JP" sz="1900" dirty="0" smtClean="0"/>
              <a:t/>
            </a:r>
            <a:br>
              <a:rPr lang="en-US" altLang="ja-JP" sz="1900" dirty="0" smtClean="0"/>
            </a:br>
            <a:r>
              <a:rPr lang="ja-JP" altLang="en-US" sz="1900" dirty="0" smtClean="0"/>
              <a:t>これ</a:t>
            </a:r>
            <a:r>
              <a:rPr lang="ja-JP" altLang="en-US" sz="1900" dirty="0"/>
              <a:t>は</a:t>
            </a:r>
            <a:r>
              <a:rPr lang="en-US" altLang="ja-JP" sz="1900" baseline="30000" dirty="0"/>
              <a:t>13</a:t>
            </a:r>
            <a:r>
              <a:rPr lang="en-US" altLang="ja-JP" sz="1900" dirty="0"/>
              <a:t>CO</a:t>
            </a:r>
            <a:r>
              <a:rPr lang="ja-JP" altLang="en-US" sz="1900" dirty="0"/>
              <a:t>観測から導出された質量の</a:t>
            </a:r>
            <a:r>
              <a:rPr lang="ja-JP" altLang="en-US" sz="1900" b="1" u="sng" dirty="0"/>
              <a:t>約</a:t>
            </a:r>
            <a:r>
              <a:rPr lang="en-US" altLang="ja-JP" sz="1900" b="1" u="sng" dirty="0"/>
              <a:t>43</a:t>
            </a:r>
            <a:r>
              <a:rPr lang="ja-JP" altLang="en-US" sz="1900" b="1" u="sng" dirty="0"/>
              <a:t>％</a:t>
            </a:r>
            <a:r>
              <a:rPr lang="ja-JP" altLang="en-US" sz="1900" dirty="0"/>
              <a:t>で</a:t>
            </a:r>
            <a:r>
              <a:rPr lang="ja-JP" altLang="en-US" sz="1900" dirty="0" smtClean="0"/>
              <a:t>ある</a:t>
            </a:r>
            <a:endParaRPr lang="en-US" altLang="ja-JP" sz="1900" dirty="0"/>
          </a:p>
          <a:p>
            <a:pPr algn="just"/>
            <a:r>
              <a:rPr lang="en-US" altLang="ja-JP" sz="1900" dirty="0" smtClean="0"/>
              <a:t>C</a:t>
            </a:r>
            <a:r>
              <a:rPr lang="en-US" altLang="ja-JP" sz="1900" baseline="30000" dirty="0" smtClean="0"/>
              <a:t>18</a:t>
            </a:r>
            <a:r>
              <a:rPr lang="en-US" altLang="ja-JP" sz="1900" dirty="0" smtClean="0"/>
              <a:t>0</a:t>
            </a:r>
            <a:r>
              <a:rPr lang="ja-JP" altLang="en-US" sz="1900" dirty="0" smtClean="0"/>
              <a:t>（</a:t>
            </a:r>
            <a:r>
              <a:rPr lang="en-US" altLang="ja-JP" sz="1900" dirty="0"/>
              <a:t>J</a:t>
            </a:r>
            <a:r>
              <a:rPr lang="en-US" altLang="ja-JP" sz="1900" dirty="0" smtClean="0"/>
              <a:t>= </a:t>
            </a:r>
            <a:r>
              <a:rPr lang="en-US" altLang="ja-JP" sz="1900" dirty="0"/>
              <a:t>1-0</a:t>
            </a:r>
            <a:r>
              <a:rPr lang="ja-JP" altLang="en-US" sz="1900" dirty="0"/>
              <a:t>）線</a:t>
            </a:r>
            <a:r>
              <a:rPr lang="ja-JP" altLang="en-US" sz="1900" dirty="0" smtClean="0"/>
              <a:t>の光学的</a:t>
            </a:r>
            <a:r>
              <a:rPr lang="ja-JP" altLang="en-US" sz="1900" dirty="0"/>
              <a:t>厚</a:t>
            </a:r>
            <a:r>
              <a:rPr lang="ja-JP" altLang="en-US" sz="1900" dirty="0" smtClean="0"/>
              <a:t>みの</a:t>
            </a:r>
            <a:r>
              <a:rPr lang="ja-JP" altLang="en-US" sz="1900" dirty="0"/>
              <a:t>平均値は</a:t>
            </a:r>
            <a:r>
              <a:rPr lang="en-US" altLang="ja-JP" sz="1900" b="1" u="sng" dirty="0"/>
              <a:t>0.35</a:t>
            </a:r>
            <a:r>
              <a:rPr lang="ja-JP" altLang="en-US" sz="1900" b="1" u="sng" dirty="0" err="1"/>
              <a:t>、</a:t>
            </a:r>
            <a:r>
              <a:rPr lang="ja-JP" altLang="en-US" sz="1900" dirty="0"/>
              <a:t>最大値は</a:t>
            </a:r>
            <a:r>
              <a:rPr lang="en-US" altLang="ja-JP" sz="1900" b="1" u="sng" dirty="0" smtClean="0"/>
              <a:t>0.9</a:t>
            </a:r>
            <a:r>
              <a:rPr lang="ja-JP" altLang="en-US" sz="1900" dirty="0" smtClean="0"/>
              <a:t>と</a:t>
            </a:r>
            <a:r>
              <a:rPr lang="ja-JP" altLang="en-US" sz="1900" dirty="0"/>
              <a:t>推定</a:t>
            </a:r>
            <a:r>
              <a:rPr lang="ja-JP" altLang="en-US" sz="1900" dirty="0" smtClean="0"/>
              <a:t>される</a:t>
            </a:r>
            <a:r>
              <a:rPr lang="en-US" altLang="ja-JP" sz="1900" dirty="0" smtClean="0"/>
              <a:t/>
            </a:r>
            <a:br>
              <a:rPr lang="en-US" altLang="ja-JP" sz="1900" dirty="0" smtClean="0"/>
            </a:br>
            <a:r>
              <a:rPr lang="en-US" altLang="ja-JP" sz="1900" dirty="0" smtClean="0"/>
              <a:t>C180</a:t>
            </a:r>
            <a:r>
              <a:rPr lang="ja-JP" altLang="en-US" sz="1900" dirty="0" smtClean="0"/>
              <a:t>輝</a:t>
            </a:r>
            <a:r>
              <a:rPr lang="ja-JP" altLang="en-US" sz="1900" dirty="0"/>
              <a:t>線</a:t>
            </a:r>
            <a:r>
              <a:rPr lang="ja-JP" altLang="en-US" sz="1900" dirty="0" smtClean="0"/>
              <a:t>は、</a:t>
            </a:r>
            <a:r>
              <a:rPr lang="en-US" altLang="ja-JP" sz="1900" dirty="0" smtClean="0"/>
              <a:t>13CO</a:t>
            </a:r>
            <a:r>
              <a:rPr lang="ja-JP" altLang="en-US" sz="1900" dirty="0" smtClean="0"/>
              <a:t>輝線と比べ、ほぼ</a:t>
            </a:r>
            <a:r>
              <a:rPr lang="ja-JP" altLang="en-US" sz="1900" dirty="0"/>
              <a:t>全領域において</a:t>
            </a:r>
            <a:r>
              <a:rPr lang="en-US" altLang="ja-JP" sz="1900" dirty="0"/>
              <a:t>〜0.1 pc</a:t>
            </a:r>
            <a:r>
              <a:rPr lang="ja-JP" altLang="en-US" sz="1900" dirty="0" err="1"/>
              <a:t>までの</a:t>
            </a:r>
            <a:r>
              <a:rPr lang="ja-JP" altLang="en-US" sz="1900" dirty="0"/>
              <a:t>サイズスケールで光学的に薄いと</a:t>
            </a:r>
            <a:r>
              <a:rPr lang="ja-JP" altLang="en-US" sz="1900" dirty="0" smtClean="0"/>
              <a:t>考えられる</a:t>
            </a:r>
            <a:endParaRPr lang="ja-JP" altLang="en-US" sz="1900" dirty="0"/>
          </a:p>
          <a:p>
            <a:r>
              <a:rPr lang="ja-JP" altLang="en-US" sz="1900" dirty="0" smtClean="0"/>
              <a:t>高密度分子</a:t>
            </a:r>
            <a:r>
              <a:rPr lang="ja-JP" altLang="en-US" sz="1900" dirty="0"/>
              <a:t>ガスのサンプルである</a:t>
            </a:r>
            <a:r>
              <a:rPr lang="en-US" altLang="ja-JP" sz="1900" b="1" u="sng" dirty="0"/>
              <a:t>40</a:t>
            </a:r>
            <a:r>
              <a:rPr lang="ja-JP" altLang="en-US" sz="1900" b="1" u="sng" dirty="0"/>
              <a:t>個</a:t>
            </a:r>
            <a:r>
              <a:rPr lang="ja-JP" altLang="en-US" sz="1900" dirty="0"/>
              <a:t>の高密度コアを同定</a:t>
            </a:r>
            <a:r>
              <a:rPr lang="ja-JP" altLang="en-US" sz="1900" dirty="0" smtClean="0"/>
              <a:t>した</a:t>
            </a:r>
            <a:endParaRPr lang="en-US" altLang="ja-JP" sz="1900" dirty="0"/>
          </a:p>
          <a:p>
            <a:r>
              <a:rPr lang="ja-JP" altLang="en-US" sz="1900" dirty="0" smtClean="0"/>
              <a:t>コアの</a:t>
            </a:r>
            <a:r>
              <a:rPr lang="ja-JP" altLang="en-US" sz="1900" dirty="0"/>
              <a:t>質量</a:t>
            </a:r>
            <a:r>
              <a:rPr lang="ja-JP" altLang="en-US" sz="1900" dirty="0" smtClean="0"/>
              <a:t>スペクトル</a:t>
            </a:r>
            <a:r>
              <a:rPr lang="ja-JP" altLang="en-US" sz="1900" dirty="0"/>
              <a:t>は、</a:t>
            </a:r>
            <a:r>
              <a:rPr lang="ja-JP" altLang="en-US" sz="1900" b="1" u="sng" dirty="0"/>
              <a:t>指数</a:t>
            </a:r>
            <a:r>
              <a:rPr lang="en-US" altLang="ja-JP" sz="1900" b="1" u="sng" dirty="0"/>
              <a:t>0.9 </a:t>
            </a:r>
            <a:r>
              <a:rPr lang="en-US" altLang="ja-JP" sz="1900" b="1" u="sng" dirty="0" smtClean="0"/>
              <a:t>± </a:t>
            </a:r>
            <a:r>
              <a:rPr lang="en-US" altLang="ja-JP" sz="1900" b="1" u="sng" dirty="0"/>
              <a:t>0.2</a:t>
            </a:r>
            <a:r>
              <a:rPr lang="ja-JP" altLang="en-US" sz="1900" b="1" u="sng" dirty="0"/>
              <a:t>のべき乗則</a:t>
            </a:r>
            <a:r>
              <a:rPr lang="ja-JP" altLang="en-US" sz="1900" dirty="0"/>
              <a:t>によりフィッティングされており、前回の調査よりもかなり小さい値である。</a:t>
            </a:r>
          </a:p>
          <a:p>
            <a:r>
              <a:rPr lang="ja-JP" altLang="en-US" sz="1900" dirty="0" smtClean="0"/>
              <a:t>コア</a:t>
            </a:r>
            <a:r>
              <a:rPr lang="ja-JP" altLang="en-US" sz="1900" dirty="0"/>
              <a:t>の物理量の間の相関の分析は</a:t>
            </a:r>
            <a:r>
              <a:rPr lang="ja-JP" altLang="en-US" sz="1900" dirty="0" smtClean="0"/>
              <a:t>、</a:t>
            </a:r>
            <a:r>
              <a:rPr lang="en-US" altLang="ja-JP" sz="1900" dirty="0" smtClean="0"/>
              <a:t/>
            </a:r>
            <a:br>
              <a:rPr lang="en-US" altLang="ja-JP" sz="1900" dirty="0" smtClean="0"/>
            </a:br>
            <a:r>
              <a:rPr lang="ja-JP" altLang="en-US" sz="1900" dirty="0" smtClean="0"/>
              <a:t>線幅</a:t>
            </a:r>
            <a:r>
              <a:rPr lang="ja-JP" altLang="en-US" sz="1900" dirty="0"/>
              <a:t>がコアの質量および柱密度と正の相関を</a:t>
            </a:r>
            <a:r>
              <a:rPr lang="ja-JP" altLang="en-US" sz="1900" dirty="0" smtClean="0"/>
              <a:t>有する</a:t>
            </a:r>
            <a:endParaRPr lang="en-US" altLang="ja-JP" sz="1900" dirty="0" smtClean="0"/>
          </a:p>
          <a:p>
            <a:r>
              <a:rPr lang="ja-JP" altLang="en-US" sz="1900" dirty="0" smtClean="0"/>
              <a:t>観察</a:t>
            </a:r>
            <a:r>
              <a:rPr lang="ja-JP" altLang="en-US" sz="1900" dirty="0"/>
              <a:t>されたコアの大部分は、おおよそ重力によって結合され、少なくともほぼビリアル平衡である。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328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7736" y="16784"/>
            <a:ext cx="8718550" cy="832303"/>
          </a:xfrm>
        </p:spPr>
        <p:txBody>
          <a:bodyPr/>
          <a:lstStyle/>
          <a:p>
            <a:r>
              <a:rPr kumimoji="1" lang="en-US" altLang="ja-JP" dirty="0" smtClean="0"/>
              <a:t>1. 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250" y="849087"/>
            <a:ext cx="8718550" cy="57258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dirty="0" smtClean="0"/>
              <a:t>分子雲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分子雲中</a:t>
            </a:r>
            <a:r>
              <a:rPr lang="ja-JP" altLang="en-US" dirty="0"/>
              <a:t>のいくつかの領域で重力的に</a:t>
            </a:r>
            <a:r>
              <a:rPr lang="ja-JP" altLang="en-US" dirty="0" smtClean="0"/>
              <a:t>収縮</a:t>
            </a:r>
            <a:endParaRPr lang="en-US" altLang="ja-JP" dirty="0" smtClean="0"/>
          </a:p>
          <a:p>
            <a:pPr marL="800100" lvl="2" indent="-342900">
              <a:spcBef>
                <a:spcPts val="1000"/>
              </a:spcBef>
              <a:buFont typeface="Calibri" panose="020F0502020204030204" pitchFamily="34" charset="0"/>
              <a:buChar char="—"/>
            </a:pPr>
            <a:r>
              <a:rPr lang="ja-JP" altLang="en-US" sz="1900" dirty="0" smtClean="0"/>
              <a:t>密集</a:t>
            </a:r>
            <a:r>
              <a:rPr lang="ja-JP" altLang="en-US" sz="1900" dirty="0" smtClean="0"/>
              <a:t>したコアを</a:t>
            </a:r>
            <a:r>
              <a:rPr lang="ja-JP" altLang="en-US" sz="1900" dirty="0"/>
              <a:t>形成し、恒星の出現後に星の形成と核の散逸につながる</a:t>
            </a:r>
            <a:r>
              <a:rPr lang="ja-JP" altLang="en-US" sz="1700" dirty="0"/>
              <a:t>。 </a:t>
            </a:r>
            <a:endParaRPr lang="en-US" altLang="ja-JP" sz="1700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u="sng" dirty="0" smtClean="0">
                <a:solidFill>
                  <a:srgbClr val="C00000"/>
                </a:solidFill>
              </a:rPr>
              <a:t>高密度</a:t>
            </a:r>
            <a:r>
              <a:rPr lang="ja-JP" altLang="en-US" dirty="0" smtClean="0">
                <a:solidFill>
                  <a:srgbClr val="C00000"/>
                </a:solidFill>
              </a:rPr>
              <a:t>の分子雲コア</a:t>
            </a:r>
            <a:r>
              <a:rPr lang="ja-JP" altLang="en-US" dirty="0" smtClean="0">
                <a:solidFill>
                  <a:srgbClr val="FF0000"/>
                </a:solidFill>
              </a:rPr>
              <a:t>　　</a:t>
            </a:r>
            <a:r>
              <a:rPr lang="ja-JP" altLang="en-US" dirty="0" smtClean="0">
                <a:solidFill>
                  <a:srgbClr val="C00000"/>
                </a:solidFill>
              </a:rPr>
              <a:t>星</a:t>
            </a:r>
            <a:r>
              <a:rPr lang="ja-JP" altLang="en-US" dirty="0">
                <a:solidFill>
                  <a:srgbClr val="C00000"/>
                </a:solidFill>
              </a:rPr>
              <a:t>形成部位と考えられて</a:t>
            </a:r>
            <a:r>
              <a:rPr lang="ja-JP" altLang="en-US" dirty="0" smtClean="0">
                <a:solidFill>
                  <a:srgbClr val="C00000"/>
                </a:solidFill>
              </a:rPr>
              <a:t>いる</a:t>
            </a:r>
            <a:endParaRPr lang="ja-JP" altLang="en-US" dirty="0">
              <a:solidFill>
                <a:srgbClr val="C00000"/>
              </a:solidFill>
            </a:endParaRPr>
          </a:p>
          <a:p>
            <a:pPr lvl="1">
              <a:buFont typeface="Calibri" panose="020F0502020204030204" pitchFamily="34" charset="0"/>
              <a:buChar char="—"/>
            </a:pPr>
            <a:r>
              <a:rPr lang="ja-JP" altLang="en-US" sz="1900" dirty="0" smtClean="0"/>
              <a:t>   高密度</a:t>
            </a:r>
            <a:r>
              <a:rPr lang="ja-JP" altLang="en-US" sz="1900" dirty="0"/>
              <a:t>コアの平均分子数密度は</a:t>
            </a:r>
            <a:r>
              <a:rPr lang="en-US" altLang="ja-JP" sz="1900" dirty="0"/>
              <a:t>&gt; </a:t>
            </a:r>
            <a:r>
              <a:rPr lang="en-US" altLang="ja-JP" sz="1900" dirty="0" smtClean="0"/>
              <a:t>10</a:t>
            </a:r>
            <a:r>
              <a:rPr lang="en-US" altLang="ja-JP" sz="1900" baseline="30000" dirty="0" smtClean="0"/>
              <a:t>4 </a:t>
            </a:r>
            <a:r>
              <a:rPr lang="en-US" altLang="ja-JP" sz="1900" dirty="0" smtClean="0"/>
              <a:t>cm</a:t>
            </a:r>
            <a:r>
              <a:rPr lang="en-US" altLang="ja-JP" sz="1900" baseline="30000" dirty="0" smtClean="0"/>
              <a:t>-3</a:t>
            </a:r>
          </a:p>
          <a:p>
            <a:pPr lvl="1">
              <a:buFont typeface="Calibri" panose="020F0502020204030204" pitchFamily="34" charset="0"/>
              <a:buChar char="—"/>
            </a:pPr>
            <a:endParaRPr lang="en-US" altLang="ja-JP" sz="1900" baseline="30000" dirty="0"/>
          </a:p>
          <a:p>
            <a:pPr marL="0" indent="0">
              <a:buNone/>
            </a:pPr>
            <a:r>
              <a:rPr lang="ja-JP" altLang="en-US" dirty="0" smtClean="0"/>
              <a:t>星</a:t>
            </a:r>
            <a:r>
              <a:rPr lang="ja-JP" altLang="en-US" dirty="0"/>
              <a:t>形成の全過程を理解するために</a:t>
            </a:r>
            <a:r>
              <a:rPr lang="ja-JP" altLang="en-US" dirty="0" smtClean="0"/>
              <a:t>は・・・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高密度</a:t>
            </a:r>
            <a:r>
              <a:rPr lang="ja-JP" altLang="en-US" dirty="0"/>
              <a:t>コアの進化を包括的に理解することが</a:t>
            </a:r>
            <a:r>
              <a:rPr lang="ja-JP" altLang="en-US" dirty="0" smtClean="0"/>
              <a:t>重要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0070C0"/>
                </a:solidFill>
              </a:rPr>
              <a:t>低質量</a:t>
            </a:r>
            <a:r>
              <a:rPr lang="ja-JP" altLang="en-US" dirty="0"/>
              <a:t>の星形成領域の研究はこのような研究に適している。 </a:t>
            </a:r>
            <a:endParaRPr lang="en-US" altLang="ja-JP" dirty="0"/>
          </a:p>
          <a:p>
            <a:pPr lvl="1">
              <a:buFont typeface="Calibri" panose="020F0502020204030204" pitchFamily="34" charset="0"/>
              <a:buChar char="—"/>
            </a:pPr>
            <a:r>
              <a:rPr lang="ja-JP" altLang="en-US" sz="1900" dirty="0">
                <a:solidFill>
                  <a:srgbClr val="0070C0"/>
                </a:solidFill>
              </a:rPr>
              <a:t>低質量星</a:t>
            </a:r>
            <a:r>
              <a:rPr lang="ja-JP" altLang="en-US" sz="1900" dirty="0"/>
              <a:t>が</a:t>
            </a:r>
            <a:r>
              <a:rPr lang="ja-JP" altLang="en-US" sz="1900" dirty="0">
                <a:solidFill>
                  <a:schemeClr val="accent2">
                    <a:lumMod val="75000"/>
                  </a:schemeClr>
                </a:solidFill>
              </a:rPr>
              <a:t>高質量星</a:t>
            </a:r>
            <a:r>
              <a:rPr lang="ja-JP" altLang="en-US" sz="1900" dirty="0"/>
              <a:t>よりもはるかに</a:t>
            </a:r>
            <a:r>
              <a:rPr lang="ja-JP" altLang="en-US" sz="1900" b="1" u="sng" dirty="0"/>
              <a:t>ゆっくりと進化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ja-JP" altLang="en-US" sz="1900" dirty="0" smtClean="0">
                <a:solidFill>
                  <a:srgbClr val="0070C0"/>
                </a:solidFill>
              </a:rPr>
              <a:t>低質量星</a:t>
            </a:r>
            <a:r>
              <a:rPr lang="ja-JP" altLang="en-US" sz="1900" dirty="0" smtClean="0"/>
              <a:t>の数が</a:t>
            </a:r>
            <a:r>
              <a:rPr lang="ja-JP" altLang="en-US" sz="1900" dirty="0" smtClean="0">
                <a:solidFill>
                  <a:schemeClr val="accent2">
                    <a:lumMod val="75000"/>
                  </a:schemeClr>
                </a:solidFill>
              </a:rPr>
              <a:t>高質量星</a:t>
            </a:r>
            <a:r>
              <a:rPr lang="ja-JP" altLang="en-US" sz="1900" dirty="0" smtClean="0"/>
              <a:t>の数より</a:t>
            </a:r>
            <a:r>
              <a:rPr lang="ja-JP" altLang="en-US" sz="1900" b="1" u="sng" dirty="0" smtClean="0"/>
              <a:t>はるかに多い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u="sng" dirty="0" smtClean="0">
                <a:solidFill>
                  <a:srgbClr val="C00000"/>
                </a:solidFill>
              </a:rPr>
              <a:t>低質量</a:t>
            </a:r>
            <a:r>
              <a:rPr lang="ja-JP" altLang="en-US" u="sng" dirty="0">
                <a:solidFill>
                  <a:srgbClr val="C00000"/>
                </a:solidFill>
              </a:rPr>
              <a:t>星</a:t>
            </a:r>
            <a:r>
              <a:rPr lang="ja-JP" altLang="en-US" u="sng" dirty="0" smtClean="0">
                <a:solidFill>
                  <a:srgbClr val="C00000"/>
                </a:solidFill>
              </a:rPr>
              <a:t>形成領</a:t>
            </a:r>
            <a:r>
              <a:rPr lang="ja-JP" altLang="en-US" u="sng" dirty="0">
                <a:solidFill>
                  <a:srgbClr val="C00000"/>
                </a:solidFill>
              </a:rPr>
              <a:t>域内の高密度コア上に完全な分子データセット</a:t>
            </a:r>
            <a:r>
              <a:rPr lang="ja-JP" altLang="en-US" u="sng" dirty="0" smtClean="0">
                <a:solidFill>
                  <a:srgbClr val="C00000"/>
                </a:solidFill>
              </a:rPr>
              <a:t>を</a:t>
            </a:r>
            <a:endParaRPr lang="en-US" altLang="ja-JP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u="sng" dirty="0" smtClean="0">
                <a:solidFill>
                  <a:srgbClr val="C00000"/>
                </a:solidFill>
              </a:rPr>
              <a:t>有する</a:t>
            </a:r>
            <a:r>
              <a:rPr lang="ja-JP" altLang="en-US" u="sng" dirty="0">
                <a:solidFill>
                  <a:srgbClr val="C00000"/>
                </a:solidFill>
              </a:rPr>
              <a:t>ことは非常に重要である。</a:t>
            </a:r>
            <a:endParaRPr kumimoji="1" lang="ja-JP" altLang="en-US" u="sng" dirty="0">
              <a:solidFill>
                <a:srgbClr val="C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22250" y="747486"/>
            <a:ext cx="1052286" cy="4354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3875315" y="2296888"/>
            <a:ext cx="319314" cy="2394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07736" y="3004456"/>
            <a:ext cx="5837464" cy="4717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3768952" y="5072740"/>
            <a:ext cx="532039" cy="44994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13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07" y="405539"/>
            <a:ext cx="8718550" cy="832303"/>
          </a:xfrm>
        </p:spPr>
        <p:txBody>
          <a:bodyPr/>
          <a:lstStyle/>
          <a:p>
            <a:r>
              <a:rPr lang="en-US" altLang="ja-JP" dirty="0"/>
              <a:t>1. 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250" y="1371599"/>
            <a:ext cx="8718550" cy="5203371"/>
          </a:xfrm>
        </p:spPr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分子</a:t>
            </a:r>
            <a:r>
              <a:rPr lang="ja-JP" altLang="en-US" dirty="0"/>
              <a:t>線を用いた高密度コアの調査</a:t>
            </a:r>
            <a:r>
              <a:rPr lang="ja-JP" altLang="en-US" dirty="0" smtClean="0"/>
              <a:t>は、</a:t>
            </a:r>
            <a:r>
              <a:rPr lang="en-US" altLang="ja-JP" dirty="0" smtClean="0"/>
              <a:t>Myers</a:t>
            </a:r>
            <a:r>
              <a:rPr lang="ja-JP" altLang="en-US" dirty="0"/>
              <a:t>ら</a:t>
            </a:r>
            <a:r>
              <a:rPr lang="ja-JP" altLang="en-US" dirty="0" smtClean="0"/>
              <a:t>（</a:t>
            </a:r>
            <a:r>
              <a:rPr lang="en-US" altLang="ja-JP" dirty="0"/>
              <a:t>1983</a:t>
            </a:r>
            <a:r>
              <a:rPr lang="ja-JP" altLang="en-US" dirty="0"/>
              <a:t>）によって</a:t>
            </a:r>
            <a:r>
              <a:rPr lang="ja-JP" altLang="en-US" dirty="0" smtClean="0"/>
              <a:t>行われた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論文</a:t>
            </a:r>
            <a:r>
              <a:rPr lang="en-US" altLang="ja-JP" sz="2000" dirty="0"/>
              <a:t>Ⅰ</a:t>
            </a:r>
            <a:r>
              <a:rPr lang="en-US" altLang="ja-JP" sz="2000" dirty="0" smtClean="0"/>
              <a:t>)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C00000"/>
                </a:solidFill>
              </a:rPr>
              <a:t>密集</a:t>
            </a:r>
            <a:r>
              <a:rPr lang="ja-JP" altLang="en-US" dirty="0">
                <a:solidFill>
                  <a:srgbClr val="C00000"/>
                </a:solidFill>
              </a:rPr>
              <a:t>したコアが実際の星形成部位であることを確認</a:t>
            </a:r>
            <a:r>
              <a:rPr lang="ja-JP" altLang="en-US" dirty="0" smtClean="0">
                <a:solidFill>
                  <a:srgbClr val="C00000"/>
                </a:solidFill>
              </a:rPr>
              <a:t>した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838325" y="3116941"/>
            <a:ext cx="5486400" cy="1712686"/>
            <a:chOff x="1190171" y="2699657"/>
            <a:chExt cx="5486400" cy="171268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270001" y="2801258"/>
              <a:ext cx="54065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aseline="30000" dirty="0" smtClean="0"/>
                <a:t>13</a:t>
              </a:r>
              <a:r>
                <a:rPr lang="en-US" altLang="ja-JP" dirty="0" smtClean="0"/>
                <a:t>CO</a:t>
              </a:r>
              <a:r>
                <a:rPr lang="ja-JP" altLang="en-US" dirty="0"/>
                <a:t>・</a:t>
              </a:r>
              <a:r>
                <a:rPr lang="en-US" altLang="ja-JP" dirty="0" smtClean="0"/>
                <a:t>C</a:t>
              </a:r>
              <a:r>
                <a:rPr lang="en-US" altLang="ja-JP" baseline="30000" dirty="0" smtClean="0"/>
                <a:t>18</a:t>
              </a:r>
              <a:r>
                <a:rPr lang="en-US" altLang="ja-JP" dirty="0" smtClean="0"/>
                <a:t>0</a:t>
              </a:r>
              <a:r>
                <a:rPr lang="ja-JP" altLang="en-US" dirty="0" smtClean="0"/>
                <a:t>・</a:t>
              </a:r>
              <a:r>
                <a:rPr lang="en-US" altLang="ja-JP" dirty="0" smtClean="0"/>
                <a:t>NH</a:t>
              </a:r>
              <a:r>
                <a:rPr lang="en-US" altLang="ja-JP" baseline="-25000" dirty="0" smtClean="0"/>
                <a:t>3</a:t>
              </a:r>
              <a:r>
                <a:rPr lang="ja-JP" altLang="en-US" dirty="0" smtClean="0"/>
                <a:t>分子</a:t>
              </a:r>
              <a:r>
                <a:rPr lang="ja-JP" altLang="en-US" dirty="0"/>
                <a:t>線　</a:t>
              </a:r>
              <a:r>
                <a:rPr lang="en-US" altLang="ja-JP" dirty="0"/>
                <a:t>70</a:t>
              </a:r>
              <a:r>
                <a:rPr lang="ja-JP" altLang="en-US" dirty="0"/>
                <a:t>の領域を</a:t>
              </a:r>
              <a:r>
                <a:rPr lang="ja-JP" altLang="en-US" dirty="0" smtClean="0"/>
                <a:t>観測</a:t>
              </a:r>
              <a:endParaRPr lang="en-US" altLang="ja-JP" dirty="0" smtClean="0"/>
            </a:p>
            <a:p>
              <a:endParaRPr lang="en-US" altLang="ja-JP" dirty="0" smtClean="0"/>
            </a:p>
            <a:p>
              <a:r>
                <a:rPr lang="en-US" altLang="ja-JP" dirty="0" smtClean="0"/>
                <a:t>41</a:t>
              </a:r>
              <a:r>
                <a:rPr lang="ja-JP" altLang="en-US" dirty="0"/>
                <a:t>のコアの地図を提示し、コアの</a:t>
              </a:r>
              <a:r>
                <a:rPr lang="en-US" altLang="ja-JP" dirty="0"/>
                <a:t>68</a:t>
              </a:r>
              <a:r>
                <a:rPr lang="ja-JP" altLang="en-US" dirty="0"/>
                <a:t>％が</a:t>
              </a:r>
              <a:endParaRPr lang="en-US" altLang="ja-JP" dirty="0"/>
            </a:p>
            <a:p>
              <a:r>
                <a:rPr lang="ja-JP" altLang="en-US" dirty="0"/>
                <a:t>原始星物または</a:t>
              </a:r>
              <a:r>
                <a:rPr lang="en-US" altLang="ja-JP" dirty="0"/>
                <a:t>T </a:t>
              </a:r>
              <a:r>
                <a:rPr lang="en-US" altLang="ja-JP" dirty="0" err="1"/>
                <a:t>Tauri</a:t>
              </a:r>
              <a:r>
                <a:rPr lang="ja-JP" altLang="en-US" dirty="0"/>
                <a:t>星であると考えられる</a:t>
              </a:r>
              <a:r>
                <a:rPr lang="en-US" altLang="ja-JP" dirty="0"/>
                <a:t>IRAS</a:t>
              </a:r>
              <a:r>
                <a:rPr lang="ja-JP" altLang="en-US" dirty="0" smtClean="0"/>
                <a:t>点源</a:t>
              </a:r>
              <a:endParaRPr lang="en-US" altLang="ja-JP" dirty="0" smtClean="0"/>
            </a:p>
            <a:p>
              <a:r>
                <a:rPr lang="ja-JP" altLang="en-US" dirty="0" smtClean="0"/>
                <a:t>を</a:t>
              </a:r>
              <a:r>
                <a:rPr lang="ja-JP" altLang="en-US" dirty="0"/>
                <a:t>持っていることを示した</a:t>
              </a:r>
              <a:endParaRPr lang="en-US" altLang="ja-JP" dirty="0"/>
            </a:p>
          </p:txBody>
        </p:sp>
        <p:sp>
          <p:nvSpPr>
            <p:cNvPr id="6" name="下矢印 5"/>
            <p:cNvSpPr/>
            <p:nvPr/>
          </p:nvSpPr>
          <p:spPr>
            <a:xfrm>
              <a:off x="3222171" y="3156857"/>
              <a:ext cx="355600" cy="224972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190171" y="2699657"/>
              <a:ext cx="5428343" cy="171268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726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9678" y="314326"/>
            <a:ext cx="8718550" cy="832303"/>
          </a:xfrm>
        </p:spPr>
        <p:txBody>
          <a:bodyPr/>
          <a:lstStyle/>
          <a:p>
            <a:r>
              <a:rPr lang="en-US" altLang="ja-JP" dirty="0"/>
              <a:t>1. 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250" y="1371599"/>
            <a:ext cx="8718550" cy="5203371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Taurus</a:t>
            </a:r>
            <a:r>
              <a:rPr lang="ja-JP" altLang="en-US" dirty="0" smtClean="0"/>
              <a:t>領域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400" dirty="0" smtClean="0"/>
              <a:t>周囲</a:t>
            </a:r>
            <a:r>
              <a:rPr lang="ja-JP" altLang="en-US" sz="2400" dirty="0"/>
              <a:t>に大規模な星や超新星残骸が</a:t>
            </a:r>
            <a:r>
              <a:rPr lang="ja-JP" altLang="en-US" sz="2400" dirty="0" smtClean="0"/>
              <a:t>ない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外部</a:t>
            </a:r>
            <a:r>
              <a:rPr lang="ja-JP" altLang="en-US" sz="2400" dirty="0"/>
              <a:t>からの衝撃や紫外線による影響を</a:t>
            </a:r>
            <a:r>
              <a:rPr lang="ja-JP" altLang="en-US" sz="2400" dirty="0" smtClean="0"/>
              <a:t>受けない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sz="2400" dirty="0" smtClean="0"/>
              <a:t>Taurus</a:t>
            </a:r>
            <a:r>
              <a:rPr lang="ja-JP" altLang="en-US" sz="2400" dirty="0" smtClean="0"/>
              <a:t>領域は、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rgbClr val="C00000"/>
                </a:solidFill>
              </a:rPr>
              <a:t>低質量</a:t>
            </a:r>
            <a:r>
              <a:rPr lang="ja-JP" altLang="en-US" sz="2400" b="1" dirty="0">
                <a:solidFill>
                  <a:srgbClr val="C00000"/>
                </a:solidFill>
              </a:rPr>
              <a:t>星の自発的形成の初期段階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の研究</a:t>
            </a:r>
            <a:r>
              <a:rPr lang="ja-JP" altLang="en-US" sz="2400" dirty="0"/>
              <a:t>に最も適している。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283029" y="1364343"/>
            <a:ext cx="1785257" cy="4499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3599543" y="2917372"/>
            <a:ext cx="464457" cy="4136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53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2250" y="166914"/>
            <a:ext cx="8718550" cy="832303"/>
          </a:xfrm>
        </p:spPr>
        <p:txBody>
          <a:bodyPr/>
          <a:lstStyle/>
          <a:p>
            <a:r>
              <a:rPr kumimoji="1" lang="en-US" altLang="ja-JP" dirty="0" smtClean="0"/>
              <a:t>2. Observations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250" y="1059543"/>
            <a:ext cx="8718550" cy="5515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400" dirty="0" smtClean="0"/>
              <a:t>望遠鏡</a:t>
            </a:r>
            <a:r>
              <a:rPr lang="en-US" altLang="ja-JP" sz="2400" dirty="0"/>
              <a:t>: </a:t>
            </a:r>
            <a:r>
              <a:rPr lang="ja-JP" altLang="en-US" sz="2400" dirty="0"/>
              <a:t>名古屋大学の</a:t>
            </a:r>
            <a:r>
              <a:rPr lang="en-US" altLang="ja-JP" sz="2400" dirty="0"/>
              <a:t>4m</a:t>
            </a:r>
            <a:r>
              <a:rPr lang="ja-JP" altLang="en-US" sz="2400" dirty="0"/>
              <a:t>ミリ波望遠鏡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観測輝線</a:t>
            </a:r>
            <a:r>
              <a:rPr lang="en-US" altLang="ja-JP" sz="2400" dirty="0"/>
              <a:t>: C</a:t>
            </a:r>
            <a:r>
              <a:rPr lang="en-US" altLang="ja-JP" sz="2400" baseline="30000" dirty="0"/>
              <a:t>18</a:t>
            </a:r>
            <a:r>
              <a:rPr lang="en-US" altLang="ja-JP" sz="2400" dirty="0"/>
              <a:t>O (</a:t>
            </a:r>
            <a:r>
              <a:rPr lang="en-US" altLang="ja-JP" sz="2400" dirty="0" smtClean="0"/>
              <a:t>J=1-0)</a:t>
            </a:r>
          </a:p>
          <a:p>
            <a:pPr marL="0" indent="0">
              <a:buNone/>
            </a:pPr>
            <a:r>
              <a:rPr lang="ja-JP" altLang="en-US" sz="2400" dirty="0" smtClean="0"/>
              <a:t>観測期間</a:t>
            </a:r>
            <a:r>
              <a:rPr lang="en-US" altLang="ja-JP" sz="2400" dirty="0" smtClean="0"/>
              <a:t>: 1992</a:t>
            </a:r>
            <a:r>
              <a:rPr lang="ja-JP" altLang="en-US" sz="2400" dirty="0" smtClean="0"/>
              <a:t>年から</a:t>
            </a:r>
            <a:r>
              <a:rPr lang="en-US" altLang="ja-JP" sz="2400" dirty="0" smtClean="0"/>
              <a:t>1995</a:t>
            </a:r>
            <a:r>
              <a:rPr lang="ja-JP" altLang="en-US" sz="2400" dirty="0" smtClean="0"/>
              <a:t>年の冬季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分解能</a:t>
            </a:r>
            <a:r>
              <a:rPr lang="en-US" altLang="ja-JP" sz="2400" dirty="0"/>
              <a:t>: 0.1pc</a:t>
            </a:r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 smtClean="0"/>
              <a:t>ガイドマップと</a:t>
            </a:r>
            <a:r>
              <a:rPr lang="ja-JP" altLang="en-US" sz="2400" dirty="0"/>
              <a:t>して</a:t>
            </a:r>
            <a:r>
              <a:rPr lang="en-US" altLang="ja-JP" sz="2400" dirty="0"/>
              <a:t>13CO</a:t>
            </a:r>
            <a:r>
              <a:rPr lang="ja-JP" altLang="en-US" sz="2400" dirty="0"/>
              <a:t>マップ</a:t>
            </a:r>
            <a:r>
              <a:rPr lang="ja-JP" altLang="en-US" sz="2400" dirty="0" smtClean="0"/>
              <a:t>（</a:t>
            </a:r>
            <a:r>
              <a:rPr lang="ja-JP" altLang="en-US" sz="2400" dirty="0"/>
              <a:t>論文</a:t>
            </a:r>
            <a:r>
              <a:rPr lang="en-US" altLang="ja-JP" sz="2400" dirty="0" smtClean="0"/>
              <a:t>I</a:t>
            </a:r>
            <a:r>
              <a:rPr lang="ja-JP" altLang="en-US" sz="2400" dirty="0"/>
              <a:t>）を使用</a:t>
            </a:r>
            <a:r>
              <a:rPr lang="ja-JP" altLang="en-US" sz="2400" dirty="0" smtClean="0"/>
              <a:t>した</a:t>
            </a:r>
            <a:endParaRPr lang="en-US" altLang="ja-JP" sz="2400" dirty="0" smtClean="0"/>
          </a:p>
          <a:p>
            <a:pPr lvl="1">
              <a:buFont typeface="Calibri" panose="020F0502020204030204" pitchFamily="34" charset="0"/>
              <a:buChar char="—"/>
            </a:pPr>
            <a:r>
              <a:rPr lang="ja-JP" altLang="en-US" dirty="0"/>
              <a:t>限られた時間内に</a:t>
            </a:r>
            <a:r>
              <a:rPr lang="en-US" altLang="ja-JP" dirty="0"/>
              <a:t>C180</a:t>
            </a:r>
            <a:r>
              <a:rPr lang="ja-JP" altLang="en-US" dirty="0"/>
              <a:t>の密度の高いコアのサンプル</a:t>
            </a:r>
            <a:r>
              <a:rPr lang="ja-JP" altLang="en-US" dirty="0" smtClean="0"/>
              <a:t>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効果的に</a:t>
            </a:r>
            <a:r>
              <a:rPr lang="ja-JP" altLang="en-US" dirty="0"/>
              <a:t>得るため</a:t>
            </a:r>
            <a:endParaRPr lang="en-US" altLang="ja-JP" dirty="0" smtClean="0"/>
          </a:p>
          <a:p>
            <a:r>
              <a:rPr lang="ja-JP" altLang="en-US" sz="2400" dirty="0" smtClean="0"/>
              <a:t>柱</a:t>
            </a:r>
            <a:r>
              <a:rPr lang="ja-JP" altLang="en-US" sz="2400" dirty="0"/>
              <a:t>密度が</a:t>
            </a:r>
            <a:r>
              <a:rPr lang="en-US" altLang="ja-JP" sz="2400" dirty="0" smtClean="0"/>
              <a:t>3.5×10</a:t>
            </a:r>
            <a:r>
              <a:rPr lang="en-US" altLang="ja-JP" sz="2400" baseline="30000" dirty="0" smtClean="0"/>
              <a:t>21</a:t>
            </a:r>
            <a:r>
              <a:rPr lang="en-US" altLang="ja-JP" sz="2400" dirty="0" smtClean="0"/>
              <a:t>cm</a:t>
            </a:r>
            <a:r>
              <a:rPr lang="en-US" altLang="ja-JP" sz="2400" baseline="30000" dirty="0" smtClean="0"/>
              <a:t>-2</a:t>
            </a:r>
            <a:r>
              <a:rPr lang="en-US" altLang="ja-JP" sz="2400" dirty="0" smtClean="0"/>
              <a:t>(13CO</a:t>
            </a:r>
            <a:r>
              <a:rPr lang="ja-JP" altLang="en-US" sz="2400" dirty="0"/>
              <a:t>観測値</a:t>
            </a:r>
            <a:r>
              <a:rPr lang="ja-JP" altLang="en-US" sz="2400" dirty="0" smtClean="0"/>
              <a:t>に由来</a:t>
            </a:r>
            <a:r>
              <a:rPr lang="en-US" altLang="ja-JP" sz="2400" dirty="0" smtClean="0"/>
              <a:t>)</a:t>
            </a:r>
          </a:p>
          <a:p>
            <a:pPr marL="0" indent="0">
              <a:buNone/>
            </a:pPr>
            <a:r>
              <a:rPr lang="ja-JP" altLang="en-US" sz="2400" dirty="0" smtClean="0"/>
              <a:t>より</a:t>
            </a:r>
            <a:r>
              <a:rPr lang="ja-JP" altLang="en-US" sz="2400" dirty="0"/>
              <a:t>大きい領域の</a:t>
            </a:r>
            <a:r>
              <a:rPr lang="en-US" altLang="ja-JP" sz="2400" dirty="0"/>
              <a:t>90</a:t>
            </a:r>
            <a:r>
              <a:rPr lang="ja-JP" altLang="en-US" sz="2400" dirty="0"/>
              <a:t>％以上に相当する約</a:t>
            </a:r>
            <a:r>
              <a:rPr lang="en-US" altLang="ja-JP" sz="2400" dirty="0"/>
              <a:t>7200</a:t>
            </a:r>
            <a:r>
              <a:rPr lang="ja-JP" altLang="en-US" sz="2400" dirty="0"/>
              <a:t>ポイント（</a:t>
            </a:r>
            <a:r>
              <a:rPr lang="en-US" altLang="ja-JP" sz="2400" dirty="0" smtClean="0"/>
              <a:t>8deg</a:t>
            </a:r>
            <a:r>
              <a:rPr lang="en-US" altLang="ja-JP" sz="2400" baseline="30000" dirty="0" smtClean="0"/>
              <a:t>2</a:t>
            </a:r>
            <a:r>
              <a:rPr lang="ja-JP" altLang="en-US" sz="2400" dirty="0" smtClean="0"/>
              <a:t>）を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観測した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(Fig.1)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75" y="166914"/>
            <a:ext cx="3686825" cy="3555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5087257" y="166914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(Fig. 1)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5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354" y="107778"/>
            <a:ext cx="8718550" cy="832303"/>
          </a:xfrm>
        </p:spPr>
        <p:txBody>
          <a:bodyPr/>
          <a:lstStyle/>
          <a:p>
            <a:r>
              <a:rPr kumimoji="1" lang="en-US" altLang="ja-JP" dirty="0" smtClean="0"/>
              <a:t>3. Results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354" y="3629910"/>
            <a:ext cx="8890000" cy="3657599"/>
          </a:xfrm>
        </p:spPr>
        <p:txBody>
          <a:bodyPr>
            <a:normAutofit/>
          </a:bodyPr>
          <a:lstStyle/>
          <a:p>
            <a:r>
              <a:rPr lang="ja-JP" altLang="en-US" sz="1800" dirty="0" smtClean="0"/>
              <a:t> </a:t>
            </a:r>
            <a:r>
              <a:rPr lang="en-US" altLang="ja-JP" sz="1800" dirty="0"/>
              <a:t>C</a:t>
            </a:r>
            <a:r>
              <a:rPr lang="en-US" altLang="ja-JP" sz="1800" baseline="30000" dirty="0"/>
              <a:t>18</a:t>
            </a:r>
            <a:r>
              <a:rPr lang="en-US" altLang="ja-JP" sz="1800" dirty="0"/>
              <a:t>0</a:t>
            </a:r>
            <a:r>
              <a:rPr lang="ja-JP" altLang="en-US" sz="1800" dirty="0"/>
              <a:t>雲の全体的な構造は</a:t>
            </a:r>
            <a:r>
              <a:rPr lang="ja-JP" altLang="en-US" sz="1800" dirty="0" smtClean="0"/>
              <a:t>、</a:t>
            </a:r>
            <a:r>
              <a:rPr lang="en-US" altLang="ja-JP" sz="1800" baseline="30000" dirty="0" smtClean="0"/>
              <a:t>13</a:t>
            </a:r>
            <a:r>
              <a:rPr lang="en-US" altLang="ja-JP" sz="1800" dirty="0" smtClean="0"/>
              <a:t>CO</a:t>
            </a:r>
            <a:r>
              <a:rPr lang="ja-JP" altLang="en-US" sz="1800" dirty="0"/>
              <a:t>雲よりも塊状で</a:t>
            </a:r>
            <a:r>
              <a:rPr lang="ja-JP" altLang="en-US" sz="1800" dirty="0" smtClean="0"/>
              <a:t>フィラメント状</a:t>
            </a:r>
            <a:endParaRPr lang="en-US" altLang="ja-JP" sz="1800" dirty="0" smtClean="0"/>
          </a:p>
          <a:p>
            <a:r>
              <a:rPr lang="en-US" altLang="ja-JP" sz="1800" dirty="0" smtClean="0"/>
              <a:t>3</a:t>
            </a:r>
            <a:r>
              <a:rPr lang="ja-JP" altLang="en-US" sz="1800" dirty="0" err="1"/>
              <a:t>つの</a:t>
            </a:r>
            <a:r>
              <a:rPr lang="ja-JP" altLang="en-US" sz="1800" dirty="0"/>
              <a:t>大規模な雲の周り</a:t>
            </a:r>
            <a:r>
              <a:rPr lang="ja-JP" altLang="en-US" sz="1800" dirty="0" smtClean="0"/>
              <a:t>に</a:t>
            </a:r>
            <a:r>
              <a:rPr lang="ja-JP" altLang="en-US" sz="1800" dirty="0"/>
              <a:t>、</a:t>
            </a:r>
            <a:r>
              <a:rPr lang="ja-JP" altLang="en-US" sz="1800" dirty="0" smtClean="0"/>
              <a:t>約</a:t>
            </a:r>
            <a:r>
              <a:rPr lang="en-US" altLang="ja-JP" sz="1800" dirty="0"/>
              <a:t>15</a:t>
            </a:r>
            <a:r>
              <a:rPr lang="ja-JP" altLang="en-US" sz="1800" dirty="0"/>
              <a:t>の孤立した雲が</a:t>
            </a:r>
            <a:r>
              <a:rPr lang="ja-JP" altLang="en-US" sz="1800" dirty="0" smtClean="0"/>
              <a:t>ある</a:t>
            </a:r>
            <a:endParaRPr lang="en-US" altLang="ja-JP" sz="1800" dirty="0" smtClean="0"/>
          </a:p>
          <a:p>
            <a:endParaRPr lang="ja-JP" altLang="en-US" sz="1800" dirty="0"/>
          </a:p>
          <a:p>
            <a:r>
              <a:rPr lang="en-US" altLang="ja-JP" sz="1800" dirty="0"/>
              <a:t>C</a:t>
            </a:r>
            <a:r>
              <a:rPr lang="en-US" altLang="ja-JP" sz="1800" baseline="30000" dirty="0"/>
              <a:t>18</a:t>
            </a:r>
            <a:r>
              <a:rPr lang="en-US" altLang="ja-JP" sz="1800" dirty="0"/>
              <a:t>0</a:t>
            </a:r>
            <a:r>
              <a:rPr lang="ja-JP" altLang="en-US" sz="1800" dirty="0"/>
              <a:t>スペクトルの</a:t>
            </a:r>
            <a:r>
              <a:rPr lang="ja-JP" altLang="en-US" sz="1800" dirty="0" smtClean="0"/>
              <a:t>光学的</a:t>
            </a:r>
            <a:r>
              <a:rPr lang="ja-JP" altLang="en-US" sz="1800" dirty="0"/>
              <a:t>厚</a:t>
            </a:r>
            <a:r>
              <a:rPr lang="ja-JP" altLang="en-US" sz="1800" dirty="0" smtClean="0"/>
              <a:t>みを</a:t>
            </a:r>
            <a:r>
              <a:rPr lang="ja-JP" altLang="en-US" sz="1800" dirty="0"/>
              <a:t>周波数</a:t>
            </a:r>
            <a:r>
              <a:rPr lang="en-US" altLang="ja-JP" sz="1800" dirty="0"/>
              <a:t>v</a:t>
            </a:r>
            <a:r>
              <a:rPr lang="ja-JP" altLang="en-US" sz="1800" dirty="0"/>
              <a:t>（</a:t>
            </a:r>
            <a:r>
              <a:rPr lang="en-US" altLang="ja-JP" sz="1800" dirty="0"/>
              <a:t>Hz</a:t>
            </a:r>
            <a:r>
              <a:rPr lang="ja-JP" altLang="en-US" sz="1800" dirty="0"/>
              <a:t>）の関数として計算するために</a:t>
            </a:r>
            <a:r>
              <a:rPr lang="ja-JP" altLang="en-US" sz="1800" dirty="0" smtClean="0"/>
              <a:t>、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ja-JP" altLang="en-US" sz="1800" dirty="0" smtClean="0"/>
              <a:t>以下</a:t>
            </a:r>
            <a:r>
              <a:rPr lang="ja-JP" altLang="en-US" sz="1800" dirty="0"/>
              <a:t>の式を使用した：</a:t>
            </a:r>
            <a:endParaRPr kumimoji="1" lang="ja-JP" altLang="en-US" sz="1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54" y="14514"/>
            <a:ext cx="4704653" cy="3522132"/>
          </a:xfrm>
          <a:prstGeom prst="rect">
            <a:avLst/>
          </a:prstGeom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0" y="1509097"/>
            <a:ext cx="4559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</a:t>
            </a:r>
            <a:r>
              <a:rPr lang="ja-JP" altLang="en-US" dirty="0" err="1"/>
              <a:t>つの</a:t>
            </a:r>
            <a:r>
              <a:rPr lang="ja-JP" altLang="en-US" dirty="0"/>
              <a:t>大規模な分子雲</a:t>
            </a:r>
            <a:endParaRPr lang="en-US" altLang="ja-JP" dirty="0"/>
          </a:p>
          <a:p>
            <a:pPr lvl="1">
              <a:buFont typeface="Calibri" panose="020F0502020204030204" pitchFamily="34" charset="0"/>
              <a:buChar char="—"/>
            </a:pPr>
            <a:r>
              <a:rPr lang="ja-JP" altLang="en-US" dirty="0"/>
              <a:t>①</a:t>
            </a:r>
            <a:r>
              <a:rPr lang="en-US" altLang="ja-JP" dirty="0"/>
              <a:t>(</a:t>
            </a:r>
            <a:r>
              <a:rPr lang="en-US" altLang="ja-JP" dirty="0" err="1"/>
              <a:t>l,b</a:t>
            </a:r>
            <a:r>
              <a:rPr lang="en-US" altLang="ja-JP" dirty="0"/>
              <a:t>)=(173~175°,-14 ~ -13°) (HCL2)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ja-JP" altLang="en-US" dirty="0"/>
              <a:t>②</a:t>
            </a:r>
            <a:r>
              <a:rPr lang="en-US" altLang="ja-JP" dirty="0"/>
              <a:t>(</a:t>
            </a:r>
            <a:r>
              <a:rPr lang="en-US" altLang="ja-JP" dirty="0" err="1"/>
              <a:t>l,b</a:t>
            </a:r>
            <a:r>
              <a:rPr lang="en-US" altLang="ja-JP" dirty="0"/>
              <a:t>)=(167~171°,-17 ~ -15°)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ja-JP" altLang="en-US" dirty="0"/>
              <a:t>③</a:t>
            </a:r>
            <a:r>
              <a:rPr lang="en-US" altLang="ja-JP" dirty="0"/>
              <a:t>(</a:t>
            </a:r>
            <a:r>
              <a:rPr lang="en-US" altLang="ja-JP" dirty="0" err="1"/>
              <a:t>l.b</a:t>
            </a:r>
            <a:r>
              <a:rPr lang="en-US" altLang="ja-JP" dirty="0"/>
              <a:t>)=(173~174°,-17 ~ -16°)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0" y="1509097"/>
            <a:ext cx="4448629" cy="2013035"/>
            <a:chOff x="0" y="1129753"/>
            <a:chExt cx="4448629" cy="2013035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783771" y="2496457"/>
              <a:ext cx="19143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①</a:t>
              </a:r>
              <a:r>
                <a:rPr lang="ja-JP" altLang="en-US" dirty="0" smtClean="0"/>
                <a:t>リング状</a:t>
              </a:r>
              <a:endParaRPr lang="en-US" altLang="ja-JP" dirty="0" smtClean="0"/>
            </a:p>
            <a:p>
              <a:r>
                <a:rPr lang="ja-JP" altLang="en-US" dirty="0" smtClean="0"/>
                <a:t>②③フィラメント状</a:t>
              </a:r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0" y="1129753"/>
              <a:ext cx="4448629" cy="20130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07" y="5188857"/>
            <a:ext cx="6035435" cy="1220849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5631543" y="107778"/>
            <a:ext cx="849086" cy="6106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754914" y="1197429"/>
            <a:ext cx="827315" cy="6531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850743" y="1110343"/>
            <a:ext cx="2039257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01675" y="1545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①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77351" y="80204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②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64323" y="132035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③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9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2250" y="227240"/>
            <a:ext cx="8718550" cy="832303"/>
          </a:xfrm>
        </p:spPr>
        <p:txBody>
          <a:bodyPr/>
          <a:lstStyle/>
          <a:p>
            <a:r>
              <a:rPr lang="en-US" altLang="ja-JP" dirty="0"/>
              <a:t>3. Results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250" y="1371599"/>
            <a:ext cx="8718550" cy="5203371"/>
          </a:xfrm>
        </p:spPr>
        <p:txBody>
          <a:bodyPr/>
          <a:lstStyle/>
          <a:p>
            <a:r>
              <a:rPr lang="ja-JP" altLang="en-US" dirty="0"/>
              <a:t>各観測点の</a:t>
            </a:r>
            <a:r>
              <a:rPr lang="en-US" altLang="ja-JP" dirty="0"/>
              <a:t>C180</a:t>
            </a:r>
            <a:r>
              <a:rPr lang="ja-JP" altLang="en-US" dirty="0"/>
              <a:t>の柱密度を</a:t>
            </a:r>
            <a:r>
              <a:rPr lang="ja-JP" altLang="en-US" dirty="0" smtClean="0"/>
              <a:t>導出</a:t>
            </a:r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20" y="1828801"/>
            <a:ext cx="5478584" cy="123149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2250" y="3372355"/>
            <a:ext cx="74622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 err="1" smtClean="0"/>
              <a:t>Frerking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方程式</a:t>
            </a:r>
            <a:r>
              <a:rPr lang="en-US" altLang="ja-JP" sz="2800" dirty="0" smtClean="0"/>
              <a:t>(Langer</a:t>
            </a:r>
            <a:r>
              <a:rPr lang="ja-JP" altLang="en-US" sz="2800" dirty="0" smtClean="0"/>
              <a:t>＆</a:t>
            </a:r>
            <a:r>
              <a:rPr lang="en-US" altLang="ja-JP" sz="2800" dirty="0"/>
              <a:t>Wilson et </a:t>
            </a:r>
            <a:r>
              <a:rPr lang="en-US" altLang="ja-JP" sz="2800" dirty="0" smtClean="0"/>
              <a:t>al</a:t>
            </a:r>
            <a:r>
              <a:rPr lang="ja-JP" altLang="en-US" sz="2800" dirty="0" smtClean="0"/>
              <a:t>（</a:t>
            </a:r>
            <a:r>
              <a:rPr lang="en-US" altLang="ja-JP" sz="2800" dirty="0"/>
              <a:t>1982</a:t>
            </a:r>
            <a:r>
              <a:rPr lang="ja-JP" altLang="en-US" sz="2800" dirty="0" smtClean="0"/>
              <a:t>）</a:t>
            </a:r>
            <a:r>
              <a:rPr lang="en-US" altLang="ja-JP" sz="2800" dirty="0" smtClean="0"/>
              <a:t>)</a:t>
            </a:r>
          </a:p>
          <a:p>
            <a:r>
              <a:rPr lang="ja-JP" altLang="en-US" sz="2800" dirty="0" smtClean="0"/>
              <a:t>を</a:t>
            </a:r>
            <a:r>
              <a:rPr lang="ja-JP" altLang="en-US" sz="2800" dirty="0"/>
              <a:t>用いて</a:t>
            </a:r>
            <a:r>
              <a:rPr lang="en-US" altLang="ja-JP" sz="2800" dirty="0"/>
              <a:t>N</a:t>
            </a:r>
            <a:r>
              <a:rPr lang="ja-JP" altLang="en-US" sz="2800" dirty="0"/>
              <a:t>（</a:t>
            </a:r>
            <a:r>
              <a:rPr lang="en-US" altLang="ja-JP" sz="2800" dirty="0"/>
              <a:t>C</a:t>
            </a:r>
            <a:r>
              <a:rPr lang="en-US" altLang="ja-JP" sz="2800" baseline="30000" dirty="0"/>
              <a:t>18</a:t>
            </a:r>
            <a:r>
              <a:rPr lang="en-US" altLang="ja-JP" sz="2800" dirty="0"/>
              <a:t>0</a:t>
            </a:r>
            <a:r>
              <a:rPr lang="ja-JP" altLang="en-US" sz="2800" dirty="0"/>
              <a:t>）から</a:t>
            </a:r>
            <a:r>
              <a:rPr lang="en-US" altLang="ja-JP" sz="2800" dirty="0"/>
              <a:t>N</a:t>
            </a:r>
            <a:r>
              <a:rPr lang="ja-JP" altLang="en-US" sz="2800" dirty="0"/>
              <a:t>（</a:t>
            </a:r>
            <a:r>
              <a:rPr lang="en-US" altLang="ja-JP" sz="2800" dirty="0"/>
              <a:t>H</a:t>
            </a:r>
            <a:r>
              <a:rPr lang="en-US" altLang="ja-JP" sz="2800" baseline="-25000" dirty="0"/>
              <a:t>2</a:t>
            </a:r>
            <a:r>
              <a:rPr lang="ja-JP" altLang="en-US" sz="2800" dirty="0"/>
              <a:t>）を</a:t>
            </a:r>
            <a:r>
              <a:rPr lang="ja-JP" altLang="en-US" sz="2800" dirty="0" smtClean="0"/>
              <a:t>計算</a:t>
            </a:r>
            <a:endParaRPr lang="en-US" altLang="ja-JP" sz="2800" dirty="0"/>
          </a:p>
          <a:p>
            <a:r>
              <a:rPr lang="ja-JP" altLang="en-US" sz="2800" dirty="0" smtClean="0"/>
              <a:t>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　　</a:t>
            </a:r>
            <a:r>
              <a:rPr lang="en-US" altLang="ja-JP" sz="2800" dirty="0" smtClean="0"/>
              <a:t>N</a:t>
            </a:r>
            <a:r>
              <a:rPr lang="ja-JP" altLang="en-US" sz="2800" dirty="0"/>
              <a:t>（</a:t>
            </a:r>
            <a:r>
              <a:rPr lang="en-US" altLang="ja-JP" sz="2800" dirty="0"/>
              <a:t>C</a:t>
            </a:r>
            <a:r>
              <a:rPr lang="en-US" altLang="ja-JP" sz="2800" baseline="30000" dirty="0"/>
              <a:t>18</a:t>
            </a:r>
            <a:r>
              <a:rPr lang="en-US" altLang="ja-JP" sz="2800" dirty="0"/>
              <a:t>0</a:t>
            </a:r>
            <a:r>
              <a:rPr lang="ja-JP" altLang="en-US" sz="2800" dirty="0"/>
              <a:t>）</a:t>
            </a:r>
            <a:r>
              <a:rPr lang="en-US" altLang="ja-JP" sz="2800" dirty="0"/>
              <a:t>&gt; </a:t>
            </a:r>
            <a:r>
              <a:rPr lang="en-US" altLang="ja-JP" sz="2800" dirty="0" smtClean="0"/>
              <a:t>3×10</a:t>
            </a:r>
            <a:r>
              <a:rPr lang="en-US" altLang="ja-JP" sz="2800" baseline="30000" dirty="0" smtClean="0"/>
              <a:t>14</a:t>
            </a:r>
            <a:r>
              <a:rPr lang="en-US" altLang="ja-JP" sz="2800" dirty="0" smtClean="0"/>
              <a:t> cm</a:t>
            </a:r>
            <a:r>
              <a:rPr lang="en-US" altLang="ja-JP" sz="2800" baseline="30000" dirty="0" smtClean="0"/>
              <a:t>-2</a:t>
            </a:r>
            <a:endParaRPr lang="en-US" altLang="ja-JP" sz="2800" baseline="30000" dirty="0"/>
          </a:p>
        </p:txBody>
      </p:sp>
      <p:sp>
        <p:nvSpPr>
          <p:cNvPr id="6" name="右矢印 5"/>
          <p:cNvSpPr/>
          <p:nvPr/>
        </p:nvSpPr>
        <p:spPr>
          <a:xfrm>
            <a:off x="222250" y="4760686"/>
            <a:ext cx="406400" cy="31931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03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2250" y="227240"/>
            <a:ext cx="8718550" cy="832303"/>
          </a:xfrm>
        </p:spPr>
        <p:txBody>
          <a:bodyPr/>
          <a:lstStyle/>
          <a:p>
            <a:r>
              <a:rPr kumimoji="1" lang="en-US" altLang="ja-JP" dirty="0" smtClean="0"/>
              <a:t>3. Results  3.1.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250" y="1371599"/>
            <a:ext cx="8718550" cy="5203371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分子</a:t>
            </a:r>
            <a:r>
              <a:rPr lang="ja-JP" altLang="en-US" sz="2400" dirty="0"/>
              <a:t>雲の</a:t>
            </a:r>
            <a:r>
              <a:rPr lang="ja-JP" altLang="en-US" sz="2400" dirty="0" smtClean="0"/>
              <a:t>密度</a:t>
            </a:r>
            <a:r>
              <a:rPr lang="ja-JP" altLang="en-US" sz="2400" dirty="0"/>
              <a:t>精度</a:t>
            </a:r>
            <a:r>
              <a:rPr lang="ja-JP" altLang="en-US" sz="2400" dirty="0" smtClean="0"/>
              <a:t>を</a:t>
            </a:r>
            <a:r>
              <a:rPr lang="ja-JP" altLang="en-US" sz="2400" dirty="0"/>
              <a:t>特徴付けるために</a:t>
            </a:r>
            <a:r>
              <a:rPr lang="ja-JP" altLang="en-US" sz="2400" dirty="0" smtClean="0"/>
              <a:t>、</a:t>
            </a:r>
            <a:r>
              <a:rPr lang="en-US" altLang="ja-JP" sz="2400" dirty="0" smtClean="0"/>
              <a:t>C</a:t>
            </a:r>
            <a:r>
              <a:rPr lang="en-US" altLang="ja-JP" sz="2400" baseline="30000" dirty="0" smtClean="0"/>
              <a:t>18</a:t>
            </a:r>
            <a:r>
              <a:rPr lang="en-US" altLang="ja-JP" sz="2400" dirty="0" smtClean="0"/>
              <a:t>0 </a:t>
            </a:r>
            <a:r>
              <a:rPr lang="ja-JP" altLang="en-US" sz="2400" dirty="0" smtClean="0"/>
              <a:t>コアを同定した。</a:t>
            </a:r>
            <a:endParaRPr lang="en-US" altLang="ja-JP" sz="24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4" y="2068286"/>
            <a:ext cx="7320468" cy="44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81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1582</TotalTime>
  <Words>968</Words>
  <Application>Microsoft Office PowerPoint</Application>
  <PresentationFormat>画面に合わせる (4:3)</PresentationFormat>
  <Paragraphs>212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Cambria Math</vt:lpstr>
      <vt:lpstr>Office テーマ</vt:lpstr>
      <vt:lpstr>PowerPoint プレゼンテーション</vt:lpstr>
      <vt:lpstr>Abstract</vt:lpstr>
      <vt:lpstr>1. Introduction</vt:lpstr>
      <vt:lpstr>1. Introduction</vt:lpstr>
      <vt:lpstr>1. Introduction</vt:lpstr>
      <vt:lpstr>2. Observations</vt:lpstr>
      <vt:lpstr>3. Results</vt:lpstr>
      <vt:lpstr>3. Results</vt:lpstr>
      <vt:lpstr>3. Results  3.1.</vt:lpstr>
      <vt:lpstr>PowerPoint プレゼンテーション</vt:lpstr>
      <vt:lpstr>3. Results  3.1.1.  </vt:lpstr>
      <vt:lpstr>PowerPoint プレゼンテーション</vt:lpstr>
      <vt:lpstr>3. Results  3.1.2.  </vt:lpstr>
      <vt:lpstr>3. Results  3.1.3.  </vt:lpstr>
      <vt:lpstr>3. Results  3.1.4. </vt:lpstr>
      <vt:lpstr>PowerPoint プレゼンテーション</vt:lpstr>
      <vt:lpstr>3. Results  3.2. </vt:lpstr>
      <vt:lpstr>4. Discussion  4.1. </vt:lpstr>
      <vt:lpstr>4. Discussion  4.2.1 </vt:lpstr>
      <vt:lpstr>4. Discussion  4.2.1.  </vt:lpstr>
      <vt:lpstr>4 Discussion  4.2.2.  </vt:lpstr>
      <vt:lpstr>4. Discussion  4.2.3. </vt:lpstr>
      <vt:lpstr>5. Conclusions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spart9</dc:creator>
  <cp:lastModifiedBy>spart9</cp:lastModifiedBy>
  <cp:revision>101</cp:revision>
  <cp:lastPrinted>2018-07-02T01:54:08Z</cp:lastPrinted>
  <dcterms:created xsi:type="dcterms:W3CDTF">2018-07-01T14:08:25Z</dcterms:created>
  <dcterms:modified xsi:type="dcterms:W3CDTF">2018-07-03T19:51:23Z</dcterms:modified>
</cp:coreProperties>
</file>